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51" r:id="rId2"/>
    <p:sldId id="352" r:id="rId3"/>
    <p:sldId id="360" r:id="rId4"/>
    <p:sldId id="292" r:id="rId5"/>
    <p:sldId id="293" r:id="rId6"/>
    <p:sldId id="311" r:id="rId7"/>
    <p:sldId id="263" r:id="rId8"/>
    <p:sldId id="264" r:id="rId9"/>
    <p:sldId id="280" r:id="rId10"/>
    <p:sldId id="310" r:id="rId11"/>
    <p:sldId id="281" r:id="rId12"/>
    <p:sldId id="312" r:id="rId13"/>
    <p:sldId id="285" r:id="rId14"/>
    <p:sldId id="313" r:id="rId15"/>
    <p:sldId id="282" r:id="rId16"/>
    <p:sldId id="314" r:id="rId17"/>
    <p:sldId id="286" r:id="rId18"/>
    <p:sldId id="315" r:id="rId19"/>
    <p:sldId id="287" r:id="rId20"/>
    <p:sldId id="319" r:id="rId21"/>
    <p:sldId id="284" r:id="rId22"/>
    <p:sldId id="320" r:id="rId23"/>
    <p:sldId id="288" r:id="rId24"/>
    <p:sldId id="266" r:id="rId25"/>
    <p:sldId id="321" r:id="rId26"/>
    <p:sldId id="349" r:id="rId27"/>
    <p:sldId id="350" r:id="rId28"/>
    <p:sldId id="359" r:id="rId29"/>
    <p:sldId id="353" r:id="rId30"/>
    <p:sldId id="354" r:id="rId31"/>
    <p:sldId id="358" r:id="rId32"/>
    <p:sldId id="355" r:id="rId33"/>
    <p:sldId id="356" r:id="rId34"/>
    <p:sldId id="357" r:id="rId35"/>
    <p:sldId id="256" r:id="rId36"/>
    <p:sldId id="257" r:id="rId37"/>
    <p:sldId id="322" r:id="rId38"/>
    <p:sldId id="258" r:id="rId39"/>
    <p:sldId id="323" r:id="rId40"/>
    <p:sldId id="289" r:id="rId41"/>
    <p:sldId id="291" r:id="rId42"/>
    <p:sldId id="324" r:id="rId43"/>
    <p:sldId id="290" r:id="rId44"/>
    <p:sldId id="325" r:id="rId45"/>
    <p:sldId id="260" r:id="rId46"/>
    <p:sldId id="326" r:id="rId47"/>
    <p:sldId id="261" r:id="rId48"/>
    <p:sldId id="327" r:id="rId49"/>
    <p:sldId id="262" r:id="rId50"/>
    <p:sldId id="328" r:id="rId51"/>
    <p:sldId id="294" r:id="rId52"/>
    <p:sldId id="295" r:id="rId53"/>
    <p:sldId id="296" r:id="rId54"/>
    <p:sldId id="297" r:id="rId55"/>
    <p:sldId id="329" r:id="rId56"/>
    <p:sldId id="298" r:id="rId57"/>
    <p:sldId id="299" r:id="rId58"/>
    <p:sldId id="330" r:id="rId59"/>
    <p:sldId id="300" r:id="rId60"/>
    <p:sldId id="331" r:id="rId61"/>
    <p:sldId id="301" r:id="rId62"/>
    <p:sldId id="332" r:id="rId63"/>
    <p:sldId id="302" r:id="rId64"/>
    <p:sldId id="303" r:id="rId65"/>
    <p:sldId id="267" r:id="rId66"/>
    <p:sldId id="268" r:id="rId67"/>
    <p:sldId id="334" r:id="rId68"/>
    <p:sldId id="269" r:id="rId69"/>
    <p:sldId id="333" r:id="rId70"/>
    <p:sldId id="270" r:id="rId71"/>
    <p:sldId id="335" r:id="rId72"/>
    <p:sldId id="304" r:id="rId73"/>
    <p:sldId id="336" r:id="rId74"/>
    <p:sldId id="271" r:id="rId75"/>
    <p:sldId id="337" r:id="rId76"/>
    <p:sldId id="305" r:id="rId77"/>
    <p:sldId id="338" r:id="rId78"/>
    <p:sldId id="272" r:id="rId79"/>
    <p:sldId id="316" r:id="rId80"/>
    <p:sldId id="339" r:id="rId81"/>
    <p:sldId id="306" r:id="rId82"/>
    <p:sldId id="340" r:id="rId83"/>
    <p:sldId id="317" r:id="rId84"/>
    <p:sldId id="341" r:id="rId85"/>
    <p:sldId id="273" r:id="rId86"/>
    <p:sldId id="274" r:id="rId87"/>
    <p:sldId id="275" r:id="rId88"/>
    <p:sldId id="342" r:id="rId89"/>
    <p:sldId id="318" r:id="rId90"/>
    <p:sldId id="344" r:id="rId91"/>
    <p:sldId id="345" r:id="rId92"/>
    <p:sldId id="276" r:id="rId93"/>
    <p:sldId id="346" r:id="rId94"/>
    <p:sldId id="347" r:id="rId95"/>
    <p:sldId id="348" r:id="rId96"/>
    <p:sldId id="277" r:id="rId97"/>
    <p:sldId id="278" r:id="rId98"/>
    <p:sldId id="279" r:id="rId9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7F8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521" autoAdjust="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CC43B-7673-4DE0-BE72-E6EE3EE9315C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298BC-3381-4B71-9504-958E8CFEA7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689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298BC-3381-4B71-9504-958E8CFEA751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084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298BC-3381-4B71-9504-958E8CFEA751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09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298BC-3381-4B71-9504-958E8CFEA751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2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298BC-3381-4B71-9504-958E8CFEA751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00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298BC-3381-4B71-9504-958E8CFEA751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250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4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79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2767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70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45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46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36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38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38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83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01869-E9EE-4282-8F72-3D5114928346}" type="datetimeFigureOut">
              <a:rPr kumimoji="1" lang="ja-JP" altLang="en-US" smtClean="0"/>
              <a:t>2016/4/4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65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0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4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4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77.png"/><Relationship Id="rId7" Type="http://schemas.openxmlformats.org/officeDocument/2006/relationships/image" Target="../media/image5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77.png"/><Relationship Id="rId7" Type="http://schemas.openxmlformats.org/officeDocument/2006/relationships/image" Target="../media/image5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5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5.png"/><Relationship Id="rId4" Type="http://schemas.openxmlformats.org/officeDocument/2006/relationships/image" Target="../media/image13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2.png"/><Relationship Id="rId7" Type="http://schemas.openxmlformats.org/officeDocument/2006/relationships/image" Target="../media/image14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4.png"/><Relationship Id="rId10" Type="http://schemas.openxmlformats.org/officeDocument/2006/relationships/image" Target="../media/image151.png"/><Relationship Id="rId4" Type="http://schemas.openxmlformats.org/officeDocument/2006/relationships/image" Target="../media/image143.png"/><Relationship Id="rId9" Type="http://schemas.openxmlformats.org/officeDocument/2006/relationships/image" Target="../media/image1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1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3.png"/><Relationship Id="rId10" Type="http://schemas.openxmlformats.org/officeDocument/2006/relationships/image" Target="../media/image151.png"/><Relationship Id="rId4" Type="http://schemas.openxmlformats.org/officeDocument/2006/relationships/image" Target="../media/image142.png"/><Relationship Id="rId9" Type="http://schemas.openxmlformats.org/officeDocument/2006/relationships/image" Target="../media/image12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3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3.png"/><Relationship Id="rId4" Type="http://schemas.openxmlformats.org/officeDocument/2006/relationships/image" Target="../media/image13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1.png"/><Relationship Id="rId13" Type="http://schemas.openxmlformats.org/officeDocument/2006/relationships/image" Target="../media/image1230.png"/><Relationship Id="rId18" Type="http://schemas.openxmlformats.org/officeDocument/2006/relationships/image" Target="../media/image1330.png"/><Relationship Id="rId3" Type="http://schemas.openxmlformats.org/officeDocument/2006/relationships/image" Target="../media/image146.png"/><Relationship Id="rId7" Type="http://schemas.openxmlformats.org/officeDocument/2006/relationships/image" Target="../media/image1270.png"/><Relationship Id="rId12" Type="http://schemas.openxmlformats.org/officeDocument/2006/relationships/image" Target="../media/image1220.png"/><Relationship Id="rId17" Type="http://schemas.openxmlformats.org/officeDocument/2006/relationships/image" Target="../media/image155.png"/><Relationship Id="rId2" Type="http://schemas.openxmlformats.org/officeDocument/2006/relationships/image" Target="../media/image145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51.png"/><Relationship Id="rId5" Type="http://schemas.openxmlformats.org/officeDocument/2006/relationships/image" Target="../media/image142.png"/><Relationship Id="rId15" Type="http://schemas.openxmlformats.org/officeDocument/2006/relationships/image" Target="../media/image153.png"/><Relationship Id="rId10" Type="http://schemas.openxmlformats.org/officeDocument/2006/relationships/image" Target="../media/image137.png"/><Relationship Id="rId4" Type="http://schemas.openxmlformats.org/officeDocument/2006/relationships/image" Target="../media/image147.png"/><Relationship Id="rId9" Type="http://schemas.openxmlformats.org/officeDocument/2006/relationships/image" Target="../media/image1280.png"/><Relationship Id="rId14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1.png"/><Relationship Id="rId13" Type="http://schemas.openxmlformats.org/officeDocument/2006/relationships/image" Target="../media/image1230.png"/><Relationship Id="rId18" Type="http://schemas.openxmlformats.org/officeDocument/2006/relationships/image" Target="../media/image1330.png"/><Relationship Id="rId3" Type="http://schemas.openxmlformats.org/officeDocument/2006/relationships/image" Target="../media/image146.png"/><Relationship Id="rId7" Type="http://schemas.openxmlformats.org/officeDocument/2006/relationships/image" Target="../media/image1270.png"/><Relationship Id="rId12" Type="http://schemas.openxmlformats.org/officeDocument/2006/relationships/image" Target="../media/image1220.png"/><Relationship Id="rId17" Type="http://schemas.openxmlformats.org/officeDocument/2006/relationships/image" Target="../media/image155.png"/><Relationship Id="rId2" Type="http://schemas.openxmlformats.org/officeDocument/2006/relationships/image" Target="../media/image145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51.png"/><Relationship Id="rId5" Type="http://schemas.openxmlformats.org/officeDocument/2006/relationships/image" Target="../media/image142.png"/><Relationship Id="rId15" Type="http://schemas.openxmlformats.org/officeDocument/2006/relationships/image" Target="../media/image153.png"/><Relationship Id="rId10" Type="http://schemas.openxmlformats.org/officeDocument/2006/relationships/image" Target="../media/image137.png"/><Relationship Id="rId4" Type="http://schemas.openxmlformats.org/officeDocument/2006/relationships/image" Target="../media/image147.png"/><Relationship Id="rId9" Type="http://schemas.openxmlformats.org/officeDocument/2006/relationships/image" Target="../media/image1280.png"/><Relationship Id="rId14" Type="http://schemas.openxmlformats.org/officeDocument/2006/relationships/image" Target="../media/image1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13" Type="http://schemas.openxmlformats.org/officeDocument/2006/relationships/image" Target="../media/image1580.png"/><Relationship Id="rId18" Type="http://schemas.openxmlformats.org/officeDocument/2006/relationships/image" Target="../media/image1630.png"/><Relationship Id="rId3" Type="http://schemas.openxmlformats.org/officeDocument/2006/relationships/image" Target="../media/image1480.png"/><Relationship Id="rId7" Type="http://schemas.openxmlformats.org/officeDocument/2006/relationships/image" Target="../media/image1520.png"/><Relationship Id="rId12" Type="http://schemas.openxmlformats.org/officeDocument/2006/relationships/image" Target="../media/image1570.png"/><Relationship Id="rId17" Type="http://schemas.openxmlformats.org/officeDocument/2006/relationships/image" Target="../media/image1620.png"/><Relationship Id="rId2" Type="http://schemas.openxmlformats.org/officeDocument/2006/relationships/image" Target="../media/image1470.png"/><Relationship Id="rId16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11" Type="http://schemas.openxmlformats.org/officeDocument/2006/relationships/image" Target="../media/image1560.png"/><Relationship Id="rId5" Type="http://schemas.openxmlformats.org/officeDocument/2006/relationships/image" Target="../media/image1500.png"/><Relationship Id="rId15" Type="http://schemas.openxmlformats.org/officeDocument/2006/relationships/image" Target="../media/image1600.png"/><Relationship Id="rId10" Type="http://schemas.openxmlformats.org/officeDocument/2006/relationships/image" Target="../media/image1550.png"/><Relationship Id="rId4" Type="http://schemas.openxmlformats.org/officeDocument/2006/relationships/image" Target="../media/image1490.png"/><Relationship Id="rId9" Type="http://schemas.openxmlformats.org/officeDocument/2006/relationships/image" Target="../media/image1540.png"/><Relationship Id="rId14" Type="http://schemas.openxmlformats.org/officeDocument/2006/relationships/image" Target="../media/image159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13" Type="http://schemas.openxmlformats.org/officeDocument/2006/relationships/image" Target="../media/image1580.png"/><Relationship Id="rId18" Type="http://schemas.openxmlformats.org/officeDocument/2006/relationships/image" Target="../media/image1630.png"/><Relationship Id="rId3" Type="http://schemas.openxmlformats.org/officeDocument/2006/relationships/image" Target="../media/image1480.png"/><Relationship Id="rId7" Type="http://schemas.openxmlformats.org/officeDocument/2006/relationships/image" Target="../media/image1520.png"/><Relationship Id="rId12" Type="http://schemas.openxmlformats.org/officeDocument/2006/relationships/image" Target="../media/image1570.png"/><Relationship Id="rId17" Type="http://schemas.openxmlformats.org/officeDocument/2006/relationships/image" Target="../media/image1620.png"/><Relationship Id="rId2" Type="http://schemas.openxmlformats.org/officeDocument/2006/relationships/image" Target="../media/image1470.png"/><Relationship Id="rId16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11" Type="http://schemas.openxmlformats.org/officeDocument/2006/relationships/image" Target="../media/image1560.png"/><Relationship Id="rId5" Type="http://schemas.openxmlformats.org/officeDocument/2006/relationships/image" Target="../media/image1500.png"/><Relationship Id="rId15" Type="http://schemas.openxmlformats.org/officeDocument/2006/relationships/image" Target="../media/image1600.png"/><Relationship Id="rId10" Type="http://schemas.openxmlformats.org/officeDocument/2006/relationships/image" Target="../media/image1550.png"/><Relationship Id="rId4" Type="http://schemas.openxmlformats.org/officeDocument/2006/relationships/image" Target="../media/image1490.png"/><Relationship Id="rId9" Type="http://schemas.openxmlformats.org/officeDocument/2006/relationships/image" Target="../media/image1540.png"/><Relationship Id="rId14" Type="http://schemas.openxmlformats.org/officeDocument/2006/relationships/image" Target="../media/image159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5400" dirty="0"/>
              <a:t>4</a:t>
            </a:r>
            <a:r>
              <a:rPr kumimoji="1" lang="en-US" altLang="ja-JP" sz="5400" dirty="0" smtClean="0"/>
              <a:t> </a:t>
            </a:r>
            <a:r>
              <a:rPr kumimoji="1" lang="ja-JP" altLang="en-US" sz="5400" dirty="0" smtClean="0"/>
              <a:t>章 ノンパラメトリックフィルタ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91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42134"/>
          <a:stretch/>
        </p:blipFill>
        <p:spPr>
          <a:xfrm>
            <a:off x="3387634" y="0"/>
            <a:ext cx="3300284" cy="24209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3373845" y="899284"/>
            <a:ext cx="3309258" cy="235131"/>
          </a:xfrm>
          <a:custGeom>
            <a:avLst/>
            <a:gdLst>
              <a:gd name="connsiteX0" fmla="*/ 2316480 w 3309258"/>
              <a:gd name="connsiteY0" fmla="*/ 0 h 235131"/>
              <a:gd name="connsiteX1" fmla="*/ 3309258 w 3309258"/>
              <a:gd name="connsiteY1" fmla="*/ 0 h 235131"/>
              <a:gd name="connsiteX2" fmla="*/ 3309258 w 3309258"/>
              <a:gd name="connsiteY2" fmla="*/ 95794 h 235131"/>
              <a:gd name="connsiteX3" fmla="*/ 1602378 w 3309258"/>
              <a:gd name="connsiteY3" fmla="*/ 95794 h 235131"/>
              <a:gd name="connsiteX4" fmla="*/ 1602378 w 3309258"/>
              <a:gd name="connsiteY4" fmla="*/ 235131 h 235131"/>
              <a:gd name="connsiteX5" fmla="*/ 0 w 3309258"/>
              <a:gd name="connsiteY5" fmla="*/ 235131 h 235131"/>
              <a:gd name="connsiteX6" fmla="*/ 0 w 3309258"/>
              <a:gd name="connsiteY6" fmla="*/ 95794 h 235131"/>
              <a:gd name="connsiteX7" fmla="*/ 2325189 w 3309258"/>
              <a:gd name="connsiteY7" fmla="*/ 95794 h 235131"/>
              <a:gd name="connsiteX8" fmla="*/ 2316480 w 3309258"/>
              <a:gd name="connsiteY8" fmla="*/ 0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9258" h="235131">
                <a:moveTo>
                  <a:pt x="2316480" y="0"/>
                </a:moveTo>
                <a:lnTo>
                  <a:pt x="3309258" y="0"/>
                </a:lnTo>
                <a:lnTo>
                  <a:pt x="3309258" y="95794"/>
                </a:lnTo>
                <a:lnTo>
                  <a:pt x="1602378" y="95794"/>
                </a:lnTo>
                <a:lnTo>
                  <a:pt x="1602378" y="235131"/>
                </a:lnTo>
                <a:lnTo>
                  <a:pt x="0" y="235131"/>
                </a:lnTo>
                <a:lnTo>
                  <a:pt x="0" y="95794"/>
                </a:lnTo>
                <a:lnTo>
                  <a:pt x="2325189" y="95794"/>
                </a:lnTo>
                <a:lnTo>
                  <a:pt x="231648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382554" y="1012495"/>
            <a:ext cx="3300549" cy="243840"/>
          </a:xfrm>
          <a:custGeom>
            <a:avLst/>
            <a:gdLst>
              <a:gd name="connsiteX0" fmla="*/ 1619794 w 3300549"/>
              <a:gd name="connsiteY0" fmla="*/ 8709 h 243840"/>
              <a:gd name="connsiteX1" fmla="*/ 1619794 w 3300549"/>
              <a:gd name="connsiteY1" fmla="*/ 148046 h 243840"/>
              <a:gd name="connsiteX2" fmla="*/ 0 w 3300549"/>
              <a:gd name="connsiteY2" fmla="*/ 148046 h 243840"/>
              <a:gd name="connsiteX3" fmla="*/ 0 w 3300549"/>
              <a:gd name="connsiteY3" fmla="*/ 243840 h 243840"/>
              <a:gd name="connsiteX4" fmla="*/ 783771 w 3300549"/>
              <a:gd name="connsiteY4" fmla="*/ 243840 h 243840"/>
              <a:gd name="connsiteX5" fmla="*/ 783771 w 3300549"/>
              <a:gd name="connsiteY5" fmla="*/ 148046 h 243840"/>
              <a:gd name="connsiteX6" fmla="*/ 3300549 w 3300549"/>
              <a:gd name="connsiteY6" fmla="*/ 148046 h 243840"/>
              <a:gd name="connsiteX7" fmla="*/ 3300549 w 3300549"/>
              <a:gd name="connsiteY7" fmla="*/ 0 h 243840"/>
              <a:gd name="connsiteX8" fmla="*/ 1619794 w 3300549"/>
              <a:gd name="connsiteY8" fmla="*/ 8709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0549" h="243840">
                <a:moveTo>
                  <a:pt x="1619794" y="8709"/>
                </a:moveTo>
                <a:lnTo>
                  <a:pt x="1619794" y="148046"/>
                </a:lnTo>
                <a:lnTo>
                  <a:pt x="0" y="148046"/>
                </a:lnTo>
                <a:lnTo>
                  <a:pt x="0" y="243840"/>
                </a:lnTo>
                <a:lnTo>
                  <a:pt x="783771" y="243840"/>
                </a:lnTo>
                <a:lnTo>
                  <a:pt x="783771" y="148046"/>
                </a:lnTo>
                <a:lnTo>
                  <a:pt x="3300549" y="148046"/>
                </a:lnTo>
                <a:lnTo>
                  <a:pt x="3300549" y="0"/>
                </a:lnTo>
                <a:lnTo>
                  <a:pt x="1619794" y="8709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3391263" y="1169249"/>
            <a:ext cx="3300548" cy="217714"/>
          </a:xfrm>
          <a:custGeom>
            <a:avLst/>
            <a:gdLst>
              <a:gd name="connsiteX0" fmla="*/ 792480 w 3300548"/>
              <a:gd name="connsiteY0" fmla="*/ 0 h 217714"/>
              <a:gd name="connsiteX1" fmla="*/ 792480 w 3300548"/>
              <a:gd name="connsiteY1" fmla="*/ 104503 h 217714"/>
              <a:gd name="connsiteX2" fmla="*/ 0 w 3300548"/>
              <a:gd name="connsiteY2" fmla="*/ 104503 h 217714"/>
              <a:gd name="connsiteX3" fmla="*/ 0 w 3300548"/>
              <a:gd name="connsiteY3" fmla="*/ 217714 h 217714"/>
              <a:gd name="connsiteX4" fmla="*/ 2978331 w 3300548"/>
              <a:gd name="connsiteY4" fmla="*/ 217714 h 217714"/>
              <a:gd name="connsiteX5" fmla="*/ 2978331 w 3300548"/>
              <a:gd name="connsiteY5" fmla="*/ 78377 h 217714"/>
              <a:gd name="connsiteX6" fmla="*/ 3300548 w 3300548"/>
              <a:gd name="connsiteY6" fmla="*/ 78377 h 217714"/>
              <a:gd name="connsiteX7" fmla="*/ 3300548 w 3300548"/>
              <a:gd name="connsiteY7" fmla="*/ 0 h 217714"/>
              <a:gd name="connsiteX8" fmla="*/ 792480 w 3300548"/>
              <a:gd name="connsiteY8" fmla="*/ 0 h 2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0548" h="217714">
                <a:moveTo>
                  <a:pt x="792480" y="0"/>
                </a:moveTo>
                <a:lnTo>
                  <a:pt x="792480" y="104503"/>
                </a:lnTo>
                <a:lnTo>
                  <a:pt x="0" y="104503"/>
                </a:lnTo>
                <a:lnTo>
                  <a:pt x="0" y="217714"/>
                </a:lnTo>
                <a:lnTo>
                  <a:pt x="2978331" y="217714"/>
                </a:lnTo>
                <a:lnTo>
                  <a:pt x="2978331" y="78377"/>
                </a:lnTo>
                <a:lnTo>
                  <a:pt x="3300548" y="78377"/>
                </a:lnTo>
                <a:lnTo>
                  <a:pt x="3300548" y="0"/>
                </a:lnTo>
                <a:lnTo>
                  <a:pt x="79248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387634" y="1273752"/>
            <a:ext cx="3295469" cy="252549"/>
          </a:xfrm>
          <a:custGeom>
            <a:avLst/>
            <a:gdLst>
              <a:gd name="connsiteX0" fmla="*/ 2960914 w 3257006"/>
              <a:gd name="connsiteY0" fmla="*/ 0 h 269966"/>
              <a:gd name="connsiteX1" fmla="*/ 2960914 w 3257006"/>
              <a:gd name="connsiteY1" fmla="*/ 156754 h 269966"/>
              <a:gd name="connsiteX2" fmla="*/ 0 w 3257006"/>
              <a:gd name="connsiteY2" fmla="*/ 156754 h 269966"/>
              <a:gd name="connsiteX3" fmla="*/ 0 w 3257006"/>
              <a:gd name="connsiteY3" fmla="*/ 269966 h 269966"/>
              <a:gd name="connsiteX4" fmla="*/ 1584960 w 3257006"/>
              <a:gd name="connsiteY4" fmla="*/ 269966 h 269966"/>
              <a:gd name="connsiteX5" fmla="*/ 1584960 w 3257006"/>
              <a:gd name="connsiteY5" fmla="*/ 165463 h 269966"/>
              <a:gd name="connsiteX6" fmla="*/ 3257006 w 3257006"/>
              <a:gd name="connsiteY6" fmla="*/ 165463 h 269966"/>
              <a:gd name="connsiteX7" fmla="*/ 3257006 w 3257006"/>
              <a:gd name="connsiteY7" fmla="*/ 17417 h 269966"/>
              <a:gd name="connsiteX8" fmla="*/ 2960914 w 3257006"/>
              <a:gd name="connsiteY8" fmla="*/ 0 h 269966"/>
              <a:gd name="connsiteX0" fmla="*/ 2960914 w 3257006"/>
              <a:gd name="connsiteY0" fmla="*/ 1633 h 252549"/>
              <a:gd name="connsiteX1" fmla="*/ 2960914 w 3257006"/>
              <a:gd name="connsiteY1" fmla="*/ 139337 h 252549"/>
              <a:gd name="connsiteX2" fmla="*/ 0 w 3257006"/>
              <a:gd name="connsiteY2" fmla="*/ 139337 h 252549"/>
              <a:gd name="connsiteX3" fmla="*/ 0 w 3257006"/>
              <a:gd name="connsiteY3" fmla="*/ 252549 h 252549"/>
              <a:gd name="connsiteX4" fmla="*/ 1584960 w 3257006"/>
              <a:gd name="connsiteY4" fmla="*/ 252549 h 252549"/>
              <a:gd name="connsiteX5" fmla="*/ 1584960 w 3257006"/>
              <a:gd name="connsiteY5" fmla="*/ 148046 h 252549"/>
              <a:gd name="connsiteX6" fmla="*/ 3257006 w 3257006"/>
              <a:gd name="connsiteY6" fmla="*/ 148046 h 252549"/>
              <a:gd name="connsiteX7" fmla="*/ 3257006 w 3257006"/>
              <a:gd name="connsiteY7" fmla="*/ 0 h 252549"/>
              <a:gd name="connsiteX8" fmla="*/ 2960914 w 3257006"/>
              <a:gd name="connsiteY8" fmla="*/ 1633 h 252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7006" h="252549">
                <a:moveTo>
                  <a:pt x="2960914" y="1633"/>
                </a:moveTo>
                <a:lnTo>
                  <a:pt x="2960914" y="139337"/>
                </a:lnTo>
                <a:lnTo>
                  <a:pt x="0" y="139337"/>
                </a:lnTo>
                <a:lnTo>
                  <a:pt x="0" y="252549"/>
                </a:lnTo>
                <a:lnTo>
                  <a:pt x="1584960" y="252549"/>
                </a:lnTo>
                <a:lnTo>
                  <a:pt x="1584960" y="148046"/>
                </a:lnTo>
                <a:lnTo>
                  <a:pt x="3257006" y="148046"/>
                </a:lnTo>
                <a:lnTo>
                  <a:pt x="3257006" y="0"/>
                </a:lnTo>
                <a:lnTo>
                  <a:pt x="2960914" y="1633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3393984" y="1550975"/>
            <a:ext cx="3295650" cy="234950"/>
          </a:xfrm>
          <a:custGeom>
            <a:avLst/>
            <a:gdLst>
              <a:gd name="connsiteX0" fmla="*/ 781050 w 3295650"/>
              <a:gd name="connsiteY0" fmla="*/ 0 h 234950"/>
              <a:gd name="connsiteX1" fmla="*/ 781050 w 3295650"/>
              <a:gd name="connsiteY1" fmla="*/ 133350 h 234950"/>
              <a:gd name="connsiteX2" fmla="*/ 0 w 3295650"/>
              <a:gd name="connsiteY2" fmla="*/ 133350 h 234950"/>
              <a:gd name="connsiteX3" fmla="*/ 0 w 3295650"/>
              <a:gd name="connsiteY3" fmla="*/ 234950 h 234950"/>
              <a:gd name="connsiteX4" fmla="*/ 3295650 w 3295650"/>
              <a:gd name="connsiteY4" fmla="*/ 234950 h 234950"/>
              <a:gd name="connsiteX5" fmla="*/ 3295650 w 3295650"/>
              <a:gd name="connsiteY5" fmla="*/ 0 h 234950"/>
              <a:gd name="connsiteX6" fmla="*/ 781050 w 3295650"/>
              <a:gd name="connsiteY6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5650" h="234950">
                <a:moveTo>
                  <a:pt x="781050" y="0"/>
                </a:moveTo>
                <a:lnTo>
                  <a:pt x="781050" y="133350"/>
                </a:lnTo>
                <a:lnTo>
                  <a:pt x="0" y="133350"/>
                </a:lnTo>
                <a:lnTo>
                  <a:pt x="0" y="234950"/>
                </a:lnTo>
                <a:lnTo>
                  <a:pt x="3295650" y="234950"/>
                </a:lnTo>
                <a:lnTo>
                  <a:pt x="3295650" y="0"/>
                </a:lnTo>
                <a:lnTo>
                  <a:pt x="78105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3387634" y="1804975"/>
            <a:ext cx="3302000" cy="234950"/>
          </a:xfrm>
          <a:custGeom>
            <a:avLst/>
            <a:gdLst>
              <a:gd name="connsiteX0" fmla="*/ 0 w 3302000"/>
              <a:gd name="connsiteY0" fmla="*/ 0 h 234950"/>
              <a:gd name="connsiteX1" fmla="*/ 0 w 3302000"/>
              <a:gd name="connsiteY1" fmla="*/ 234950 h 234950"/>
              <a:gd name="connsiteX2" fmla="*/ 431800 w 3302000"/>
              <a:gd name="connsiteY2" fmla="*/ 234950 h 234950"/>
              <a:gd name="connsiteX3" fmla="*/ 431800 w 3302000"/>
              <a:gd name="connsiteY3" fmla="*/ 95250 h 234950"/>
              <a:gd name="connsiteX4" fmla="*/ 3302000 w 3302000"/>
              <a:gd name="connsiteY4" fmla="*/ 95250 h 234950"/>
              <a:gd name="connsiteX5" fmla="*/ 3302000 w 3302000"/>
              <a:gd name="connsiteY5" fmla="*/ 0 h 234950"/>
              <a:gd name="connsiteX6" fmla="*/ 0 w 3302000"/>
              <a:gd name="connsiteY6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2000" h="234950">
                <a:moveTo>
                  <a:pt x="0" y="0"/>
                </a:moveTo>
                <a:lnTo>
                  <a:pt x="0" y="234950"/>
                </a:lnTo>
                <a:lnTo>
                  <a:pt x="431800" y="234950"/>
                </a:lnTo>
                <a:lnTo>
                  <a:pt x="431800" y="95250"/>
                </a:lnTo>
                <a:lnTo>
                  <a:pt x="3302000" y="95250"/>
                </a:lnTo>
                <a:lnTo>
                  <a:pt x="330200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1345" y="2941650"/>
            <a:ext cx="2193939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3838484" y="1930387"/>
            <a:ext cx="1587500" cy="104775"/>
          </a:xfrm>
          <a:custGeom>
            <a:avLst/>
            <a:gdLst>
              <a:gd name="connsiteX0" fmla="*/ 0 w 1587500"/>
              <a:gd name="connsiteY0" fmla="*/ 0 h 114300"/>
              <a:gd name="connsiteX1" fmla="*/ 0 w 1587500"/>
              <a:gd name="connsiteY1" fmla="*/ 114300 h 114300"/>
              <a:gd name="connsiteX2" fmla="*/ 1587500 w 1587500"/>
              <a:gd name="connsiteY2" fmla="*/ 114300 h 114300"/>
              <a:gd name="connsiteX3" fmla="*/ 1587500 w 1587500"/>
              <a:gd name="connsiteY3" fmla="*/ 25400 h 114300"/>
              <a:gd name="connsiteX4" fmla="*/ 0 w 1587500"/>
              <a:gd name="connsiteY4" fmla="*/ 0 h 114300"/>
              <a:gd name="connsiteX0" fmla="*/ 0 w 1587500"/>
              <a:gd name="connsiteY0" fmla="*/ 0 h 114300"/>
              <a:gd name="connsiteX1" fmla="*/ 0 w 1587500"/>
              <a:gd name="connsiteY1" fmla="*/ 114300 h 114300"/>
              <a:gd name="connsiteX2" fmla="*/ 1587500 w 1587500"/>
              <a:gd name="connsiteY2" fmla="*/ 114300 h 114300"/>
              <a:gd name="connsiteX3" fmla="*/ 1582738 w 1587500"/>
              <a:gd name="connsiteY3" fmla="*/ 11112 h 114300"/>
              <a:gd name="connsiteX4" fmla="*/ 0 w 1587500"/>
              <a:gd name="connsiteY4" fmla="*/ 0 h 114300"/>
              <a:gd name="connsiteX0" fmla="*/ 0 w 1587500"/>
              <a:gd name="connsiteY0" fmla="*/ 0 h 104775"/>
              <a:gd name="connsiteX1" fmla="*/ 0 w 1587500"/>
              <a:gd name="connsiteY1" fmla="*/ 104775 h 104775"/>
              <a:gd name="connsiteX2" fmla="*/ 1587500 w 1587500"/>
              <a:gd name="connsiteY2" fmla="*/ 104775 h 104775"/>
              <a:gd name="connsiteX3" fmla="*/ 1582738 w 1587500"/>
              <a:gd name="connsiteY3" fmla="*/ 1587 h 104775"/>
              <a:gd name="connsiteX4" fmla="*/ 0 w 1587500"/>
              <a:gd name="connsiteY4" fmla="*/ 0 h 104775"/>
              <a:gd name="connsiteX0" fmla="*/ 0 w 1587500"/>
              <a:gd name="connsiteY0" fmla="*/ 0 h 104775"/>
              <a:gd name="connsiteX1" fmla="*/ 0 w 1587500"/>
              <a:gd name="connsiteY1" fmla="*/ 104775 h 104775"/>
              <a:gd name="connsiteX2" fmla="*/ 1587500 w 1587500"/>
              <a:gd name="connsiteY2" fmla="*/ 104775 h 104775"/>
              <a:gd name="connsiteX3" fmla="*/ 1587500 w 1587500"/>
              <a:gd name="connsiteY3" fmla="*/ 1587 h 104775"/>
              <a:gd name="connsiteX4" fmla="*/ 0 w 1587500"/>
              <a:gd name="connsiteY4" fmla="*/ 0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0" h="104775">
                <a:moveTo>
                  <a:pt x="0" y="0"/>
                </a:moveTo>
                <a:lnTo>
                  <a:pt x="0" y="104775"/>
                </a:lnTo>
                <a:lnTo>
                  <a:pt x="1587500" y="104775"/>
                </a:lnTo>
                <a:lnTo>
                  <a:pt x="1587500" y="158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3381284" y="1925625"/>
            <a:ext cx="3314700" cy="228600"/>
          </a:xfrm>
          <a:custGeom>
            <a:avLst/>
            <a:gdLst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14700 w 3314700"/>
              <a:gd name="connsiteY7" fmla="*/ 12700 h 228600"/>
              <a:gd name="connsiteX8" fmla="*/ 2076450 w 3314700"/>
              <a:gd name="connsiteY8" fmla="*/ 0 h 228600"/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09938 w 3314700"/>
              <a:gd name="connsiteY7" fmla="*/ 7937 h 228600"/>
              <a:gd name="connsiteX8" fmla="*/ 2076450 w 3314700"/>
              <a:gd name="connsiteY8" fmla="*/ 0 h 228600"/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14700 w 3314700"/>
              <a:gd name="connsiteY7" fmla="*/ 7937 h 228600"/>
              <a:gd name="connsiteX8" fmla="*/ 2076450 w 331470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228600">
                <a:moveTo>
                  <a:pt x="2076450" y="0"/>
                </a:moveTo>
                <a:lnTo>
                  <a:pt x="2076450" y="127000"/>
                </a:lnTo>
                <a:lnTo>
                  <a:pt x="0" y="127000"/>
                </a:lnTo>
                <a:lnTo>
                  <a:pt x="0" y="228600"/>
                </a:lnTo>
                <a:lnTo>
                  <a:pt x="1162050" y="228600"/>
                </a:lnTo>
                <a:lnTo>
                  <a:pt x="1162050" y="127000"/>
                </a:lnTo>
                <a:lnTo>
                  <a:pt x="3314700" y="127000"/>
                </a:lnTo>
                <a:lnTo>
                  <a:pt x="3314700" y="7937"/>
                </a:lnTo>
                <a:lnTo>
                  <a:pt x="2076450" y="0"/>
                </a:lnTo>
                <a:close/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3387634" y="2058975"/>
            <a:ext cx="3321050" cy="254000"/>
          </a:xfrm>
          <a:custGeom>
            <a:avLst/>
            <a:gdLst>
              <a:gd name="connsiteX0" fmla="*/ 1174750 w 3321050"/>
              <a:gd name="connsiteY0" fmla="*/ 0 h 254000"/>
              <a:gd name="connsiteX1" fmla="*/ 1174750 w 3321050"/>
              <a:gd name="connsiteY1" fmla="*/ 120650 h 254000"/>
              <a:gd name="connsiteX2" fmla="*/ 0 w 3321050"/>
              <a:gd name="connsiteY2" fmla="*/ 120650 h 254000"/>
              <a:gd name="connsiteX3" fmla="*/ 0 w 3321050"/>
              <a:gd name="connsiteY3" fmla="*/ 254000 h 254000"/>
              <a:gd name="connsiteX4" fmla="*/ 730250 w 3321050"/>
              <a:gd name="connsiteY4" fmla="*/ 254000 h 254000"/>
              <a:gd name="connsiteX5" fmla="*/ 730250 w 3321050"/>
              <a:gd name="connsiteY5" fmla="*/ 120650 h 254000"/>
              <a:gd name="connsiteX6" fmla="*/ 3321050 w 3321050"/>
              <a:gd name="connsiteY6" fmla="*/ 120650 h 254000"/>
              <a:gd name="connsiteX7" fmla="*/ 3321050 w 3321050"/>
              <a:gd name="connsiteY7" fmla="*/ 6350 h 254000"/>
              <a:gd name="connsiteX8" fmla="*/ 1174750 w 3321050"/>
              <a:gd name="connsiteY8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1050" h="254000">
                <a:moveTo>
                  <a:pt x="1174750" y="0"/>
                </a:moveTo>
                <a:lnTo>
                  <a:pt x="1174750" y="120650"/>
                </a:lnTo>
                <a:lnTo>
                  <a:pt x="0" y="120650"/>
                </a:lnTo>
                <a:lnTo>
                  <a:pt x="0" y="254000"/>
                </a:lnTo>
                <a:lnTo>
                  <a:pt x="730250" y="254000"/>
                </a:lnTo>
                <a:lnTo>
                  <a:pt x="730250" y="120650"/>
                </a:lnTo>
                <a:lnTo>
                  <a:pt x="3321050" y="120650"/>
                </a:lnTo>
                <a:lnTo>
                  <a:pt x="3321050" y="6350"/>
                </a:lnTo>
                <a:lnTo>
                  <a:pt x="1174750" y="0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1345" y="3471115"/>
            <a:ext cx="2193939" cy="36152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2339884" y="1722425"/>
            <a:ext cx="1054100" cy="336550"/>
          </a:xfrm>
          <a:custGeom>
            <a:avLst/>
            <a:gdLst>
              <a:gd name="connsiteX0" fmla="*/ 1054100 w 1054100"/>
              <a:gd name="connsiteY0" fmla="*/ 0 h 336550"/>
              <a:gd name="connsiteX1" fmla="*/ 0 w 1054100"/>
              <a:gd name="connsiteY1" fmla="*/ 0 h 336550"/>
              <a:gd name="connsiteX2" fmla="*/ 0 w 1054100"/>
              <a:gd name="connsiteY2" fmla="*/ 33655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100" h="336550">
                <a:moveTo>
                  <a:pt x="1054100" y="0"/>
                </a:moveTo>
                <a:lnTo>
                  <a:pt x="0" y="0"/>
                </a:lnTo>
                <a:lnTo>
                  <a:pt x="0" y="3365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2365284" y="1957375"/>
            <a:ext cx="1009650" cy="901700"/>
          </a:xfrm>
          <a:custGeom>
            <a:avLst/>
            <a:gdLst>
              <a:gd name="connsiteX0" fmla="*/ 1009650 w 1009650"/>
              <a:gd name="connsiteY0" fmla="*/ 0 h 901700"/>
              <a:gd name="connsiteX1" fmla="*/ 101600 w 1009650"/>
              <a:gd name="connsiteY1" fmla="*/ 0 h 901700"/>
              <a:gd name="connsiteX2" fmla="*/ 101600 w 1009650"/>
              <a:gd name="connsiteY2" fmla="*/ 901700 h 901700"/>
              <a:gd name="connsiteX3" fmla="*/ 0 w 1009650"/>
              <a:gd name="connsiteY3" fmla="*/ 901700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650" h="901700">
                <a:moveTo>
                  <a:pt x="1009650" y="0"/>
                </a:moveTo>
                <a:lnTo>
                  <a:pt x="101600" y="0"/>
                </a:lnTo>
                <a:lnTo>
                  <a:pt x="101600" y="901700"/>
                </a:lnTo>
                <a:lnTo>
                  <a:pt x="0" y="9017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2365284" y="2027225"/>
            <a:ext cx="1473200" cy="965200"/>
          </a:xfrm>
          <a:custGeom>
            <a:avLst/>
            <a:gdLst>
              <a:gd name="connsiteX0" fmla="*/ 1473200 w 1473200"/>
              <a:gd name="connsiteY0" fmla="*/ 0 h 965200"/>
              <a:gd name="connsiteX1" fmla="*/ 165100 w 1473200"/>
              <a:gd name="connsiteY1" fmla="*/ 0 h 965200"/>
              <a:gd name="connsiteX2" fmla="*/ 165100 w 1473200"/>
              <a:gd name="connsiteY2" fmla="*/ 965200 h 965200"/>
              <a:gd name="connsiteX3" fmla="*/ 0 w 1473200"/>
              <a:gd name="connsiteY3" fmla="*/ 9652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965200">
                <a:moveTo>
                  <a:pt x="1473200" y="0"/>
                </a:moveTo>
                <a:lnTo>
                  <a:pt x="165100" y="0"/>
                </a:lnTo>
                <a:lnTo>
                  <a:pt x="165100" y="965200"/>
                </a:lnTo>
                <a:lnTo>
                  <a:pt x="0" y="96520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2365284" y="2109775"/>
            <a:ext cx="1016000" cy="1073150"/>
          </a:xfrm>
          <a:custGeom>
            <a:avLst/>
            <a:gdLst>
              <a:gd name="connsiteX0" fmla="*/ 1016000 w 1016000"/>
              <a:gd name="connsiteY0" fmla="*/ 0 h 1073150"/>
              <a:gd name="connsiteX1" fmla="*/ 254000 w 1016000"/>
              <a:gd name="connsiteY1" fmla="*/ 0 h 1073150"/>
              <a:gd name="connsiteX2" fmla="*/ 254000 w 1016000"/>
              <a:gd name="connsiteY2" fmla="*/ 1073150 h 1073150"/>
              <a:gd name="connsiteX3" fmla="*/ 0 w 1016000"/>
              <a:gd name="connsiteY3" fmla="*/ 107315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1073150">
                <a:moveTo>
                  <a:pt x="1016000" y="0"/>
                </a:moveTo>
                <a:lnTo>
                  <a:pt x="254000" y="0"/>
                </a:lnTo>
                <a:lnTo>
                  <a:pt x="254000" y="1073150"/>
                </a:lnTo>
                <a:lnTo>
                  <a:pt x="0" y="107315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2371634" y="2243125"/>
            <a:ext cx="1022350" cy="1403350"/>
          </a:xfrm>
          <a:custGeom>
            <a:avLst/>
            <a:gdLst>
              <a:gd name="connsiteX0" fmla="*/ 1022350 w 1022350"/>
              <a:gd name="connsiteY0" fmla="*/ 0 h 1403350"/>
              <a:gd name="connsiteX1" fmla="*/ 330200 w 1022350"/>
              <a:gd name="connsiteY1" fmla="*/ 0 h 1403350"/>
              <a:gd name="connsiteX2" fmla="*/ 330200 w 1022350"/>
              <a:gd name="connsiteY2" fmla="*/ 1403350 h 1403350"/>
              <a:gd name="connsiteX3" fmla="*/ 0 w 1022350"/>
              <a:gd name="connsiteY3" fmla="*/ 140335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350" h="1403350">
                <a:moveTo>
                  <a:pt x="1022350" y="0"/>
                </a:moveTo>
                <a:lnTo>
                  <a:pt x="330200" y="0"/>
                </a:lnTo>
                <a:lnTo>
                  <a:pt x="330200" y="1403350"/>
                </a:lnTo>
                <a:lnTo>
                  <a:pt x="0" y="140335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/>
          <p:cNvCxnSpPr/>
          <p:nvPr/>
        </p:nvCxnSpPr>
        <p:spPr>
          <a:xfrm flipH="1">
            <a:off x="3245264" y="1322375"/>
            <a:ext cx="14237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H="1">
            <a:off x="3245264" y="1205535"/>
            <a:ext cx="13729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 flipH="1">
            <a:off x="3245264" y="1009535"/>
            <a:ext cx="128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3990531" y="1024456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458653" y="1037515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588703" y="1286985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387001" y="1297060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574518" y="1678151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531452" y="1809521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538657" y="2063521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592486" y="2077475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398468" y="2198125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中かっこ 54"/>
          <p:cNvSpPr/>
          <p:nvPr/>
        </p:nvSpPr>
        <p:spPr>
          <a:xfrm>
            <a:off x="3222820" y="1526301"/>
            <a:ext cx="105280" cy="2340000"/>
          </a:xfrm>
          <a:prstGeom prst="rightBrace">
            <a:avLst>
              <a:gd name="adj1" fmla="val 8333"/>
              <a:gd name="adj2" fmla="val 2307"/>
            </a:avLst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lang="ja-JP" altLang="en-US" sz="500" dirty="0" smtClean="0">
                <a:solidFill>
                  <a:schemeClr val="accent5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002153" y="30566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15120" y="2951025"/>
            <a:ext cx="72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11815" y="2944540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033825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392454" y="295338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570149" y="295338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874074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088691" y="309359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086080" y="3176861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506644" y="3093599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506644" y="3177990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603250" y="1530350"/>
            <a:ext cx="2095500" cy="717550"/>
          </a:xfrm>
          <a:custGeom>
            <a:avLst/>
            <a:gdLst>
              <a:gd name="connsiteX0" fmla="*/ 2095500 w 2095500"/>
              <a:gd name="connsiteY0" fmla="*/ 717550 h 717550"/>
              <a:gd name="connsiteX1" fmla="*/ 2095500 w 2095500"/>
              <a:gd name="connsiteY1" fmla="*/ 88900 h 717550"/>
              <a:gd name="connsiteX2" fmla="*/ 374650 w 2095500"/>
              <a:gd name="connsiteY2" fmla="*/ 88900 h 717550"/>
              <a:gd name="connsiteX3" fmla="*/ 285750 w 2095500"/>
              <a:gd name="connsiteY3" fmla="*/ 0 h 717550"/>
              <a:gd name="connsiteX4" fmla="*/ 0 w 2095500"/>
              <a:gd name="connsiteY4" fmla="*/ 0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717550">
                <a:moveTo>
                  <a:pt x="2095500" y="717550"/>
                </a:moveTo>
                <a:lnTo>
                  <a:pt x="2095500" y="88900"/>
                </a:lnTo>
                <a:lnTo>
                  <a:pt x="374650" y="88900"/>
                </a:lnTo>
                <a:lnTo>
                  <a:pt x="2857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1360162" y="1599314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77" name="フリーフォーム 76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1447244" y="1635337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752837" y="1640040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フリーフォーム 85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799604" y="377069"/>
            <a:ext cx="23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152030" y="377285"/>
            <a:ext cx="190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530190" y="1101720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100" name="正方形/長方形 99"/>
          <p:cNvSpPr/>
          <p:nvPr/>
        </p:nvSpPr>
        <p:spPr>
          <a:xfrm>
            <a:off x="645669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790484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397354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766852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テキスト ボックス 105"/>
              <p:cNvSpPr txBox="1"/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106" name="テキスト ボックス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blipFill rotWithShape="0">
                <a:blip r:embed="rId4"/>
                <a:stretch>
                  <a:fillRect l="-495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直線コネクタ 106"/>
          <p:cNvCxnSpPr>
            <a:endCxn id="106" idx="0"/>
          </p:cNvCxnSpPr>
          <p:nvPr/>
        </p:nvCxnSpPr>
        <p:spPr>
          <a:xfrm>
            <a:off x="2530384" y="2992425"/>
            <a:ext cx="1588" cy="289179"/>
          </a:xfrm>
          <a:prstGeom prst="line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/>
          <p:cNvSpPr/>
          <p:nvPr/>
        </p:nvSpPr>
        <p:spPr>
          <a:xfrm>
            <a:off x="2722798" y="32997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666335" y="3076833"/>
            <a:ext cx="828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フリーフォーム 109"/>
          <p:cNvSpPr/>
          <p:nvPr/>
        </p:nvSpPr>
        <p:spPr>
          <a:xfrm>
            <a:off x="750094" y="31456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2383340" y="3301089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2494950" y="3290980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2227040" y="3321806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410114" y="340579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5" name="正方形/長方形 114"/>
          <p:cNvSpPr/>
          <p:nvPr/>
        </p:nvSpPr>
        <p:spPr>
          <a:xfrm>
            <a:off x="2412016" y="330321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2517588" y="340572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7" name="正方形/長方形 116"/>
          <p:cNvSpPr/>
          <p:nvPr/>
        </p:nvSpPr>
        <p:spPr>
          <a:xfrm>
            <a:off x="2259614" y="3358047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2753446" y="330092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2749075" y="339635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2650178" y="3093361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2738797" y="313845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2919667" y="313845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27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64214" b="-1"/>
          <a:stretch/>
        </p:blipFill>
        <p:spPr>
          <a:xfrm>
            <a:off x="3552825" y="0"/>
            <a:ext cx="3300284" cy="1497187"/>
          </a:xfrm>
          <a:prstGeom prst="rect">
            <a:avLst/>
          </a:prstGeom>
          <a:ln w="3175"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5" y="1566858"/>
            <a:ext cx="3300284" cy="4265171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4"/>
          <a:srcRect b="59991"/>
          <a:stretch/>
        </p:blipFill>
        <p:spPr>
          <a:xfrm>
            <a:off x="3561205" y="5888379"/>
            <a:ext cx="3291904" cy="1691594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43" name="正方形/長方形 42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552825" y="154909"/>
            <a:ext cx="3300284" cy="505526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552825" y="5888379"/>
            <a:ext cx="3300284" cy="169159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3552825" y="5254170"/>
            <a:ext cx="3308664" cy="587384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3248025" y="1133475"/>
            <a:ext cx="304800" cy="4438650"/>
          </a:xfrm>
          <a:custGeom>
            <a:avLst/>
            <a:gdLst>
              <a:gd name="connsiteX0" fmla="*/ 304800 w 304800"/>
              <a:gd name="connsiteY0" fmla="*/ 4438650 h 4438650"/>
              <a:gd name="connsiteX1" fmla="*/ 133350 w 304800"/>
              <a:gd name="connsiteY1" fmla="*/ 4438650 h 4438650"/>
              <a:gd name="connsiteX2" fmla="*/ 133350 w 304800"/>
              <a:gd name="connsiteY2" fmla="*/ 0 h 4438650"/>
              <a:gd name="connsiteX3" fmla="*/ 0 w 304800"/>
              <a:gd name="connsiteY3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4438650">
                <a:moveTo>
                  <a:pt x="304800" y="4438650"/>
                </a:moveTo>
                <a:lnTo>
                  <a:pt x="133350" y="4438650"/>
                </a:lnTo>
                <a:lnTo>
                  <a:pt x="1333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3457575" y="695325"/>
            <a:ext cx="95250" cy="5953125"/>
          </a:xfrm>
          <a:custGeom>
            <a:avLst/>
            <a:gdLst>
              <a:gd name="connsiteX0" fmla="*/ 95250 w 95250"/>
              <a:gd name="connsiteY0" fmla="*/ 5953125 h 5953125"/>
              <a:gd name="connsiteX1" fmla="*/ 95250 w 95250"/>
              <a:gd name="connsiteY1" fmla="*/ 5953125 h 5953125"/>
              <a:gd name="connsiteX2" fmla="*/ 0 w 95250"/>
              <a:gd name="connsiteY2" fmla="*/ 5953125 h 5953125"/>
              <a:gd name="connsiteX3" fmla="*/ 0 w 95250"/>
              <a:gd name="connsiteY3" fmla="*/ 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5953125">
                <a:moveTo>
                  <a:pt x="95250" y="5953125"/>
                </a:moveTo>
                <a:lnTo>
                  <a:pt x="95250" y="5953125"/>
                </a:lnTo>
                <a:lnTo>
                  <a:pt x="0" y="5953125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3245264" y="695325"/>
            <a:ext cx="3075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5116809" y="3892550"/>
            <a:ext cx="909341" cy="40335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489450" y="2105088"/>
            <a:ext cx="1317645" cy="40335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/>
        </p:nvSpPr>
        <p:spPr>
          <a:xfrm>
            <a:off x="5829300" y="2393950"/>
            <a:ext cx="1119059" cy="1644650"/>
          </a:xfrm>
          <a:custGeom>
            <a:avLst/>
            <a:gdLst>
              <a:gd name="connsiteX0" fmla="*/ 0 w 1138433"/>
              <a:gd name="connsiteY0" fmla="*/ 0 h 1644650"/>
              <a:gd name="connsiteX1" fmla="*/ 869950 w 1138433"/>
              <a:gd name="connsiteY1" fmla="*/ 114300 h 1644650"/>
              <a:gd name="connsiteX2" fmla="*/ 1104900 w 1138433"/>
              <a:gd name="connsiteY2" fmla="*/ 317500 h 1644650"/>
              <a:gd name="connsiteX3" fmla="*/ 1130300 w 1138433"/>
              <a:gd name="connsiteY3" fmla="*/ 1035050 h 1644650"/>
              <a:gd name="connsiteX4" fmla="*/ 1041400 w 1138433"/>
              <a:gd name="connsiteY4" fmla="*/ 1422400 h 1644650"/>
              <a:gd name="connsiteX5" fmla="*/ 622300 w 1138433"/>
              <a:gd name="connsiteY5" fmla="*/ 1600200 h 1644650"/>
              <a:gd name="connsiteX6" fmla="*/ 203200 w 1138433"/>
              <a:gd name="connsiteY6" fmla="*/ 1644650 h 16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33" h="1644650">
                <a:moveTo>
                  <a:pt x="0" y="0"/>
                </a:moveTo>
                <a:cubicBezTo>
                  <a:pt x="342900" y="30691"/>
                  <a:pt x="685800" y="61383"/>
                  <a:pt x="869950" y="114300"/>
                </a:cubicBezTo>
                <a:cubicBezTo>
                  <a:pt x="1054100" y="167217"/>
                  <a:pt x="1061508" y="164042"/>
                  <a:pt x="1104900" y="317500"/>
                </a:cubicBezTo>
                <a:cubicBezTo>
                  <a:pt x="1148292" y="470958"/>
                  <a:pt x="1140883" y="850900"/>
                  <a:pt x="1130300" y="1035050"/>
                </a:cubicBezTo>
                <a:cubicBezTo>
                  <a:pt x="1119717" y="1219200"/>
                  <a:pt x="1126067" y="1328208"/>
                  <a:pt x="1041400" y="1422400"/>
                </a:cubicBezTo>
                <a:cubicBezTo>
                  <a:pt x="956733" y="1516592"/>
                  <a:pt x="762000" y="1563158"/>
                  <a:pt x="622300" y="1600200"/>
                </a:cubicBezTo>
                <a:cubicBezTo>
                  <a:pt x="482600" y="1637242"/>
                  <a:pt x="342900" y="1640946"/>
                  <a:pt x="203200" y="1644650"/>
                </a:cubicBez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6236238" y="3802455"/>
            <a:ext cx="4775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chemeClr val="accent2"/>
                </a:solidFill>
              </a:rPr>
              <a:t>微分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92" name="フリーフォーム 91"/>
          <p:cNvSpPr/>
          <p:nvPr/>
        </p:nvSpPr>
        <p:spPr>
          <a:xfrm>
            <a:off x="4553982" y="4292600"/>
            <a:ext cx="710168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フリーフォーム 92"/>
          <p:cNvSpPr/>
          <p:nvPr/>
        </p:nvSpPr>
        <p:spPr>
          <a:xfrm>
            <a:off x="4680252" y="4292600"/>
            <a:ext cx="901397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5359400" y="4292600"/>
            <a:ext cx="552450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4302792" y="4564649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x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4779230" y="4634320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y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5413739" y="4644282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/>
              <a:t>θ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8" name="フリーフォーム 27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31" name="フリーフォーム 30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799604" y="377069"/>
            <a:ext cx="23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45680" y="377285"/>
            <a:ext cx="190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30190" y="1101720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47698" y="1600626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934780" y="1636649"/>
            <a:ext cx="25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240373" y="1641352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H="1" flipV="1">
            <a:off x="660501" y="1530710"/>
            <a:ext cx="303930" cy="1059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4964022" y="4837307"/>
            <a:ext cx="108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377956" y="4837307"/>
            <a:ext cx="108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960847" y="4958684"/>
            <a:ext cx="108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371606" y="4963037"/>
            <a:ext cx="108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929563" y="5610224"/>
            <a:ext cx="396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183040" y="5610224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32863" y="5740501"/>
            <a:ext cx="396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686340" y="5740501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517479" y="3306645"/>
            <a:ext cx="16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078453" y="3624690"/>
            <a:ext cx="16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945914" y="3624690"/>
            <a:ext cx="16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693467" y="4116902"/>
            <a:ext cx="16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4421369" y="6527775"/>
            <a:ext cx="432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595899" y="1697101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251093" y="1074720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336100" y="1074720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166767" y="1046142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4583010" y="1826377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558472" y="2732264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643479" y="2732264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113817" y="2711908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4464569" y="2071286"/>
            <a:ext cx="178869" cy="476652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897220" y="3279403"/>
            <a:ext cx="398804" cy="10876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4553982" y="2552435"/>
            <a:ext cx="553932" cy="7238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4767757" y="2069644"/>
            <a:ext cx="1087714" cy="47665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382247" y="3275637"/>
            <a:ext cx="576000" cy="108768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直線矢印コネクタ 83"/>
          <p:cNvCxnSpPr>
            <a:endCxn id="83" idx="0"/>
          </p:cNvCxnSpPr>
          <p:nvPr/>
        </p:nvCxnSpPr>
        <p:spPr>
          <a:xfrm>
            <a:off x="5659499" y="2541163"/>
            <a:ext cx="10748" cy="734474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95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64214" b="-1"/>
          <a:stretch/>
        </p:blipFill>
        <p:spPr>
          <a:xfrm>
            <a:off x="3552825" y="0"/>
            <a:ext cx="3300284" cy="1497187"/>
          </a:xfrm>
          <a:prstGeom prst="rect">
            <a:avLst/>
          </a:prstGeom>
          <a:ln w="3175"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5" y="1566858"/>
            <a:ext cx="3300284" cy="4265171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4"/>
          <a:srcRect b="59991"/>
          <a:stretch/>
        </p:blipFill>
        <p:spPr>
          <a:xfrm>
            <a:off x="3561205" y="5888379"/>
            <a:ext cx="3291904" cy="1691594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43" name="正方形/長方形 42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552825" y="154909"/>
            <a:ext cx="3300284" cy="505526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552825" y="5888379"/>
            <a:ext cx="3300284" cy="169159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3552825" y="5254170"/>
            <a:ext cx="3308664" cy="587384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3248025" y="1133475"/>
            <a:ext cx="304800" cy="4438650"/>
          </a:xfrm>
          <a:custGeom>
            <a:avLst/>
            <a:gdLst>
              <a:gd name="connsiteX0" fmla="*/ 304800 w 304800"/>
              <a:gd name="connsiteY0" fmla="*/ 4438650 h 4438650"/>
              <a:gd name="connsiteX1" fmla="*/ 133350 w 304800"/>
              <a:gd name="connsiteY1" fmla="*/ 4438650 h 4438650"/>
              <a:gd name="connsiteX2" fmla="*/ 133350 w 304800"/>
              <a:gd name="connsiteY2" fmla="*/ 0 h 4438650"/>
              <a:gd name="connsiteX3" fmla="*/ 0 w 304800"/>
              <a:gd name="connsiteY3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4438650">
                <a:moveTo>
                  <a:pt x="304800" y="4438650"/>
                </a:moveTo>
                <a:lnTo>
                  <a:pt x="133350" y="4438650"/>
                </a:lnTo>
                <a:lnTo>
                  <a:pt x="1333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3457575" y="695325"/>
            <a:ext cx="95250" cy="5953125"/>
          </a:xfrm>
          <a:custGeom>
            <a:avLst/>
            <a:gdLst>
              <a:gd name="connsiteX0" fmla="*/ 95250 w 95250"/>
              <a:gd name="connsiteY0" fmla="*/ 5953125 h 5953125"/>
              <a:gd name="connsiteX1" fmla="*/ 95250 w 95250"/>
              <a:gd name="connsiteY1" fmla="*/ 5953125 h 5953125"/>
              <a:gd name="connsiteX2" fmla="*/ 0 w 95250"/>
              <a:gd name="connsiteY2" fmla="*/ 5953125 h 5953125"/>
              <a:gd name="connsiteX3" fmla="*/ 0 w 95250"/>
              <a:gd name="connsiteY3" fmla="*/ 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5953125">
                <a:moveTo>
                  <a:pt x="95250" y="5953125"/>
                </a:moveTo>
                <a:lnTo>
                  <a:pt x="95250" y="5953125"/>
                </a:lnTo>
                <a:lnTo>
                  <a:pt x="0" y="5953125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3245264" y="695325"/>
            <a:ext cx="3075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5116809" y="3892550"/>
            <a:ext cx="909341" cy="40335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489450" y="2105088"/>
            <a:ext cx="1317645" cy="40335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/>
        </p:nvSpPr>
        <p:spPr>
          <a:xfrm>
            <a:off x="5829300" y="2393950"/>
            <a:ext cx="1119059" cy="1644650"/>
          </a:xfrm>
          <a:custGeom>
            <a:avLst/>
            <a:gdLst>
              <a:gd name="connsiteX0" fmla="*/ 0 w 1138433"/>
              <a:gd name="connsiteY0" fmla="*/ 0 h 1644650"/>
              <a:gd name="connsiteX1" fmla="*/ 869950 w 1138433"/>
              <a:gd name="connsiteY1" fmla="*/ 114300 h 1644650"/>
              <a:gd name="connsiteX2" fmla="*/ 1104900 w 1138433"/>
              <a:gd name="connsiteY2" fmla="*/ 317500 h 1644650"/>
              <a:gd name="connsiteX3" fmla="*/ 1130300 w 1138433"/>
              <a:gd name="connsiteY3" fmla="*/ 1035050 h 1644650"/>
              <a:gd name="connsiteX4" fmla="*/ 1041400 w 1138433"/>
              <a:gd name="connsiteY4" fmla="*/ 1422400 h 1644650"/>
              <a:gd name="connsiteX5" fmla="*/ 622300 w 1138433"/>
              <a:gd name="connsiteY5" fmla="*/ 1600200 h 1644650"/>
              <a:gd name="connsiteX6" fmla="*/ 203200 w 1138433"/>
              <a:gd name="connsiteY6" fmla="*/ 1644650 h 16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33" h="1644650">
                <a:moveTo>
                  <a:pt x="0" y="0"/>
                </a:moveTo>
                <a:cubicBezTo>
                  <a:pt x="342900" y="30691"/>
                  <a:pt x="685800" y="61383"/>
                  <a:pt x="869950" y="114300"/>
                </a:cubicBezTo>
                <a:cubicBezTo>
                  <a:pt x="1054100" y="167217"/>
                  <a:pt x="1061508" y="164042"/>
                  <a:pt x="1104900" y="317500"/>
                </a:cubicBezTo>
                <a:cubicBezTo>
                  <a:pt x="1148292" y="470958"/>
                  <a:pt x="1140883" y="850900"/>
                  <a:pt x="1130300" y="1035050"/>
                </a:cubicBezTo>
                <a:cubicBezTo>
                  <a:pt x="1119717" y="1219200"/>
                  <a:pt x="1126067" y="1328208"/>
                  <a:pt x="1041400" y="1422400"/>
                </a:cubicBezTo>
                <a:cubicBezTo>
                  <a:pt x="956733" y="1516592"/>
                  <a:pt x="762000" y="1563158"/>
                  <a:pt x="622300" y="1600200"/>
                </a:cubicBezTo>
                <a:cubicBezTo>
                  <a:pt x="482600" y="1637242"/>
                  <a:pt x="342900" y="1640946"/>
                  <a:pt x="203200" y="1644650"/>
                </a:cubicBez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6236238" y="3802455"/>
            <a:ext cx="4775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chemeClr val="accent2"/>
                </a:solidFill>
              </a:rPr>
              <a:t>微分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92" name="フリーフォーム 91"/>
          <p:cNvSpPr/>
          <p:nvPr/>
        </p:nvSpPr>
        <p:spPr>
          <a:xfrm>
            <a:off x="4553982" y="4292600"/>
            <a:ext cx="710168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フリーフォーム 92"/>
          <p:cNvSpPr/>
          <p:nvPr/>
        </p:nvSpPr>
        <p:spPr>
          <a:xfrm>
            <a:off x="4680252" y="4292600"/>
            <a:ext cx="901397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5359400" y="4292600"/>
            <a:ext cx="552450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4302792" y="4564649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x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4779230" y="4634320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y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5413739" y="4644282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/>
              <a:t>θ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8" name="フリーフォーム 27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31" name="フリーフォーム 30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799604" y="377069"/>
            <a:ext cx="23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45680" y="377285"/>
            <a:ext cx="190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30190" y="1101720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47698" y="1600626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934780" y="1636649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240373" y="1641352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H="1" flipV="1">
            <a:off x="660501" y="1530710"/>
            <a:ext cx="303930" cy="1059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4964022" y="4837307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377956" y="4837307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960847" y="4958684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371606" y="4963037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929563" y="5610224"/>
            <a:ext cx="396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183040" y="5610224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32863" y="5740501"/>
            <a:ext cx="396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686340" y="5740501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517479" y="3306645"/>
            <a:ext cx="16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078453" y="3624690"/>
            <a:ext cx="16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945914" y="3624690"/>
            <a:ext cx="16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693467" y="4116902"/>
            <a:ext cx="16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4421369" y="6527775"/>
            <a:ext cx="432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595899" y="1697101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251093" y="1074720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336100" y="1074720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166767" y="1046142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583010" y="1826377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558472" y="2732264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643479" y="2732264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113817" y="2711908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464569" y="2071286"/>
            <a:ext cx="178869" cy="476652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897220" y="3279403"/>
            <a:ext cx="398804" cy="10876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矢印コネクタ 81"/>
          <p:cNvCxnSpPr/>
          <p:nvPr/>
        </p:nvCxnSpPr>
        <p:spPr>
          <a:xfrm>
            <a:off x="4553982" y="2552435"/>
            <a:ext cx="553932" cy="7238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正方形/長方形 82"/>
          <p:cNvSpPr/>
          <p:nvPr/>
        </p:nvSpPr>
        <p:spPr>
          <a:xfrm>
            <a:off x="4767757" y="2069644"/>
            <a:ext cx="1087714" cy="47665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382247" y="3275637"/>
            <a:ext cx="576000" cy="108768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5" name="直線矢印コネクタ 84"/>
          <p:cNvCxnSpPr>
            <a:endCxn id="84" idx="0"/>
          </p:cNvCxnSpPr>
          <p:nvPr/>
        </p:nvCxnSpPr>
        <p:spPr>
          <a:xfrm>
            <a:off x="5659499" y="2541163"/>
            <a:ext cx="10748" cy="734474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39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図 7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4784" y="4529485"/>
            <a:ext cx="3291100" cy="99822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43" name="正方形/長方形 42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4"/>
          <a:srcRect t="61715"/>
          <a:stretch/>
        </p:blipFill>
        <p:spPr>
          <a:xfrm>
            <a:off x="3324784" y="0"/>
            <a:ext cx="3300284" cy="1667558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5"/>
          <a:srcRect b="30122"/>
          <a:stretch/>
        </p:blipFill>
        <p:spPr>
          <a:xfrm>
            <a:off x="3324784" y="1751378"/>
            <a:ext cx="3291100" cy="2752042"/>
          </a:xfrm>
          <a:prstGeom prst="rect">
            <a:avLst/>
          </a:prstGeom>
        </p:spPr>
      </p:pic>
      <p:sp>
        <p:nvSpPr>
          <p:cNvPr id="67" name="正方形/長方形 66"/>
          <p:cNvSpPr/>
          <p:nvPr/>
        </p:nvSpPr>
        <p:spPr>
          <a:xfrm>
            <a:off x="4360999" y="192465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113599" y="192465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360998" y="306003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113598" y="306003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 70"/>
          <p:cNvSpPr/>
          <p:nvPr/>
        </p:nvSpPr>
        <p:spPr>
          <a:xfrm>
            <a:off x="6048934" y="1950720"/>
            <a:ext cx="60960" cy="27432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フリーフォーム 71"/>
          <p:cNvSpPr/>
          <p:nvPr/>
        </p:nvSpPr>
        <p:spPr>
          <a:xfrm>
            <a:off x="4250614" y="1969152"/>
            <a:ext cx="110384" cy="309228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4093896" y="3112437"/>
            <a:ext cx="256438" cy="137553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5812502" y="3099737"/>
            <a:ext cx="291912" cy="200551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3320604" y="4518660"/>
            <a:ext cx="3299460" cy="1036320"/>
          </a:xfrm>
          <a:custGeom>
            <a:avLst/>
            <a:gdLst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9460 w 3299460"/>
              <a:gd name="connsiteY7" fmla="*/ 22860 h 1036320"/>
              <a:gd name="connsiteX8" fmla="*/ 76200 w 3299460"/>
              <a:gd name="connsiteY8" fmla="*/ 0 h 1036320"/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1840 w 3299460"/>
              <a:gd name="connsiteY7" fmla="*/ 15240 h 1036320"/>
              <a:gd name="connsiteX8" fmla="*/ 76200 w 3299460"/>
              <a:gd name="connsiteY8" fmla="*/ 0 h 1036320"/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8190 w 3299460"/>
              <a:gd name="connsiteY7" fmla="*/ 2540 h 1036320"/>
              <a:gd name="connsiteX8" fmla="*/ 76200 w 3299460"/>
              <a:gd name="connsiteY8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9460" h="1036320">
                <a:moveTo>
                  <a:pt x="76200" y="0"/>
                </a:moveTo>
                <a:lnTo>
                  <a:pt x="76200" y="121920"/>
                </a:lnTo>
                <a:lnTo>
                  <a:pt x="0" y="121920"/>
                </a:lnTo>
                <a:lnTo>
                  <a:pt x="0" y="1036320"/>
                </a:lnTo>
                <a:lnTo>
                  <a:pt x="693420" y="1036320"/>
                </a:lnTo>
                <a:lnTo>
                  <a:pt x="693420" y="891540"/>
                </a:lnTo>
                <a:lnTo>
                  <a:pt x="3299460" y="891540"/>
                </a:lnTo>
                <a:cubicBezTo>
                  <a:pt x="3299037" y="595207"/>
                  <a:pt x="3298613" y="298873"/>
                  <a:pt x="3298190" y="2540"/>
                </a:cubicBezTo>
                <a:lnTo>
                  <a:pt x="7620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4784" y="1652030"/>
            <a:ext cx="3291100" cy="114301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4360997" y="2014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113598" y="2014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364675" y="3157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117276" y="3157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フリーフォーム 81"/>
          <p:cNvSpPr/>
          <p:nvPr/>
        </p:nvSpPr>
        <p:spPr>
          <a:xfrm>
            <a:off x="4175090" y="2060570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5930594" y="2068565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 83"/>
          <p:cNvSpPr/>
          <p:nvPr/>
        </p:nvSpPr>
        <p:spPr>
          <a:xfrm>
            <a:off x="4180997" y="3196778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フリーフォーム 84"/>
          <p:cNvSpPr/>
          <p:nvPr/>
        </p:nvSpPr>
        <p:spPr>
          <a:xfrm>
            <a:off x="5936501" y="3204773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3321050" y="1290570"/>
            <a:ext cx="3291840" cy="462030"/>
          </a:xfrm>
          <a:custGeom>
            <a:avLst/>
            <a:gdLst>
              <a:gd name="connsiteX0" fmla="*/ 3162300 w 3291840"/>
              <a:gd name="connsiteY0" fmla="*/ 0 h 495300"/>
              <a:gd name="connsiteX1" fmla="*/ 3162300 w 3291840"/>
              <a:gd name="connsiteY1" fmla="*/ 129540 h 495300"/>
              <a:gd name="connsiteX2" fmla="*/ 0 w 3291840"/>
              <a:gd name="connsiteY2" fmla="*/ 129540 h 495300"/>
              <a:gd name="connsiteX3" fmla="*/ 0 w 3291840"/>
              <a:gd name="connsiteY3" fmla="*/ 495300 h 495300"/>
              <a:gd name="connsiteX4" fmla="*/ 3291840 w 3291840"/>
              <a:gd name="connsiteY4" fmla="*/ 495300 h 495300"/>
              <a:gd name="connsiteX5" fmla="*/ 3291840 w 3291840"/>
              <a:gd name="connsiteY5" fmla="*/ 22860 h 495300"/>
              <a:gd name="connsiteX6" fmla="*/ 3162300 w 3291840"/>
              <a:gd name="connsiteY6" fmla="*/ 0 h 495300"/>
              <a:gd name="connsiteX0" fmla="*/ 3162300 w 3291840"/>
              <a:gd name="connsiteY0" fmla="*/ 5715 h 472440"/>
              <a:gd name="connsiteX1" fmla="*/ 3162300 w 3291840"/>
              <a:gd name="connsiteY1" fmla="*/ 106680 h 472440"/>
              <a:gd name="connsiteX2" fmla="*/ 0 w 3291840"/>
              <a:gd name="connsiteY2" fmla="*/ 106680 h 472440"/>
              <a:gd name="connsiteX3" fmla="*/ 0 w 3291840"/>
              <a:gd name="connsiteY3" fmla="*/ 472440 h 472440"/>
              <a:gd name="connsiteX4" fmla="*/ 3291840 w 3291840"/>
              <a:gd name="connsiteY4" fmla="*/ 472440 h 472440"/>
              <a:gd name="connsiteX5" fmla="*/ 3291840 w 3291840"/>
              <a:gd name="connsiteY5" fmla="*/ 0 h 472440"/>
              <a:gd name="connsiteX6" fmla="*/ 3162300 w 3291840"/>
              <a:gd name="connsiteY6" fmla="*/ 5715 h 472440"/>
              <a:gd name="connsiteX0" fmla="*/ 3157537 w 3291840"/>
              <a:gd name="connsiteY0" fmla="*/ 952 h 472440"/>
              <a:gd name="connsiteX1" fmla="*/ 3162300 w 3291840"/>
              <a:gd name="connsiteY1" fmla="*/ 106680 h 472440"/>
              <a:gd name="connsiteX2" fmla="*/ 0 w 3291840"/>
              <a:gd name="connsiteY2" fmla="*/ 106680 h 472440"/>
              <a:gd name="connsiteX3" fmla="*/ 0 w 3291840"/>
              <a:gd name="connsiteY3" fmla="*/ 472440 h 472440"/>
              <a:gd name="connsiteX4" fmla="*/ 3291840 w 3291840"/>
              <a:gd name="connsiteY4" fmla="*/ 472440 h 472440"/>
              <a:gd name="connsiteX5" fmla="*/ 3291840 w 3291840"/>
              <a:gd name="connsiteY5" fmla="*/ 0 h 472440"/>
              <a:gd name="connsiteX6" fmla="*/ 3157537 w 3291840"/>
              <a:gd name="connsiteY6" fmla="*/ 952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1840" h="472440">
                <a:moveTo>
                  <a:pt x="3157537" y="952"/>
                </a:moveTo>
                <a:lnTo>
                  <a:pt x="3162300" y="106680"/>
                </a:lnTo>
                <a:lnTo>
                  <a:pt x="0" y="106680"/>
                </a:lnTo>
                <a:lnTo>
                  <a:pt x="0" y="472440"/>
                </a:lnTo>
                <a:lnTo>
                  <a:pt x="3291840" y="472440"/>
                </a:lnTo>
                <a:lnTo>
                  <a:pt x="3291840" y="0"/>
                </a:lnTo>
                <a:lnTo>
                  <a:pt x="3157537" y="952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864906" y="2408467"/>
            <a:ext cx="373008" cy="112973"/>
          </a:xfrm>
          <a:prstGeom prst="straightConnector1">
            <a:avLst/>
          </a:pr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771865" y="2523076"/>
            <a:ext cx="806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モデルヤコビアンによって線形近似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03221" y="1822291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0000"/>
                </a:solidFill>
              </a:rPr>
              <a:t>並進方向</a:t>
            </a:r>
            <a:r>
              <a:rPr lang="ja-JP" altLang="en-US" sz="500" dirty="0" smtClean="0">
                <a:solidFill>
                  <a:srgbClr val="FF0000"/>
                </a:solidFill>
              </a:rPr>
              <a:t>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849010" y="2888665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回転方向の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474161" y="2876814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並進・回転の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6111908" y="2101897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111908" y="3238772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364448" y="3244125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364675" y="2107169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912748" y="1292860"/>
            <a:ext cx="10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398881" y="1292549"/>
            <a:ext cx="864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951730" y="1163843"/>
            <a:ext cx="1422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297680" y="2186940"/>
            <a:ext cx="144000" cy="178624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6077478" y="2180265"/>
            <a:ext cx="144000" cy="178624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6160631" y="3331142"/>
            <a:ext cx="90759" cy="270000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339170" y="3331452"/>
            <a:ext cx="90759" cy="180000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6160631" y="2202659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70C0"/>
                </a:solidFill>
              </a:rPr>
              <a:t>　共</a:t>
            </a:r>
            <a:r>
              <a:rPr lang="ja-JP" altLang="en-US" sz="500" dirty="0" smtClean="0">
                <a:solidFill>
                  <a:srgbClr val="0070C0"/>
                </a:solidFill>
              </a:rPr>
              <a:t>分散</a:t>
            </a:r>
            <a:endParaRPr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377468" y="2187590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kumimoji="1" lang="ja-JP" altLang="en-US" sz="500" dirty="0" smtClean="0">
                <a:solidFill>
                  <a:srgbClr val="0070C0"/>
                </a:solidFill>
              </a:rPr>
              <a:t>　共分散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172563" y="3371073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70C0"/>
                </a:solidFill>
              </a:rPr>
              <a:t>　共</a:t>
            </a:r>
            <a:r>
              <a:rPr lang="ja-JP" altLang="en-US" sz="500" dirty="0" smtClean="0">
                <a:solidFill>
                  <a:srgbClr val="0070C0"/>
                </a:solidFill>
              </a:rPr>
              <a:t>分散</a:t>
            </a:r>
            <a:endParaRPr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4360997" y="3345505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kumimoji="1" lang="ja-JP" altLang="en-US" sz="500" dirty="0" smtClean="0">
                <a:solidFill>
                  <a:srgbClr val="0070C0"/>
                </a:solidFill>
              </a:rPr>
              <a:t>　共分散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0" name="フリーフォーム 59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63" name="フリーフォーム 62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799604" y="377069"/>
            <a:ext cx="23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145680" y="377285"/>
            <a:ext cx="190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530190" y="1101720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フリーフォーム 99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847698" y="1600626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934780" y="1636649"/>
            <a:ext cx="25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240373" y="1641352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4" name="直線コネクタ 103"/>
          <p:cNvCxnSpPr/>
          <p:nvPr/>
        </p:nvCxnSpPr>
        <p:spPr>
          <a:xfrm flipH="1" flipV="1">
            <a:off x="660501" y="1530710"/>
            <a:ext cx="303930" cy="1059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正方形/長方形 104"/>
          <p:cNvSpPr/>
          <p:nvPr/>
        </p:nvSpPr>
        <p:spPr>
          <a:xfrm>
            <a:off x="5680647" y="1865806"/>
            <a:ext cx="14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3921699" y="2931535"/>
            <a:ext cx="14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546173" y="2922009"/>
            <a:ext cx="14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714673" y="2922009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912760" y="1288423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3618336" y="1284087"/>
            <a:ext cx="288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3849010" y="2569578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519620" y="2308104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6304631" y="2329846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4506848" y="3466850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316361" y="3492418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065376" y="4540247"/>
            <a:ext cx="14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466700" y="1926954"/>
            <a:ext cx="180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4466700" y="2022290"/>
            <a:ext cx="205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6224326" y="1929234"/>
            <a:ext cx="180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6224326" y="2024570"/>
            <a:ext cx="205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4464576" y="3065442"/>
            <a:ext cx="180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464576" y="3160778"/>
            <a:ext cx="205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6227303" y="3067672"/>
            <a:ext cx="180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6227303" y="3163008"/>
            <a:ext cx="205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926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図 7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4784" y="4529485"/>
            <a:ext cx="3291100" cy="99822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43" name="正方形/長方形 42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4"/>
          <a:srcRect t="61715"/>
          <a:stretch/>
        </p:blipFill>
        <p:spPr>
          <a:xfrm>
            <a:off x="3324784" y="0"/>
            <a:ext cx="3300284" cy="1667558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5"/>
          <a:srcRect b="30122"/>
          <a:stretch/>
        </p:blipFill>
        <p:spPr>
          <a:xfrm>
            <a:off x="3324784" y="1751378"/>
            <a:ext cx="3291100" cy="2752042"/>
          </a:xfrm>
          <a:prstGeom prst="rect">
            <a:avLst/>
          </a:prstGeom>
        </p:spPr>
      </p:pic>
      <p:sp>
        <p:nvSpPr>
          <p:cNvPr id="67" name="正方形/長方形 66"/>
          <p:cNvSpPr/>
          <p:nvPr/>
        </p:nvSpPr>
        <p:spPr>
          <a:xfrm>
            <a:off x="4360999" y="192465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113599" y="192465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360998" y="306003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113598" y="306003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 70"/>
          <p:cNvSpPr/>
          <p:nvPr/>
        </p:nvSpPr>
        <p:spPr>
          <a:xfrm>
            <a:off x="6048934" y="1950720"/>
            <a:ext cx="60960" cy="27432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フリーフォーム 71"/>
          <p:cNvSpPr/>
          <p:nvPr/>
        </p:nvSpPr>
        <p:spPr>
          <a:xfrm>
            <a:off x="4250614" y="1969152"/>
            <a:ext cx="110384" cy="309228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4093896" y="3112437"/>
            <a:ext cx="256438" cy="137553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5812502" y="3099737"/>
            <a:ext cx="291912" cy="200551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3320604" y="4518660"/>
            <a:ext cx="3299460" cy="1036320"/>
          </a:xfrm>
          <a:custGeom>
            <a:avLst/>
            <a:gdLst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9460 w 3299460"/>
              <a:gd name="connsiteY7" fmla="*/ 22860 h 1036320"/>
              <a:gd name="connsiteX8" fmla="*/ 76200 w 3299460"/>
              <a:gd name="connsiteY8" fmla="*/ 0 h 1036320"/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1840 w 3299460"/>
              <a:gd name="connsiteY7" fmla="*/ 15240 h 1036320"/>
              <a:gd name="connsiteX8" fmla="*/ 76200 w 3299460"/>
              <a:gd name="connsiteY8" fmla="*/ 0 h 1036320"/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8190 w 3299460"/>
              <a:gd name="connsiteY7" fmla="*/ 2540 h 1036320"/>
              <a:gd name="connsiteX8" fmla="*/ 76200 w 3299460"/>
              <a:gd name="connsiteY8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9460" h="1036320">
                <a:moveTo>
                  <a:pt x="76200" y="0"/>
                </a:moveTo>
                <a:lnTo>
                  <a:pt x="76200" y="121920"/>
                </a:lnTo>
                <a:lnTo>
                  <a:pt x="0" y="121920"/>
                </a:lnTo>
                <a:lnTo>
                  <a:pt x="0" y="1036320"/>
                </a:lnTo>
                <a:lnTo>
                  <a:pt x="693420" y="1036320"/>
                </a:lnTo>
                <a:lnTo>
                  <a:pt x="693420" y="891540"/>
                </a:lnTo>
                <a:lnTo>
                  <a:pt x="3299460" y="891540"/>
                </a:lnTo>
                <a:cubicBezTo>
                  <a:pt x="3299037" y="595207"/>
                  <a:pt x="3298613" y="298873"/>
                  <a:pt x="3298190" y="2540"/>
                </a:cubicBezTo>
                <a:lnTo>
                  <a:pt x="7620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4784" y="1652030"/>
            <a:ext cx="3291100" cy="114301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4360997" y="2014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113598" y="2014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364675" y="3157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117276" y="3157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フリーフォーム 81"/>
          <p:cNvSpPr/>
          <p:nvPr/>
        </p:nvSpPr>
        <p:spPr>
          <a:xfrm>
            <a:off x="4175090" y="2060570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5930594" y="2068565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 83"/>
          <p:cNvSpPr/>
          <p:nvPr/>
        </p:nvSpPr>
        <p:spPr>
          <a:xfrm>
            <a:off x="4180997" y="3196778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フリーフォーム 84"/>
          <p:cNvSpPr/>
          <p:nvPr/>
        </p:nvSpPr>
        <p:spPr>
          <a:xfrm>
            <a:off x="5936501" y="3204773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3321050" y="1290570"/>
            <a:ext cx="3291840" cy="462030"/>
          </a:xfrm>
          <a:custGeom>
            <a:avLst/>
            <a:gdLst>
              <a:gd name="connsiteX0" fmla="*/ 3162300 w 3291840"/>
              <a:gd name="connsiteY0" fmla="*/ 0 h 495300"/>
              <a:gd name="connsiteX1" fmla="*/ 3162300 w 3291840"/>
              <a:gd name="connsiteY1" fmla="*/ 129540 h 495300"/>
              <a:gd name="connsiteX2" fmla="*/ 0 w 3291840"/>
              <a:gd name="connsiteY2" fmla="*/ 129540 h 495300"/>
              <a:gd name="connsiteX3" fmla="*/ 0 w 3291840"/>
              <a:gd name="connsiteY3" fmla="*/ 495300 h 495300"/>
              <a:gd name="connsiteX4" fmla="*/ 3291840 w 3291840"/>
              <a:gd name="connsiteY4" fmla="*/ 495300 h 495300"/>
              <a:gd name="connsiteX5" fmla="*/ 3291840 w 3291840"/>
              <a:gd name="connsiteY5" fmla="*/ 22860 h 495300"/>
              <a:gd name="connsiteX6" fmla="*/ 3162300 w 3291840"/>
              <a:gd name="connsiteY6" fmla="*/ 0 h 495300"/>
              <a:gd name="connsiteX0" fmla="*/ 3162300 w 3291840"/>
              <a:gd name="connsiteY0" fmla="*/ 5715 h 472440"/>
              <a:gd name="connsiteX1" fmla="*/ 3162300 w 3291840"/>
              <a:gd name="connsiteY1" fmla="*/ 106680 h 472440"/>
              <a:gd name="connsiteX2" fmla="*/ 0 w 3291840"/>
              <a:gd name="connsiteY2" fmla="*/ 106680 h 472440"/>
              <a:gd name="connsiteX3" fmla="*/ 0 w 3291840"/>
              <a:gd name="connsiteY3" fmla="*/ 472440 h 472440"/>
              <a:gd name="connsiteX4" fmla="*/ 3291840 w 3291840"/>
              <a:gd name="connsiteY4" fmla="*/ 472440 h 472440"/>
              <a:gd name="connsiteX5" fmla="*/ 3291840 w 3291840"/>
              <a:gd name="connsiteY5" fmla="*/ 0 h 472440"/>
              <a:gd name="connsiteX6" fmla="*/ 3162300 w 3291840"/>
              <a:gd name="connsiteY6" fmla="*/ 5715 h 472440"/>
              <a:gd name="connsiteX0" fmla="*/ 3157537 w 3291840"/>
              <a:gd name="connsiteY0" fmla="*/ 952 h 472440"/>
              <a:gd name="connsiteX1" fmla="*/ 3162300 w 3291840"/>
              <a:gd name="connsiteY1" fmla="*/ 106680 h 472440"/>
              <a:gd name="connsiteX2" fmla="*/ 0 w 3291840"/>
              <a:gd name="connsiteY2" fmla="*/ 106680 h 472440"/>
              <a:gd name="connsiteX3" fmla="*/ 0 w 3291840"/>
              <a:gd name="connsiteY3" fmla="*/ 472440 h 472440"/>
              <a:gd name="connsiteX4" fmla="*/ 3291840 w 3291840"/>
              <a:gd name="connsiteY4" fmla="*/ 472440 h 472440"/>
              <a:gd name="connsiteX5" fmla="*/ 3291840 w 3291840"/>
              <a:gd name="connsiteY5" fmla="*/ 0 h 472440"/>
              <a:gd name="connsiteX6" fmla="*/ 3157537 w 3291840"/>
              <a:gd name="connsiteY6" fmla="*/ 952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1840" h="472440">
                <a:moveTo>
                  <a:pt x="3157537" y="952"/>
                </a:moveTo>
                <a:lnTo>
                  <a:pt x="3162300" y="106680"/>
                </a:lnTo>
                <a:lnTo>
                  <a:pt x="0" y="106680"/>
                </a:lnTo>
                <a:lnTo>
                  <a:pt x="0" y="472440"/>
                </a:lnTo>
                <a:lnTo>
                  <a:pt x="3291840" y="472440"/>
                </a:lnTo>
                <a:lnTo>
                  <a:pt x="3291840" y="0"/>
                </a:lnTo>
                <a:lnTo>
                  <a:pt x="3157537" y="952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864906" y="2408467"/>
            <a:ext cx="373008" cy="112973"/>
          </a:xfrm>
          <a:prstGeom prst="straightConnector1">
            <a:avLst/>
          </a:pr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771865" y="2523076"/>
            <a:ext cx="806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モデルヤコビアンによって線形近似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03221" y="1822291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0000"/>
                </a:solidFill>
              </a:rPr>
              <a:t>並進方向</a:t>
            </a:r>
            <a:r>
              <a:rPr lang="ja-JP" altLang="en-US" sz="500" dirty="0" smtClean="0">
                <a:solidFill>
                  <a:srgbClr val="FF0000"/>
                </a:solidFill>
              </a:rPr>
              <a:t>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849010" y="2888665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回転方向の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474161" y="2876814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並進・回転の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6111908" y="2101897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111908" y="3238772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364448" y="3244125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364675" y="2107169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912748" y="1292860"/>
            <a:ext cx="10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398881" y="1292549"/>
            <a:ext cx="864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951730" y="1163843"/>
            <a:ext cx="1422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297680" y="2186940"/>
            <a:ext cx="144000" cy="178624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6077478" y="2180265"/>
            <a:ext cx="144000" cy="178624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6160631" y="3331142"/>
            <a:ext cx="90759" cy="270000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339170" y="3331452"/>
            <a:ext cx="90759" cy="180000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6160631" y="2202659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70C0"/>
                </a:solidFill>
              </a:rPr>
              <a:t>　共</a:t>
            </a:r>
            <a:r>
              <a:rPr lang="ja-JP" altLang="en-US" sz="500" dirty="0" smtClean="0">
                <a:solidFill>
                  <a:srgbClr val="0070C0"/>
                </a:solidFill>
              </a:rPr>
              <a:t>分散</a:t>
            </a:r>
            <a:endParaRPr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377468" y="2187590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kumimoji="1" lang="ja-JP" altLang="en-US" sz="500" dirty="0" smtClean="0">
                <a:solidFill>
                  <a:srgbClr val="0070C0"/>
                </a:solidFill>
              </a:rPr>
              <a:t>　共分散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172563" y="3371073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70C0"/>
                </a:solidFill>
              </a:rPr>
              <a:t>　共</a:t>
            </a:r>
            <a:r>
              <a:rPr lang="ja-JP" altLang="en-US" sz="500" dirty="0" smtClean="0">
                <a:solidFill>
                  <a:srgbClr val="0070C0"/>
                </a:solidFill>
              </a:rPr>
              <a:t>分散</a:t>
            </a:r>
            <a:endParaRPr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4360997" y="3345505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kumimoji="1" lang="ja-JP" altLang="en-US" sz="500" dirty="0" smtClean="0">
                <a:solidFill>
                  <a:srgbClr val="0070C0"/>
                </a:solidFill>
              </a:rPr>
              <a:t>　共分散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0" name="フリーフォーム 59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63" name="フリーフォーム 62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794841" y="377069"/>
            <a:ext cx="23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145680" y="377285"/>
            <a:ext cx="190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520664" y="1101720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フリーフォーム 99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847698" y="1600626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930017" y="1641412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240373" y="1641352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4" name="直線コネクタ 103"/>
          <p:cNvCxnSpPr/>
          <p:nvPr/>
        </p:nvCxnSpPr>
        <p:spPr>
          <a:xfrm flipH="1" flipV="1">
            <a:off x="660501" y="1530710"/>
            <a:ext cx="303930" cy="1059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正方形/長方形 104"/>
          <p:cNvSpPr/>
          <p:nvPr/>
        </p:nvSpPr>
        <p:spPr>
          <a:xfrm>
            <a:off x="5680647" y="1865806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3921699" y="2931535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546173" y="2922009"/>
            <a:ext cx="14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714673" y="2922009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912760" y="1288423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3618336" y="1290437"/>
            <a:ext cx="288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3849010" y="2569578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519620" y="2308104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6304631" y="2329846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4506848" y="3466850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316361" y="3492418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065376" y="4540247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466700" y="1926954"/>
            <a:ext cx="180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4466700" y="2022290"/>
            <a:ext cx="205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6224326" y="1929234"/>
            <a:ext cx="180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6224326" y="2024570"/>
            <a:ext cx="205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4464576" y="3065442"/>
            <a:ext cx="180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464576" y="3160778"/>
            <a:ext cx="205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6227303" y="3067672"/>
            <a:ext cx="180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6227303" y="3163008"/>
            <a:ext cx="205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447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t="43028"/>
          <a:stretch/>
        </p:blipFill>
        <p:spPr>
          <a:xfrm>
            <a:off x="3335298" y="0"/>
            <a:ext cx="3291904" cy="240880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27543"/>
          <a:stretch/>
        </p:blipFill>
        <p:spPr>
          <a:xfrm>
            <a:off x="3325113" y="2408801"/>
            <a:ext cx="3302089" cy="29718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3463495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113" y="149870"/>
            <a:ext cx="3302089" cy="289978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362200" y="2171700"/>
            <a:ext cx="962025" cy="0"/>
          </a:xfrm>
          <a:custGeom>
            <a:avLst/>
            <a:gdLst>
              <a:gd name="connsiteX0" fmla="*/ 962025 w 962025"/>
              <a:gd name="connsiteY0" fmla="*/ 0 h 0"/>
              <a:gd name="connsiteX1" fmla="*/ 0 w 9620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025">
                <a:moveTo>
                  <a:pt x="962025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71816" y="1520145"/>
            <a:ext cx="828000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000125" y="1666875"/>
            <a:ext cx="2324100" cy="1714500"/>
          </a:xfrm>
          <a:custGeom>
            <a:avLst/>
            <a:gdLst>
              <a:gd name="connsiteX0" fmla="*/ 0 w 2324100"/>
              <a:gd name="connsiteY0" fmla="*/ 0 h 1714500"/>
              <a:gd name="connsiteX1" fmla="*/ 2162175 w 2324100"/>
              <a:gd name="connsiteY1" fmla="*/ 0 h 1714500"/>
              <a:gd name="connsiteX2" fmla="*/ 2162175 w 2324100"/>
              <a:gd name="connsiteY2" fmla="*/ 1714500 h 1714500"/>
              <a:gd name="connsiteX3" fmla="*/ 2324100 w 2324100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1714500">
                <a:moveTo>
                  <a:pt x="0" y="0"/>
                </a:moveTo>
                <a:lnTo>
                  <a:pt x="2162175" y="0"/>
                </a:lnTo>
                <a:lnTo>
                  <a:pt x="2162175" y="1714500"/>
                </a:lnTo>
                <a:lnTo>
                  <a:pt x="2324100" y="171450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324330" y="3214876"/>
            <a:ext cx="3302872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3305175" y="4060825"/>
            <a:ext cx="3333750" cy="790575"/>
          </a:xfrm>
          <a:custGeom>
            <a:avLst/>
            <a:gdLst>
              <a:gd name="connsiteX0" fmla="*/ 1104900 w 3333750"/>
              <a:gd name="connsiteY0" fmla="*/ 0 h 828675"/>
              <a:gd name="connsiteX1" fmla="*/ 1104900 w 3333750"/>
              <a:gd name="connsiteY1" fmla="*/ 142875 h 828675"/>
              <a:gd name="connsiteX2" fmla="*/ 0 w 3333750"/>
              <a:gd name="connsiteY2" fmla="*/ 142875 h 828675"/>
              <a:gd name="connsiteX3" fmla="*/ 0 w 3333750"/>
              <a:gd name="connsiteY3" fmla="*/ 828675 h 828675"/>
              <a:gd name="connsiteX4" fmla="*/ 3333750 w 3333750"/>
              <a:gd name="connsiteY4" fmla="*/ 828675 h 828675"/>
              <a:gd name="connsiteX5" fmla="*/ 3333750 w 3333750"/>
              <a:gd name="connsiteY5" fmla="*/ 19050 h 828675"/>
              <a:gd name="connsiteX6" fmla="*/ 1104900 w 3333750"/>
              <a:gd name="connsiteY6" fmla="*/ 0 h 828675"/>
              <a:gd name="connsiteX0" fmla="*/ 1104900 w 3333750"/>
              <a:gd name="connsiteY0" fmla="*/ 0 h 815573"/>
              <a:gd name="connsiteX1" fmla="*/ 1104900 w 3333750"/>
              <a:gd name="connsiteY1" fmla="*/ 129773 h 815573"/>
              <a:gd name="connsiteX2" fmla="*/ 0 w 3333750"/>
              <a:gd name="connsiteY2" fmla="*/ 129773 h 815573"/>
              <a:gd name="connsiteX3" fmla="*/ 0 w 3333750"/>
              <a:gd name="connsiteY3" fmla="*/ 815573 h 815573"/>
              <a:gd name="connsiteX4" fmla="*/ 3333750 w 3333750"/>
              <a:gd name="connsiteY4" fmla="*/ 815573 h 815573"/>
              <a:gd name="connsiteX5" fmla="*/ 3333750 w 3333750"/>
              <a:gd name="connsiteY5" fmla="*/ 5948 h 815573"/>
              <a:gd name="connsiteX6" fmla="*/ 1104900 w 3333750"/>
              <a:gd name="connsiteY6" fmla="*/ 0 h 81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750" h="815573">
                <a:moveTo>
                  <a:pt x="1104900" y="0"/>
                </a:moveTo>
                <a:lnTo>
                  <a:pt x="1104900" y="129773"/>
                </a:lnTo>
                <a:lnTo>
                  <a:pt x="0" y="129773"/>
                </a:lnTo>
                <a:lnTo>
                  <a:pt x="0" y="815573"/>
                </a:lnTo>
                <a:lnTo>
                  <a:pt x="3333750" y="815573"/>
                </a:lnTo>
                <a:lnTo>
                  <a:pt x="3333750" y="5948"/>
                </a:lnTo>
                <a:lnTo>
                  <a:pt x="110490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右中かっこ 4"/>
          <p:cNvSpPr/>
          <p:nvPr/>
        </p:nvSpPr>
        <p:spPr>
          <a:xfrm>
            <a:off x="2901313" y="1916145"/>
            <a:ext cx="45719" cy="146523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2980233" y="2644140"/>
            <a:ext cx="334466" cy="1539240"/>
          </a:xfrm>
          <a:custGeom>
            <a:avLst/>
            <a:gdLst>
              <a:gd name="connsiteX0" fmla="*/ 716280 w 716280"/>
              <a:gd name="connsiteY0" fmla="*/ 1554480 h 1554480"/>
              <a:gd name="connsiteX1" fmla="*/ 716280 w 716280"/>
              <a:gd name="connsiteY1" fmla="*/ 998220 h 1554480"/>
              <a:gd name="connsiteX2" fmla="*/ 167640 w 716280"/>
              <a:gd name="connsiteY2" fmla="*/ 998220 h 1554480"/>
              <a:gd name="connsiteX3" fmla="*/ 167640 w 716280"/>
              <a:gd name="connsiteY3" fmla="*/ 0 h 1554480"/>
              <a:gd name="connsiteX4" fmla="*/ 0 w 7162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" h="1554480">
                <a:moveTo>
                  <a:pt x="716280" y="1554480"/>
                </a:moveTo>
                <a:lnTo>
                  <a:pt x="716280" y="998220"/>
                </a:lnTo>
                <a:lnTo>
                  <a:pt x="167640" y="998220"/>
                </a:lnTo>
                <a:lnTo>
                  <a:pt x="1676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3299460" y="5129214"/>
            <a:ext cx="3322320" cy="251388"/>
          </a:xfrm>
          <a:custGeom>
            <a:avLst/>
            <a:gdLst>
              <a:gd name="connsiteX0" fmla="*/ 1493520 w 3322320"/>
              <a:gd name="connsiteY0" fmla="*/ 30480 h 297180"/>
              <a:gd name="connsiteX1" fmla="*/ 1493520 w 3322320"/>
              <a:gd name="connsiteY1" fmla="*/ 175260 h 297180"/>
              <a:gd name="connsiteX2" fmla="*/ 0 w 3322320"/>
              <a:gd name="connsiteY2" fmla="*/ 175260 h 297180"/>
              <a:gd name="connsiteX3" fmla="*/ 0 w 3322320"/>
              <a:gd name="connsiteY3" fmla="*/ 297180 h 297180"/>
              <a:gd name="connsiteX4" fmla="*/ 1562100 w 3322320"/>
              <a:gd name="connsiteY4" fmla="*/ 297180 h 297180"/>
              <a:gd name="connsiteX5" fmla="*/ 1562100 w 3322320"/>
              <a:gd name="connsiteY5" fmla="*/ 167640 h 297180"/>
              <a:gd name="connsiteX6" fmla="*/ 3322320 w 3322320"/>
              <a:gd name="connsiteY6" fmla="*/ 167640 h 297180"/>
              <a:gd name="connsiteX7" fmla="*/ 3322320 w 3322320"/>
              <a:gd name="connsiteY7" fmla="*/ 0 h 297180"/>
              <a:gd name="connsiteX8" fmla="*/ 1493520 w 3322320"/>
              <a:gd name="connsiteY8" fmla="*/ 30480 h 297180"/>
              <a:gd name="connsiteX0" fmla="*/ 1493520 w 3322320"/>
              <a:gd name="connsiteY0" fmla="*/ 15051 h 281751"/>
              <a:gd name="connsiteX1" fmla="*/ 1493520 w 3322320"/>
              <a:gd name="connsiteY1" fmla="*/ 159831 h 281751"/>
              <a:gd name="connsiteX2" fmla="*/ 0 w 3322320"/>
              <a:gd name="connsiteY2" fmla="*/ 159831 h 281751"/>
              <a:gd name="connsiteX3" fmla="*/ 0 w 3322320"/>
              <a:gd name="connsiteY3" fmla="*/ 281751 h 281751"/>
              <a:gd name="connsiteX4" fmla="*/ 1562100 w 3322320"/>
              <a:gd name="connsiteY4" fmla="*/ 281751 h 281751"/>
              <a:gd name="connsiteX5" fmla="*/ 1562100 w 3322320"/>
              <a:gd name="connsiteY5" fmla="*/ 152211 h 281751"/>
              <a:gd name="connsiteX6" fmla="*/ 3322320 w 3322320"/>
              <a:gd name="connsiteY6" fmla="*/ 152211 h 281751"/>
              <a:gd name="connsiteX7" fmla="*/ 3322320 w 3322320"/>
              <a:gd name="connsiteY7" fmla="*/ 0 h 281751"/>
              <a:gd name="connsiteX8" fmla="*/ 1493520 w 3322320"/>
              <a:gd name="connsiteY8" fmla="*/ 15051 h 281751"/>
              <a:gd name="connsiteX0" fmla="*/ 1493520 w 3322320"/>
              <a:gd name="connsiteY0" fmla="*/ 4765 h 271465"/>
              <a:gd name="connsiteX1" fmla="*/ 1493520 w 3322320"/>
              <a:gd name="connsiteY1" fmla="*/ 149545 h 271465"/>
              <a:gd name="connsiteX2" fmla="*/ 0 w 3322320"/>
              <a:gd name="connsiteY2" fmla="*/ 149545 h 271465"/>
              <a:gd name="connsiteX3" fmla="*/ 0 w 3322320"/>
              <a:gd name="connsiteY3" fmla="*/ 271465 h 271465"/>
              <a:gd name="connsiteX4" fmla="*/ 1562100 w 3322320"/>
              <a:gd name="connsiteY4" fmla="*/ 271465 h 271465"/>
              <a:gd name="connsiteX5" fmla="*/ 1562100 w 3322320"/>
              <a:gd name="connsiteY5" fmla="*/ 141925 h 271465"/>
              <a:gd name="connsiteX6" fmla="*/ 3322320 w 3322320"/>
              <a:gd name="connsiteY6" fmla="*/ 141925 h 271465"/>
              <a:gd name="connsiteX7" fmla="*/ 3322320 w 3322320"/>
              <a:gd name="connsiteY7" fmla="*/ 0 h 271465"/>
              <a:gd name="connsiteX8" fmla="*/ 1493520 w 3322320"/>
              <a:gd name="connsiteY8" fmla="*/ 4765 h 271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2320" h="271465">
                <a:moveTo>
                  <a:pt x="1493520" y="4765"/>
                </a:moveTo>
                <a:lnTo>
                  <a:pt x="1493520" y="149545"/>
                </a:lnTo>
                <a:lnTo>
                  <a:pt x="0" y="149545"/>
                </a:lnTo>
                <a:lnTo>
                  <a:pt x="0" y="271465"/>
                </a:lnTo>
                <a:lnTo>
                  <a:pt x="1562100" y="271465"/>
                </a:lnTo>
                <a:lnTo>
                  <a:pt x="1562100" y="141925"/>
                </a:lnTo>
                <a:lnTo>
                  <a:pt x="3322320" y="141925"/>
                </a:lnTo>
                <a:lnTo>
                  <a:pt x="3322320" y="0"/>
                </a:lnTo>
                <a:lnTo>
                  <a:pt x="1493520" y="4765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71345" y="2941650"/>
            <a:ext cx="2193939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フリーフォーム 66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002153" y="30566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15120" y="2951025"/>
            <a:ext cx="72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11815" y="2944540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639319" y="206951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787309" y="206951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400529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757327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33825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392454" y="2953380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570149" y="2953380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874074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88691" y="309359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86080" y="3176861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506644" y="3093599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506644" y="317799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3895293" y="2201265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698875" y="2549146"/>
            <a:ext cx="144000" cy="7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260971" y="2270201"/>
            <a:ext cx="936000" cy="7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081512" y="2543447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477639" y="2669689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254050" y="2797538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4840739" y="1819251"/>
            <a:ext cx="21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108776" y="3688080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470601" y="4078536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3842875" y="4211126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4138150" y="4211126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890750" y="5009300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315801" y="5013468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3770875" y="4884840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6113539" y="5144945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blipFill rotWithShape="0">
                <a:blip r:embed="rId5"/>
                <a:stretch>
                  <a:fillRect l="-495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正方形/長方形 92"/>
          <p:cNvSpPr/>
          <p:nvPr/>
        </p:nvSpPr>
        <p:spPr>
          <a:xfrm>
            <a:off x="2722798" y="32997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666335" y="3076833"/>
            <a:ext cx="828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フリーフォーム 109"/>
          <p:cNvSpPr/>
          <p:nvPr/>
        </p:nvSpPr>
        <p:spPr>
          <a:xfrm>
            <a:off x="750094" y="31456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2383340" y="3301089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2494950" y="3290980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2227040" y="3321806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410114" y="340579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5" name="正方形/長方形 114"/>
          <p:cNvSpPr/>
          <p:nvPr/>
        </p:nvSpPr>
        <p:spPr>
          <a:xfrm>
            <a:off x="2412016" y="330321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2517588" y="340572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7" name="正方形/長方形 116"/>
          <p:cNvSpPr/>
          <p:nvPr/>
        </p:nvSpPr>
        <p:spPr>
          <a:xfrm>
            <a:off x="2259614" y="3358047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2753446" y="330092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2749075" y="339635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2444175" y="3040881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2532794" y="308597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2713664" y="308597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346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t="43028"/>
          <a:stretch/>
        </p:blipFill>
        <p:spPr>
          <a:xfrm>
            <a:off x="3335298" y="0"/>
            <a:ext cx="3291904" cy="240880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27543"/>
          <a:stretch/>
        </p:blipFill>
        <p:spPr>
          <a:xfrm>
            <a:off x="3325113" y="2408801"/>
            <a:ext cx="3302089" cy="29718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3463495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113" y="149870"/>
            <a:ext cx="3302089" cy="289978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362200" y="2171700"/>
            <a:ext cx="962025" cy="0"/>
          </a:xfrm>
          <a:custGeom>
            <a:avLst/>
            <a:gdLst>
              <a:gd name="connsiteX0" fmla="*/ 962025 w 962025"/>
              <a:gd name="connsiteY0" fmla="*/ 0 h 0"/>
              <a:gd name="connsiteX1" fmla="*/ 0 w 9620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025">
                <a:moveTo>
                  <a:pt x="962025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71816" y="1520145"/>
            <a:ext cx="828000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000125" y="1666875"/>
            <a:ext cx="2324100" cy="1714500"/>
          </a:xfrm>
          <a:custGeom>
            <a:avLst/>
            <a:gdLst>
              <a:gd name="connsiteX0" fmla="*/ 0 w 2324100"/>
              <a:gd name="connsiteY0" fmla="*/ 0 h 1714500"/>
              <a:gd name="connsiteX1" fmla="*/ 2162175 w 2324100"/>
              <a:gd name="connsiteY1" fmla="*/ 0 h 1714500"/>
              <a:gd name="connsiteX2" fmla="*/ 2162175 w 2324100"/>
              <a:gd name="connsiteY2" fmla="*/ 1714500 h 1714500"/>
              <a:gd name="connsiteX3" fmla="*/ 2324100 w 2324100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1714500">
                <a:moveTo>
                  <a:pt x="0" y="0"/>
                </a:moveTo>
                <a:lnTo>
                  <a:pt x="2162175" y="0"/>
                </a:lnTo>
                <a:lnTo>
                  <a:pt x="2162175" y="1714500"/>
                </a:lnTo>
                <a:lnTo>
                  <a:pt x="2324100" y="171450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324330" y="3214876"/>
            <a:ext cx="3302872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3305175" y="4060825"/>
            <a:ext cx="3333750" cy="790575"/>
          </a:xfrm>
          <a:custGeom>
            <a:avLst/>
            <a:gdLst>
              <a:gd name="connsiteX0" fmla="*/ 1104900 w 3333750"/>
              <a:gd name="connsiteY0" fmla="*/ 0 h 828675"/>
              <a:gd name="connsiteX1" fmla="*/ 1104900 w 3333750"/>
              <a:gd name="connsiteY1" fmla="*/ 142875 h 828675"/>
              <a:gd name="connsiteX2" fmla="*/ 0 w 3333750"/>
              <a:gd name="connsiteY2" fmla="*/ 142875 h 828675"/>
              <a:gd name="connsiteX3" fmla="*/ 0 w 3333750"/>
              <a:gd name="connsiteY3" fmla="*/ 828675 h 828675"/>
              <a:gd name="connsiteX4" fmla="*/ 3333750 w 3333750"/>
              <a:gd name="connsiteY4" fmla="*/ 828675 h 828675"/>
              <a:gd name="connsiteX5" fmla="*/ 3333750 w 3333750"/>
              <a:gd name="connsiteY5" fmla="*/ 19050 h 828675"/>
              <a:gd name="connsiteX6" fmla="*/ 1104900 w 3333750"/>
              <a:gd name="connsiteY6" fmla="*/ 0 h 828675"/>
              <a:gd name="connsiteX0" fmla="*/ 1104900 w 3333750"/>
              <a:gd name="connsiteY0" fmla="*/ 0 h 815573"/>
              <a:gd name="connsiteX1" fmla="*/ 1104900 w 3333750"/>
              <a:gd name="connsiteY1" fmla="*/ 129773 h 815573"/>
              <a:gd name="connsiteX2" fmla="*/ 0 w 3333750"/>
              <a:gd name="connsiteY2" fmla="*/ 129773 h 815573"/>
              <a:gd name="connsiteX3" fmla="*/ 0 w 3333750"/>
              <a:gd name="connsiteY3" fmla="*/ 815573 h 815573"/>
              <a:gd name="connsiteX4" fmla="*/ 3333750 w 3333750"/>
              <a:gd name="connsiteY4" fmla="*/ 815573 h 815573"/>
              <a:gd name="connsiteX5" fmla="*/ 3333750 w 3333750"/>
              <a:gd name="connsiteY5" fmla="*/ 5948 h 815573"/>
              <a:gd name="connsiteX6" fmla="*/ 1104900 w 3333750"/>
              <a:gd name="connsiteY6" fmla="*/ 0 h 81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750" h="815573">
                <a:moveTo>
                  <a:pt x="1104900" y="0"/>
                </a:moveTo>
                <a:lnTo>
                  <a:pt x="1104900" y="129773"/>
                </a:lnTo>
                <a:lnTo>
                  <a:pt x="0" y="129773"/>
                </a:lnTo>
                <a:lnTo>
                  <a:pt x="0" y="815573"/>
                </a:lnTo>
                <a:lnTo>
                  <a:pt x="3333750" y="815573"/>
                </a:lnTo>
                <a:lnTo>
                  <a:pt x="3333750" y="5948"/>
                </a:lnTo>
                <a:lnTo>
                  <a:pt x="110490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3299460" y="5129214"/>
            <a:ext cx="3322320" cy="251388"/>
          </a:xfrm>
          <a:custGeom>
            <a:avLst/>
            <a:gdLst>
              <a:gd name="connsiteX0" fmla="*/ 1493520 w 3322320"/>
              <a:gd name="connsiteY0" fmla="*/ 30480 h 297180"/>
              <a:gd name="connsiteX1" fmla="*/ 1493520 w 3322320"/>
              <a:gd name="connsiteY1" fmla="*/ 175260 h 297180"/>
              <a:gd name="connsiteX2" fmla="*/ 0 w 3322320"/>
              <a:gd name="connsiteY2" fmla="*/ 175260 h 297180"/>
              <a:gd name="connsiteX3" fmla="*/ 0 w 3322320"/>
              <a:gd name="connsiteY3" fmla="*/ 297180 h 297180"/>
              <a:gd name="connsiteX4" fmla="*/ 1562100 w 3322320"/>
              <a:gd name="connsiteY4" fmla="*/ 297180 h 297180"/>
              <a:gd name="connsiteX5" fmla="*/ 1562100 w 3322320"/>
              <a:gd name="connsiteY5" fmla="*/ 167640 h 297180"/>
              <a:gd name="connsiteX6" fmla="*/ 3322320 w 3322320"/>
              <a:gd name="connsiteY6" fmla="*/ 167640 h 297180"/>
              <a:gd name="connsiteX7" fmla="*/ 3322320 w 3322320"/>
              <a:gd name="connsiteY7" fmla="*/ 0 h 297180"/>
              <a:gd name="connsiteX8" fmla="*/ 1493520 w 3322320"/>
              <a:gd name="connsiteY8" fmla="*/ 30480 h 297180"/>
              <a:gd name="connsiteX0" fmla="*/ 1493520 w 3322320"/>
              <a:gd name="connsiteY0" fmla="*/ 15051 h 281751"/>
              <a:gd name="connsiteX1" fmla="*/ 1493520 w 3322320"/>
              <a:gd name="connsiteY1" fmla="*/ 159831 h 281751"/>
              <a:gd name="connsiteX2" fmla="*/ 0 w 3322320"/>
              <a:gd name="connsiteY2" fmla="*/ 159831 h 281751"/>
              <a:gd name="connsiteX3" fmla="*/ 0 w 3322320"/>
              <a:gd name="connsiteY3" fmla="*/ 281751 h 281751"/>
              <a:gd name="connsiteX4" fmla="*/ 1562100 w 3322320"/>
              <a:gd name="connsiteY4" fmla="*/ 281751 h 281751"/>
              <a:gd name="connsiteX5" fmla="*/ 1562100 w 3322320"/>
              <a:gd name="connsiteY5" fmla="*/ 152211 h 281751"/>
              <a:gd name="connsiteX6" fmla="*/ 3322320 w 3322320"/>
              <a:gd name="connsiteY6" fmla="*/ 152211 h 281751"/>
              <a:gd name="connsiteX7" fmla="*/ 3322320 w 3322320"/>
              <a:gd name="connsiteY7" fmla="*/ 0 h 281751"/>
              <a:gd name="connsiteX8" fmla="*/ 1493520 w 3322320"/>
              <a:gd name="connsiteY8" fmla="*/ 15051 h 281751"/>
              <a:gd name="connsiteX0" fmla="*/ 1493520 w 3322320"/>
              <a:gd name="connsiteY0" fmla="*/ 4765 h 271465"/>
              <a:gd name="connsiteX1" fmla="*/ 1493520 w 3322320"/>
              <a:gd name="connsiteY1" fmla="*/ 149545 h 271465"/>
              <a:gd name="connsiteX2" fmla="*/ 0 w 3322320"/>
              <a:gd name="connsiteY2" fmla="*/ 149545 h 271465"/>
              <a:gd name="connsiteX3" fmla="*/ 0 w 3322320"/>
              <a:gd name="connsiteY3" fmla="*/ 271465 h 271465"/>
              <a:gd name="connsiteX4" fmla="*/ 1562100 w 3322320"/>
              <a:gd name="connsiteY4" fmla="*/ 271465 h 271465"/>
              <a:gd name="connsiteX5" fmla="*/ 1562100 w 3322320"/>
              <a:gd name="connsiteY5" fmla="*/ 141925 h 271465"/>
              <a:gd name="connsiteX6" fmla="*/ 3322320 w 3322320"/>
              <a:gd name="connsiteY6" fmla="*/ 141925 h 271465"/>
              <a:gd name="connsiteX7" fmla="*/ 3322320 w 3322320"/>
              <a:gd name="connsiteY7" fmla="*/ 0 h 271465"/>
              <a:gd name="connsiteX8" fmla="*/ 1493520 w 3322320"/>
              <a:gd name="connsiteY8" fmla="*/ 4765 h 271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2320" h="271465">
                <a:moveTo>
                  <a:pt x="1493520" y="4765"/>
                </a:moveTo>
                <a:lnTo>
                  <a:pt x="1493520" y="149545"/>
                </a:lnTo>
                <a:lnTo>
                  <a:pt x="0" y="149545"/>
                </a:lnTo>
                <a:lnTo>
                  <a:pt x="0" y="271465"/>
                </a:lnTo>
                <a:lnTo>
                  <a:pt x="1562100" y="271465"/>
                </a:lnTo>
                <a:lnTo>
                  <a:pt x="1562100" y="141925"/>
                </a:lnTo>
                <a:lnTo>
                  <a:pt x="3322320" y="141925"/>
                </a:lnTo>
                <a:lnTo>
                  <a:pt x="3322320" y="0"/>
                </a:lnTo>
                <a:lnTo>
                  <a:pt x="1493520" y="4765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71345" y="2941650"/>
            <a:ext cx="2193939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フリーフォーム 66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lang="ja-JP" altLang="en-US" sz="500" dirty="0" smtClean="0">
                <a:solidFill>
                  <a:schemeClr val="accent5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002153" y="30566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15120" y="2951025"/>
            <a:ext cx="72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11815" y="2944540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632969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777784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400529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757327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33825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395629" y="295338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566974" y="295338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874074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88691" y="309359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86080" y="3176861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506644" y="3093599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506644" y="3177990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3895293" y="2201265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698875" y="2549146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260971" y="2270201"/>
            <a:ext cx="936000" cy="7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081512" y="2543447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477639" y="2669689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254050" y="2797538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4840739" y="1819251"/>
            <a:ext cx="21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108776" y="3688080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470601" y="4078536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3842875" y="4211126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4138150" y="4211126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890750" y="5009300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315801" y="5013468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3770875" y="4884840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6113539" y="5144945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右中かっこ 76"/>
          <p:cNvSpPr/>
          <p:nvPr/>
        </p:nvSpPr>
        <p:spPr>
          <a:xfrm>
            <a:off x="2901313" y="1916145"/>
            <a:ext cx="45719" cy="146523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フリーフォーム 92"/>
          <p:cNvSpPr/>
          <p:nvPr/>
        </p:nvSpPr>
        <p:spPr>
          <a:xfrm>
            <a:off x="2980233" y="2644140"/>
            <a:ext cx="334466" cy="1539240"/>
          </a:xfrm>
          <a:custGeom>
            <a:avLst/>
            <a:gdLst>
              <a:gd name="connsiteX0" fmla="*/ 716280 w 716280"/>
              <a:gd name="connsiteY0" fmla="*/ 1554480 h 1554480"/>
              <a:gd name="connsiteX1" fmla="*/ 716280 w 716280"/>
              <a:gd name="connsiteY1" fmla="*/ 998220 h 1554480"/>
              <a:gd name="connsiteX2" fmla="*/ 167640 w 716280"/>
              <a:gd name="connsiteY2" fmla="*/ 998220 h 1554480"/>
              <a:gd name="connsiteX3" fmla="*/ 167640 w 716280"/>
              <a:gd name="connsiteY3" fmla="*/ 0 h 1554480"/>
              <a:gd name="connsiteX4" fmla="*/ 0 w 7162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" h="1554480">
                <a:moveTo>
                  <a:pt x="716280" y="1554480"/>
                </a:moveTo>
                <a:lnTo>
                  <a:pt x="716280" y="998220"/>
                </a:lnTo>
                <a:lnTo>
                  <a:pt x="167640" y="998220"/>
                </a:lnTo>
                <a:lnTo>
                  <a:pt x="1676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2444175" y="3040881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09" name="正方形/長方形 108"/>
          <p:cNvSpPr/>
          <p:nvPr/>
        </p:nvSpPr>
        <p:spPr>
          <a:xfrm>
            <a:off x="2532794" y="308597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2713664" y="308597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blipFill rotWithShape="0">
                <a:blip r:embed="rId5"/>
                <a:stretch>
                  <a:fillRect l="-495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正方形/長方形 111"/>
          <p:cNvSpPr/>
          <p:nvPr/>
        </p:nvSpPr>
        <p:spPr>
          <a:xfrm>
            <a:off x="2722798" y="32997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フリーフォーム 112"/>
          <p:cNvSpPr/>
          <p:nvPr/>
        </p:nvSpPr>
        <p:spPr>
          <a:xfrm>
            <a:off x="750094" y="31456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383340" y="3301089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2494950" y="3290980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2227040" y="3321806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2410114" y="3405796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2412016" y="3303219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2517588" y="3405726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2259614" y="3358047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2753446" y="3300923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2" name="正方形/長方形 121"/>
          <p:cNvSpPr/>
          <p:nvPr/>
        </p:nvSpPr>
        <p:spPr>
          <a:xfrm>
            <a:off x="2749075" y="3396350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48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61250"/>
          <a:stretch/>
        </p:blipFill>
        <p:spPr>
          <a:xfrm>
            <a:off x="3631476" y="1"/>
            <a:ext cx="3303195" cy="1676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5778"/>
          <a:stretch/>
        </p:blipFill>
        <p:spPr>
          <a:xfrm>
            <a:off x="3631476" y="1676168"/>
            <a:ext cx="3303195" cy="62172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1345" y="2055609"/>
            <a:ext cx="2193939" cy="73302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3611880" y="786766"/>
            <a:ext cx="3337560" cy="227648"/>
          </a:xfrm>
          <a:custGeom>
            <a:avLst/>
            <a:gdLst>
              <a:gd name="connsiteX0" fmla="*/ 754380 w 3337560"/>
              <a:gd name="connsiteY0" fmla="*/ 7620 h 251460"/>
              <a:gd name="connsiteX1" fmla="*/ 754380 w 3337560"/>
              <a:gd name="connsiteY1" fmla="*/ 114300 h 251460"/>
              <a:gd name="connsiteX2" fmla="*/ 0 w 3337560"/>
              <a:gd name="connsiteY2" fmla="*/ 114300 h 251460"/>
              <a:gd name="connsiteX3" fmla="*/ 0 w 3337560"/>
              <a:gd name="connsiteY3" fmla="*/ 251460 h 251460"/>
              <a:gd name="connsiteX4" fmla="*/ 1684020 w 3337560"/>
              <a:gd name="connsiteY4" fmla="*/ 251460 h 251460"/>
              <a:gd name="connsiteX5" fmla="*/ 1684020 w 3337560"/>
              <a:gd name="connsiteY5" fmla="*/ 114300 h 251460"/>
              <a:gd name="connsiteX6" fmla="*/ 3337560 w 3337560"/>
              <a:gd name="connsiteY6" fmla="*/ 114300 h 251460"/>
              <a:gd name="connsiteX7" fmla="*/ 3337560 w 3337560"/>
              <a:gd name="connsiteY7" fmla="*/ 0 h 251460"/>
              <a:gd name="connsiteX8" fmla="*/ 754380 w 3337560"/>
              <a:gd name="connsiteY8" fmla="*/ 7620 h 251460"/>
              <a:gd name="connsiteX0" fmla="*/ 754380 w 3337560"/>
              <a:gd name="connsiteY0" fmla="*/ 0 h 243840"/>
              <a:gd name="connsiteX1" fmla="*/ 754380 w 3337560"/>
              <a:gd name="connsiteY1" fmla="*/ 106680 h 243840"/>
              <a:gd name="connsiteX2" fmla="*/ 0 w 3337560"/>
              <a:gd name="connsiteY2" fmla="*/ 106680 h 243840"/>
              <a:gd name="connsiteX3" fmla="*/ 0 w 3337560"/>
              <a:gd name="connsiteY3" fmla="*/ 243840 h 243840"/>
              <a:gd name="connsiteX4" fmla="*/ 1684020 w 3337560"/>
              <a:gd name="connsiteY4" fmla="*/ 243840 h 243840"/>
              <a:gd name="connsiteX5" fmla="*/ 1684020 w 3337560"/>
              <a:gd name="connsiteY5" fmla="*/ 106680 h 243840"/>
              <a:gd name="connsiteX6" fmla="*/ 3337560 w 3337560"/>
              <a:gd name="connsiteY6" fmla="*/ 106680 h 243840"/>
              <a:gd name="connsiteX7" fmla="*/ 3337560 w 3337560"/>
              <a:gd name="connsiteY7" fmla="*/ 6668 h 243840"/>
              <a:gd name="connsiteX8" fmla="*/ 754380 w 3337560"/>
              <a:gd name="connsiteY8" fmla="*/ 0 h 243840"/>
              <a:gd name="connsiteX0" fmla="*/ 754380 w 3337560"/>
              <a:gd name="connsiteY0" fmla="*/ 0 h 243840"/>
              <a:gd name="connsiteX1" fmla="*/ 754380 w 3337560"/>
              <a:gd name="connsiteY1" fmla="*/ 106680 h 243840"/>
              <a:gd name="connsiteX2" fmla="*/ 0 w 3337560"/>
              <a:gd name="connsiteY2" fmla="*/ 106680 h 243840"/>
              <a:gd name="connsiteX3" fmla="*/ 0 w 3337560"/>
              <a:gd name="connsiteY3" fmla="*/ 243840 h 243840"/>
              <a:gd name="connsiteX4" fmla="*/ 1684020 w 3337560"/>
              <a:gd name="connsiteY4" fmla="*/ 243840 h 243840"/>
              <a:gd name="connsiteX5" fmla="*/ 1684020 w 3337560"/>
              <a:gd name="connsiteY5" fmla="*/ 106680 h 243840"/>
              <a:gd name="connsiteX6" fmla="*/ 3337560 w 3337560"/>
              <a:gd name="connsiteY6" fmla="*/ 106680 h 243840"/>
              <a:gd name="connsiteX7" fmla="*/ 3337560 w 3337560"/>
              <a:gd name="connsiteY7" fmla="*/ 1906 h 243840"/>
              <a:gd name="connsiteX8" fmla="*/ 754380 w 3337560"/>
              <a:gd name="connsiteY8" fmla="*/ 0 h 243840"/>
              <a:gd name="connsiteX0" fmla="*/ 754380 w 3337560"/>
              <a:gd name="connsiteY0" fmla="*/ 2857 h 246697"/>
              <a:gd name="connsiteX1" fmla="*/ 754380 w 3337560"/>
              <a:gd name="connsiteY1" fmla="*/ 109537 h 246697"/>
              <a:gd name="connsiteX2" fmla="*/ 0 w 3337560"/>
              <a:gd name="connsiteY2" fmla="*/ 109537 h 246697"/>
              <a:gd name="connsiteX3" fmla="*/ 0 w 3337560"/>
              <a:gd name="connsiteY3" fmla="*/ 246697 h 246697"/>
              <a:gd name="connsiteX4" fmla="*/ 1684020 w 3337560"/>
              <a:gd name="connsiteY4" fmla="*/ 246697 h 246697"/>
              <a:gd name="connsiteX5" fmla="*/ 1684020 w 3337560"/>
              <a:gd name="connsiteY5" fmla="*/ 109537 h 246697"/>
              <a:gd name="connsiteX6" fmla="*/ 3337560 w 3337560"/>
              <a:gd name="connsiteY6" fmla="*/ 109537 h 246697"/>
              <a:gd name="connsiteX7" fmla="*/ 3337560 w 3337560"/>
              <a:gd name="connsiteY7" fmla="*/ 0 h 246697"/>
              <a:gd name="connsiteX8" fmla="*/ 754380 w 3337560"/>
              <a:gd name="connsiteY8" fmla="*/ 2857 h 24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7560" h="246697">
                <a:moveTo>
                  <a:pt x="754380" y="2857"/>
                </a:moveTo>
                <a:lnTo>
                  <a:pt x="754380" y="109537"/>
                </a:lnTo>
                <a:lnTo>
                  <a:pt x="0" y="109537"/>
                </a:lnTo>
                <a:lnTo>
                  <a:pt x="0" y="246697"/>
                </a:lnTo>
                <a:lnTo>
                  <a:pt x="1684020" y="246697"/>
                </a:lnTo>
                <a:lnTo>
                  <a:pt x="1684020" y="109537"/>
                </a:lnTo>
                <a:lnTo>
                  <a:pt x="3337560" y="109537"/>
                </a:lnTo>
                <a:lnTo>
                  <a:pt x="3337560" y="0"/>
                </a:lnTo>
                <a:lnTo>
                  <a:pt x="754380" y="2857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629" y="2338155"/>
            <a:ext cx="3646937" cy="290665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4587240" y="3194116"/>
            <a:ext cx="58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の推定値</a:t>
            </a:r>
            <a:endParaRPr kumimoji="1" lang="ja-JP" altLang="en-US" sz="5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87240" y="4398076"/>
            <a:ext cx="58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ト姿勢の推定値</a:t>
            </a:r>
            <a:endParaRPr kumimoji="1" lang="ja-JP" altLang="en-US" sz="5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09101" y="2836532"/>
            <a:ext cx="53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の真値</a:t>
            </a:r>
            <a:endParaRPr kumimoji="1" lang="ja-JP" altLang="en-US" sz="5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808816" y="2673450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48102" y="318792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238101" y="262698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233339" y="3865842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848102" y="4436547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808815" y="3906735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475641" y="4027473"/>
            <a:ext cx="53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の真値</a:t>
            </a:r>
            <a:endParaRPr kumimoji="1" lang="ja-JP" altLang="en-US" sz="500" dirty="0"/>
          </a:p>
        </p:txBody>
      </p:sp>
      <p:sp>
        <p:nvSpPr>
          <p:cNvPr id="26" name="正方形/長方形 25"/>
          <p:cNvSpPr/>
          <p:nvPr/>
        </p:nvSpPr>
        <p:spPr>
          <a:xfrm>
            <a:off x="6648344" y="2626989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17957" y="915830"/>
            <a:ext cx="162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3627120" y="1051560"/>
            <a:ext cx="3322320" cy="228600"/>
          </a:xfrm>
          <a:custGeom>
            <a:avLst/>
            <a:gdLst>
              <a:gd name="connsiteX0" fmla="*/ 2583180 w 3322320"/>
              <a:gd name="connsiteY0" fmla="*/ 0 h 228600"/>
              <a:gd name="connsiteX1" fmla="*/ 2583180 w 3322320"/>
              <a:gd name="connsiteY1" fmla="*/ 121920 h 228600"/>
              <a:gd name="connsiteX2" fmla="*/ 0 w 3322320"/>
              <a:gd name="connsiteY2" fmla="*/ 121920 h 228600"/>
              <a:gd name="connsiteX3" fmla="*/ 0 w 3322320"/>
              <a:gd name="connsiteY3" fmla="*/ 228600 h 228600"/>
              <a:gd name="connsiteX4" fmla="*/ 464820 w 3322320"/>
              <a:gd name="connsiteY4" fmla="*/ 228600 h 228600"/>
              <a:gd name="connsiteX5" fmla="*/ 464820 w 3322320"/>
              <a:gd name="connsiteY5" fmla="*/ 121920 h 228600"/>
              <a:gd name="connsiteX6" fmla="*/ 3322320 w 3322320"/>
              <a:gd name="connsiteY6" fmla="*/ 121920 h 228600"/>
              <a:gd name="connsiteX7" fmla="*/ 3322320 w 3322320"/>
              <a:gd name="connsiteY7" fmla="*/ 0 h 228600"/>
              <a:gd name="connsiteX8" fmla="*/ 2583180 w 332232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2320" h="228600">
                <a:moveTo>
                  <a:pt x="2583180" y="0"/>
                </a:moveTo>
                <a:lnTo>
                  <a:pt x="2583180" y="121920"/>
                </a:lnTo>
                <a:lnTo>
                  <a:pt x="0" y="121920"/>
                </a:lnTo>
                <a:lnTo>
                  <a:pt x="0" y="228600"/>
                </a:lnTo>
                <a:lnTo>
                  <a:pt x="464820" y="228600"/>
                </a:lnTo>
                <a:lnTo>
                  <a:pt x="464820" y="121920"/>
                </a:lnTo>
                <a:lnTo>
                  <a:pt x="3322320" y="121920"/>
                </a:lnTo>
                <a:lnTo>
                  <a:pt x="3322320" y="0"/>
                </a:lnTo>
                <a:lnTo>
                  <a:pt x="2583180" y="0"/>
                </a:lnTo>
                <a:close/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71816" y="1520145"/>
            <a:ext cx="828000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1005840" y="1234440"/>
            <a:ext cx="2621280" cy="472440"/>
          </a:xfrm>
          <a:custGeom>
            <a:avLst/>
            <a:gdLst>
              <a:gd name="connsiteX0" fmla="*/ 2621280 w 2621280"/>
              <a:gd name="connsiteY0" fmla="*/ 0 h 472440"/>
              <a:gd name="connsiteX1" fmla="*/ 2125980 w 2621280"/>
              <a:gd name="connsiteY1" fmla="*/ 0 h 472440"/>
              <a:gd name="connsiteX2" fmla="*/ 2125980 w 2621280"/>
              <a:gd name="connsiteY2" fmla="*/ 472440 h 472440"/>
              <a:gd name="connsiteX3" fmla="*/ 0 w 2621280"/>
              <a:gd name="connsiteY3" fmla="*/ 47244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280" h="472440">
                <a:moveTo>
                  <a:pt x="2621280" y="0"/>
                </a:moveTo>
                <a:lnTo>
                  <a:pt x="2125980" y="0"/>
                </a:lnTo>
                <a:lnTo>
                  <a:pt x="2125980" y="472440"/>
                </a:lnTo>
                <a:lnTo>
                  <a:pt x="0" y="47244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2362200" y="952499"/>
            <a:ext cx="1242060" cy="1302119"/>
          </a:xfrm>
          <a:custGeom>
            <a:avLst/>
            <a:gdLst>
              <a:gd name="connsiteX0" fmla="*/ 1242060 w 1242060"/>
              <a:gd name="connsiteY0" fmla="*/ 0 h 1127760"/>
              <a:gd name="connsiteX1" fmla="*/ 891540 w 1242060"/>
              <a:gd name="connsiteY1" fmla="*/ 0 h 1127760"/>
              <a:gd name="connsiteX2" fmla="*/ 891540 w 1242060"/>
              <a:gd name="connsiteY2" fmla="*/ 1127760 h 1127760"/>
              <a:gd name="connsiteX3" fmla="*/ 0 w 1242060"/>
              <a:gd name="connsiteY3" fmla="*/ 1127760 h 11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060" h="1127760">
                <a:moveTo>
                  <a:pt x="1242060" y="0"/>
                </a:moveTo>
                <a:lnTo>
                  <a:pt x="891540" y="0"/>
                </a:lnTo>
                <a:lnTo>
                  <a:pt x="891540" y="1127760"/>
                </a:lnTo>
                <a:lnTo>
                  <a:pt x="0" y="112776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648344" y="2447926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2362200" y="1013460"/>
            <a:ext cx="2964180" cy="1828800"/>
          </a:xfrm>
          <a:custGeom>
            <a:avLst/>
            <a:gdLst>
              <a:gd name="connsiteX0" fmla="*/ 2964180 w 2964180"/>
              <a:gd name="connsiteY0" fmla="*/ 0 h 1828800"/>
              <a:gd name="connsiteX1" fmla="*/ 2865120 w 2964180"/>
              <a:gd name="connsiteY1" fmla="*/ 22860 h 1828800"/>
              <a:gd name="connsiteX2" fmla="*/ 1013460 w 2964180"/>
              <a:gd name="connsiteY2" fmla="*/ 22860 h 1828800"/>
              <a:gd name="connsiteX3" fmla="*/ 1013460 w 2964180"/>
              <a:gd name="connsiteY3" fmla="*/ 1828800 h 1828800"/>
              <a:gd name="connsiteX4" fmla="*/ 0 w 2964180"/>
              <a:gd name="connsiteY4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180" h="1828800">
                <a:moveTo>
                  <a:pt x="2964180" y="0"/>
                </a:moveTo>
                <a:lnTo>
                  <a:pt x="2865120" y="22860"/>
                </a:lnTo>
                <a:lnTo>
                  <a:pt x="1013460" y="22860"/>
                </a:lnTo>
                <a:lnTo>
                  <a:pt x="1013460" y="1828800"/>
                </a:lnTo>
                <a:lnTo>
                  <a:pt x="0" y="18288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6358122" y="2579656"/>
            <a:ext cx="277082" cy="10328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639689" y="2543656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532853" y="2412775"/>
            <a:ext cx="9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ロボットの位置の不確かさ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→観測の不確かさに変換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3" name="フリーフォーム 42"/>
          <p:cNvSpPr/>
          <p:nvPr/>
        </p:nvSpPr>
        <p:spPr>
          <a:xfrm>
            <a:off x="6452130" y="2478814"/>
            <a:ext cx="180000" cy="45035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289591" y="2328137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6639445" y="3861082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39445" y="3682019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6349223" y="3813749"/>
            <a:ext cx="277082" cy="18667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630790" y="3777749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569983" y="3670007"/>
            <a:ext cx="9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ロボットの位置の不確かさ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→観測の不確かさに変換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50" name="フリーフォーム 49"/>
          <p:cNvSpPr/>
          <p:nvPr/>
        </p:nvSpPr>
        <p:spPr>
          <a:xfrm>
            <a:off x="6421649" y="3712907"/>
            <a:ext cx="201582" cy="322212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273262" y="3586493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フリーフォーム 51"/>
          <p:cNvSpPr/>
          <p:nvPr/>
        </p:nvSpPr>
        <p:spPr>
          <a:xfrm>
            <a:off x="6576059" y="2671706"/>
            <a:ext cx="63385" cy="17323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558708" y="2699507"/>
            <a:ext cx="5598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4" name="フリーフォーム 53"/>
          <p:cNvSpPr/>
          <p:nvPr/>
        </p:nvSpPr>
        <p:spPr>
          <a:xfrm>
            <a:off x="6563951" y="3898566"/>
            <a:ext cx="63385" cy="7200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598708" y="3916228"/>
            <a:ext cx="56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6" name="フリーフォーム 55"/>
          <p:cNvSpPr/>
          <p:nvPr/>
        </p:nvSpPr>
        <p:spPr>
          <a:xfrm>
            <a:off x="3640454" y="1193849"/>
            <a:ext cx="3307080" cy="340628"/>
          </a:xfrm>
          <a:custGeom>
            <a:avLst/>
            <a:gdLst>
              <a:gd name="connsiteX0" fmla="*/ 1242060 w 3307080"/>
              <a:gd name="connsiteY0" fmla="*/ 7620 h 327660"/>
              <a:gd name="connsiteX1" fmla="*/ 1242060 w 3307080"/>
              <a:gd name="connsiteY1" fmla="*/ 76200 h 327660"/>
              <a:gd name="connsiteX2" fmla="*/ 0 w 3307080"/>
              <a:gd name="connsiteY2" fmla="*/ 76200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7620 h 327660"/>
              <a:gd name="connsiteX1" fmla="*/ 1242060 w 3307080"/>
              <a:gd name="connsiteY1" fmla="*/ 97678 h 327660"/>
              <a:gd name="connsiteX2" fmla="*/ 0 w 3307080"/>
              <a:gd name="connsiteY2" fmla="*/ 76200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7620 h 327660"/>
              <a:gd name="connsiteX1" fmla="*/ 1242060 w 3307080"/>
              <a:gd name="connsiteY1" fmla="*/ 97678 h 327660"/>
              <a:gd name="connsiteX2" fmla="*/ 0 w 3307080"/>
              <a:gd name="connsiteY2" fmla="*/ 103048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0 h 320040"/>
              <a:gd name="connsiteX1" fmla="*/ 1242060 w 3307080"/>
              <a:gd name="connsiteY1" fmla="*/ 90058 h 320040"/>
              <a:gd name="connsiteX2" fmla="*/ 0 w 3307080"/>
              <a:gd name="connsiteY2" fmla="*/ 95428 h 320040"/>
              <a:gd name="connsiteX3" fmla="*/ 0 w 3307080"/>
              <a:gd name="connsiteY3" fmla="*/ 320040 h 320040"/>
              <a:gd name="connsiteX4" fmla="*/ 2057400 w 3307080"/>
              <a:gd name="connsiteY4" fmla="*/ 320040 h 320040"/>
              <a:gd name="connsiteX5" fmla="*/ 2057400 w 3307080"/>
              <a:gd name="connsiteY5" fmla="*/ 205740 h 320040"/>
              <a:gd name="connsiteX6" fmla="*/ 3307080 w 3307080"/>
              <a:gd name="connsiteY6" fmla="*/ 205740 h 320040"/>
              <a:gd name="connsiteX7" fmla="*/ 3307080 w 3307080"/>
              <a:gd name="connsiteY7" fmla="*/ 1329 h 320040"/>
              <a:gd name="connsiteX8" fmla="*/ 1242060 w 3307080"/>
              <a:gd name="connsiteY8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7080" h="320040">
                <a:moveTo>
                  <a:pt x="1242060" y="0"/>
                </a:moveTo>
                <a:lnTo>
                  <a:pt x="1242060" y="90058"/>
                </a:lnTo>
                <a:lnTo>
                  <a:pt x="0" y="95428"/>
                </a:lnTo>
                <a:lnTo>
                  <a:pt x="0" y="320040"/>
                </a:lnTo>
                <a:lnTo>
                  <a:pt x="2057400" y="320040"/>
                </a:lnTo>
                <a:lnTo>
                  <a:pt x="2057400" y="205740"/>
                </a:lnTo>
                <a:lnTo>
                  <a:pt x="3307080" y="205740"/>
                </a:lnTo>
                <a:lnTo>
                  <a:pt x="3307080" y="1329"/>
                </a:lnTo>
                <a:lnTo>
                  <a:pt x="124206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2368550" y="1485900"/>
            <a:ext cx="1270000" cy="1219200"/>
          </a:xfrm>
          <a:custGeom>
            <a:avLst/>
            <a:gdLst>
              <a:gd name="connsiteX0" fmla="*/ 1270000 w 1270000"/>
              <a:gd name="connsiteY0" fmla="*/ 0 h 1219200"/>
              <a:gd name="connsiteX1" fmla="*/ 1060450 w 1270000"/>
              <a:gd name="connsiteY1" fmla="*/ 0 h 1219200"/>
              <a:gd name="connsiteX2" fmla="*/ 1060450 w 1270000"/>
              <a:gd name="connsiteY2" fmla="*/ 1219200 h 1219200"/>
              <a:gd name="connsiteX3" fmla="*/ 0 w 12700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219200">
                <a:moveTo>
                  <a:pt x="1270000" y="0"/>
                </a:moveTo>
                <a:lnTo>
                  <a:pt x="1060450" y="0"/>
                </a:lnTo>
                <a:lnTo>
                  <a:pt x="1060450" y="1219200"/>
                </a:lnTo>
                <a:lnTo>
                  <a:pt x="0" y="121920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3638550" y="1435100"/>
            <a:ext cx="3302000" cy="228600"/>
          </a:xfrm>
          <a:custGeom>
            <a:avLst/>
            <a:gdLst>
              <a:gd name="connsiteX0" fmla="*/ 2070100 w 3302000"/>
              <a:gd name="connsiteY0" fmla="*/ 0 h 228600"/>
              <a:gd name="connsiteX1" fmla="*/ 2070100 w 3302000"/>
              <a:gd name="connsiteY1" fmla="*/ 133350 h 228600"/>
              <a:gd name="connsiteX2" fmla="*/ 0 w 3302000"/>
              <a:gd name="connsiteY2" fmla="*/ 133350 h 228600"/>
              <a:gd name="connsiteX3" fmla="*/ 0 w 3302000"/>
              <a:gd name="connsiteY3" fmla="*/ 228600 h 228600"/>
              <a:gd name="connsiteX4" fmla="*/ 1244600 w 3302000"/>
              <a:gd name="connsiteY4" fmla="*/ 228600 h 228600"/>
              <a:gd name="connsiteX5" fmla="*/ 1244600 w 3302000"/>
              <a:gd name="connsiteY5" fmla="*/ 133350 h 228600"/>
              <a:gd name="connsiteX6" fmla="*/ 3302000 w 3302000"/>
              <a:gd name="connsiteY6" fmla="*/ 133350 h 228600"/>
              <a:gd name="connsiteX7" fmla="*/ 3302000 w 3302000"/>
              <a:gd name="connsiteY7" fmla="*/ 6350 h 228600"/>
              <a:gd name="connsiteX8" fmla="*/ 2070100 w 330200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2000" h="228600">
                <a:moveTo>
                  <a:pt x="2070100" y="0"/>
                </a:moveTo>
                <a:lnTo>
                  <a:pt x="2070100" y="133350"/>
                </a:lnTo>
                <a:lnTo>
                  <a:pt x="0" y="133350"/>
                </a:lnTo>
                <a:lnTo>
                  <a:pt x="0" y="228600"/>
                </a:lnTo>
                <a:lnTo>
                  <a:pt x="1244600" y="228600"/>
                </a:lnTo>
                <a:lnTo>
                  <a:pt x="1244600" y="133350"/>
                </a:lnTo>
                <a:lnTo>
                  <a:pt x="3302000" y="133350"/>
                </a:lnTo>
                <a:lnTo>
                  <a:pt x="3302000" y="6350"/>
                </a:lnTo>
                <a:lnTo>
                  <a:pt x="207010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/>
          <p:cNvCxnSpPr/>
          <p:nvPr/>
        </p:nvCxnSpPr>
        <p:spPr>
          <a:xfrm flipH="1">
            <a:off x="3378200" y="1606550"/>
            <a:ext cx="26035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776403" y="3079620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980838" y="4152390"/>
            <a:ext cx="72000" cy="28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985603" y="2901964"/>
            <a:ext cx="72000" cy="324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 70"/>
          <p:cNvSpPr/>
          <p:nvPr/>
        </p:nvSpPr>
        <p:spPr>
          <a:xfrm>
            <a:off x="990599" y="3083634"/>
            <a:ext cx="4994475" cy="548566"/>
          </a:xfrm>
          <a:custGeom>
            <a:avLst/>
            <a:gdLst>
              <a:gd name="connsiteX0" fmla="*/ 5010150 w 5010150"/>
              <a:gd name="connsiteY0" fmla="*/ 0 h 571500"/>
              <a:gd name="connsiteX1" fmla="*/ 4229100 w 5010150"/>
              <a:gd name="connsiteY1" fmla="*/ 6350 h 571500"/>
              <a:gd name="connsiteX2" fmla="*/ 4229100 w 5010150"/>
              <a:gd name="connsiteY2" fmla="*/ 571500 h 571500"/>
              <a:gd name="connsiteX3" fmla="*/ 2520950 w 5010150"/>
              <a:gd name="connsiteY3" fmla="*/ 571500 h 571500"/>
              <a:gd name="connsiteX4" fmla="*/ 2520950 w 5010150"/>
              <a:gd name="connsiteY4" fmla="*/ 25400 h 571500"/>
              <a:gd name="connsiteX5" fmla="*/ 0 w 5010150"/>
              <a:gd name="connsiteY5" fmla="*/ 25400 h 571500"/>
              <a:gd name="connsiteX0" fmla="*/ 5006971 w 5006971"/>
              <a:gd name="connsiteY0" fmla="*/ 3463 h 565150"/>
              <a:gd name="connsiteX1" fmla="*/ 4229100 w 5006971"/>
              <a:gd name="connsiteY1" fmla="*/ 0 h 565150"/>
              <a:gd name="connsiteX2" fmla="*/ 4229100 w 5006971"/>
              <a:gd name="connsiteY2" fmla="*/ 565150 h 565150"/>
              <a:gd name="connsiteX3" fmla="*/ 2520950 w 5006971"/>
              <a:gd name="connsiteY3" fmla="*/ 565150 h 565150"/>
              <a:gd name="connsiteX4" fmla="*/ 2520950 w 5006971"/>
              <a:gd name="connsiteY4" fmla="*/ 19050 h 565150"/>
              <a:gd name="connsiteX5" fmla="*/ 0 w 5006971"/>
              <a:gd name="connsiteY5" fmla="*/ 19050 h 565150"/>
              <a:gd name="connsiteX0" fmla="*/ 5000613 w 5000613"/>
              <a:gd name="connsiteY0" fmla="*/ 192 h 565150"/>
              <a:gd name="connsiteX1" fmla="*/ 4229100 w 5000613"/>
              <a:gd name="connsiteY1" fmla="*/ 0 h 565150"/>
              <a:gd name="connsiteX2" fmla="*/ 4229100 w 5000613"/>
              <a:gd name="connsiteY2" fmla="*/ 565150 h 565150"/>
              <a:gd name="connsiteX3" fmla="*/ 2520950 w 5000613"/>
              <a:gd name="connsiteY3" fmla="*/ 565150 h 565150"/>
              <a:gd name="connsiteX4" fmla="*/ 2520950 w 5000613"/>
              <a:gd name="connsiteY4" fmla="*/ 19050 h 565150"/>
              <a:gd name="connsiteX5" fmla="*/ 0 w 5000613"/>
              <a:gd name="connsiteY5" fmla="*/ 190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0613" h="565150">
                <a:moveTo>
                  <a:pt x="5000613" y="192"/>
                </a:moveTo>
                <a:lnTo>
                  <a:pt x="4229100" y="0"/>
                </a:lnTo>
                <a:lnTo>
                  <a:pt x="4229100" y="565150"/>
                </a:lnTo>
                <a:lnTo>
                  <a:pt x="2520950" y="565150"/>
                </a:lnTo>
                <a:lnTo>
                  <a:pt x="2520950" y="19050"/>
                </a:lnTo>
                <a:lnTo>
                  <a:pt x="0" y="1905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フリーフォーム 71"/>
          <p:cNvSpPr/>
          <p:nvPr/>
        </p:nvSpPr>
        <p:spPr>
          <a:xfrm>
            <a:off x="5215935" y="3621630"/>
            <a:ext cx="761002" cy="660810"/>
          </a:xfrm>
          <a:custGeom>
            <a:avLst/>
            <a:gdLst>
              <a:gd name="connsiteX0" fmla="*/ 754380 w 754380"/>
              <a:gd name="connsiteY0" fmla="*/ 640080 h 640080"/>
              <a:gd name="connsiteX1" fmla="*/ 0 w 754380"/>
              <a:gd name="connsiteY1" fmla="*/ 640080 h 640080"/>
              <a:gd name="connsiteX2" fmla="*/ 0 w 754380"/>
              <a:gd name="connsiteY2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80" h="640080">
                <a:moveTo>
                  <a:pt x="754380" y="640080"/>
                </a:moveTo>
                <a:lnTo>
                  <a:pt x="0" y="64008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>
            <a:off x="5207793" y="3626386"/>
            <a:ext cx="10800" cy="10800"/>
          </a:xfrm>
          <a:prstGeom prst="ellipse">
            <a:avLst/>
          </a:prstGeom>
          <a:solidFill>
            <a:srgbClr val="7030A0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>
            <a:off x="3378993" y="1607086"/>
            <a:ext cx="10800" cy="10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71345" y="3685649"/>
            <a:ext cx="1908000" cy="144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 75"/>
          <p:cNvSpPr/>
          <p:nvPr/>
        </p:nvSpPr>
        <p:spPr>
          <a:xfrm>
            <a:off x="2080260" y="2026920"/>
            <a:ext cx="1558290" cy="1752600"/>
          </a:xfrm>
          <a:custGeom>
            <a:avLst/>
            <a:gdLst>
              <a:gd name="connsiteX0" fmla="*/ 0 w 1569720"/>
              <a:gd name="connsiteY0" fmla="*/ 1752600 h 1752600"/>
              <a:gd name="connsiteX1" fmla="*/ 1394460 w 1569720"/>
              <a:gd name="connsiteY1" fmla="*/ 1752600 h 1752600"/>
              <a:gd name="connsiteX2" fmla="*/ 1394460 w 1569720"/>
              <a:gd name="connsiteY2" fmla="*/ 0 h 1752600"/>
              <a:gd name="connsiteX3" fmla="*/ 1569720 w 1569720"/>
              <a:gd name="connsiteY3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9720" h="1752600">
                <a:moveTo>
                  <a:pt x="0" y="1752600"/>
                </a:moveTo>
                <a:lnTo>
                  <a:pt x="1394460" y="1752600"/>
                </a:lnTo>
                <a:lnTo>
                  <a:pt x="1394460" y="0"/>
                </a:lnTo>
                <a:lnTo>
                  <a:pt x="156972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3638550" y="1798320"/>
            <a:ext cx="3303270" cy="518160"/>
          </a:xfrm>
          <a:custGeom>
            <a:avLst/>
            <a:gdLst>
              <a:gd name="connsiteX0" fmla="*/ 2141220 w 3284220"/>
              <a:gd name="connsiteY0" fmla="*/ 0 h 518160"/>
              <a:gd name="connsiteX1" fmla="*/ 2141220 w 3284220"/>
              <a:gd name="connsiteY1" fmla="*/ 144780 h 518160"/>
              <a:gd name="connsiteX2" fmla="*/ 0 w 3284220"/>
              <a:gd name="connsiteY2" fmla="*/ 144780 h 518160"/>
              <a:gd name="connsiteX3" fmla="*/ 0 w 3284220"/>
              <a:gd name="connsiteY3" fmla="*/ 518160 h 518160"/>
              <a:gd name="connsiteX4" fmla="*/ 1798320 w 3284220"/>
              <a:gd name="connsiteY4" fmla="*/ 518160 h 518160"/>
              <a:gd name="connsiteX5" fmla="*/ 1798320 w 3284220"/>
              <a:gd name="connsiteY5" fmla="*/ 381000 h 518160"/>
              <a:gd name="connsiteX6" fmla="*/ 3284220 w 3284220"/>
              <a:gd name="connsiteY6" fmla="*/ 381000 h 518160"/>
              <a:gd name="connsiteX7" fmla="*/ 3284220 w 3284220"/>
              <a:gd name="connsiteY7" fmla="*/ 0 h 518160"/>
              <a:gd name="connsiteX8" fmla="*/ 2141220 w 3284220"/>
              <a:gd name="connsiteY8" fmla="*/ 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4220" h="518160">
                <a:moveTo>
                  <a:pt x="2141220" y="0"/>
                </a:moveTo>
                <a:lnTo>
                  <a:pt x="2141220" y="144780"/>
                </a:lnTo>
                <a:lnTo>
                  <a:pt x="0" y="144780"/>
                </a:lnTo>
                <a:lnTo>
                  <a:pt x="0" y="518160"/>
                </a:lnTo>
                <a:lnTo>
                  <a:pt x="1798320" y="518160"/>
                </a:lnTo>
                <a:lnTo>
                  <a:pt x="1798320" y="381000"/>
                </a:lnTo>
                <a:lnTo>
                  <a:pt x="3284220" y="381000"/>
                </a:lnTo>
                <a:lnTo>
                  <a:pt x="3284220" y="0"/>
                </a:lnTo>
                <a:lnTo>
                  <a:pt x="2141220" y="0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913120" y="1576070"/>
            <a:ext cx="792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 78"/>
          <p:cNvSpPr/>
          <p:nvPr/>
        </p:nvSpPr>
        <p:spPr>
          <a:xfrm>
            <a:off x="3502109" y="1668780"/>
            <a:ext cx="2433871" cy="1432560"/>
          </a:xfrm>
          <a:custGeom>
            <a:avLst/>
            <a:gdLst>
              <a:gd name="connsiteX0" fmla="*/ 2400300 w 2400300"/>
              <a:gd name="connsiteY0" fmla="*/ 0 h 1432560"/>
              <a:gd name="connsiteX1" fmla="*/ 0 w 2400300"/>
              <a:gd name="connsiteY1" fmla="*/ 0 h 1432560"/>
              <a:gd name="connsiteX2" fmla="*/ 0 w 2400300"/>
              <a:gd name="connsiteY2" fmla="*/ 143256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1432560">
                <a:moveTo>
                  <a:pt x="2400300" y="0"/>
                </a:moveTo>
                <a:lnTo>
                  <a:pt x="0" y="0"/>
                </a:lnTo>
                <a:lnTo>
                  <a:pt x="0" y="143256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3508533" y="3100606"/>
            <a:ext cx="10800" cy="10800"/>
          </a:xfrm>
          <a:prstGeom prst="ellipse">
            <a:avLst/>
          </a:prstGeom>
          <a:solidFill>
            <a:srgbClr val="7030A0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フリーフォーム 104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642494" y="206951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790484" y="206951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400529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770027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4391083" y="2673285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559425" y="2959564"/>
            <a:ext cx="6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741368" y="330766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4385293" y="3904259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4627044" y="4149261"/>
            <a:ext cx="6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678368" y="452072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433888" y="2862263"/>
            <a:ext cx="57150" cy="90487"/>
          </a:xfrm>
          <a:custGeom>
            <a:avLst/>
            <a:gdLst>
              <a:gd name="connsiteX0" fmla="*/ 57150 w 57150"/>
              <a:gd name="connsiteY0" fmla="*/ 90487 h 90487"/>
              <a:gd name="connsiteX1" fmla="*/ 0 w 57150"/>
              <a:gd name="connsiteY1" fmla="*/ 0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90487">
                <a:moveTo>
                  <a:pt x="57150" y="90487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4455229" y="4100133"/>
            <a:ext cx="96113" cy="81230"/>
          </a:xfrm>
          <a:custGeom>
            <a:avLst/>
            <a:gdLst>
              <a:gd name="connsiteX0" fmla="*/ 57150 w 57150"/>
              <a:gd name="connsiteY0" fmla="*/ 90487 h 90487"/>
              <a:gd name="connsiteX1" fmla="*/ 0 w 57150"/>
              <a:gd name="connsiteY1" fmla="*/ 0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90487">
                <a:moveTo>
                  <a:pt x="57150" y="90487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895603" y="402438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998448" y="4479674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739393" y="403711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6700373" y="282000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5881493" y="2452872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5678052" y="2535293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918368" y="3709992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714927" y="3792413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6757420" y="2541715"/>
            <a:ext cx="21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744647" y="3774682"/>
            <a:ext cx="21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6426314" y="796453"/>
            <a:ext cx="360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6568341" y="1063297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6377581" y="2371814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346135" y="3629208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5832937" y="1190225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226989" y="1317281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5599702" y="1323748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4365052" y="1444112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5891347" y="1443298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5993805" y="1582492"/>
            <a:ext cx="41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4226989" y="1683193"/>
            <a:ext cx="41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6056146" y="1938521"/>
            <a:ext cx="41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5320030" y="2071436"/>
            <a:ext cx="41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6250304" y="2077738"/>
            <a:ext cx="360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57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61250"/>
          <a:stretch/>
        </p:blipFill>
        <p:spPr>
          <a:xfrm>
            <a:off x="3631476" y="1"/>
            <a:ext cx="3303195" cy="1676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5778"/>
          <a:stretch/>
        </p:blipFill>
        <p:spPr>
          <a:xfrm>
            <a:off x="3631476" y="1676168"/>
            <a:ext cx="3303195" cy="62172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1345" y="2055609"/>
            <a:ext cx="2193939" cy="73302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3611880" y="786766"/>
            <a:ext cx="3337560" cy="227648"/>
          </a:xfrm>
          <a:custGeom>
            <a:avLst/>
            <a:gdLst>
              <a:gd name="connsiteX0" fmla="*/ 754380 w 3337560"/>
              <a:gd name="connsiteY0" fmla="*/ 7620 h 251460"/>
              <a:gd name="connsiteX1" fmla="*/ 754380 w 3337560"/>
              <a:gd name="connsiteY1" fmla="*/ 114300 h 251460"/>
              <a:gd name="connsiteX2" fmla="*/ 0 w 3337560"/>
              <a:gd name="connsiteY2" fmla="*/ 114300 h 251460"/>
              <a:gd name="connsiteX3" fmla="*/ 0 w 3337560"/>
              <a:gd name="connsiteY3" fmla="*/ 251460 h 251460"/>
              <a:gd name="connsiteX4" fmla="*/ 1684020 w 3337560"/>
              <a:gd name="connsiteY4" fmla="*/ 251460 h 251460"/>
              <a:gd name="connsiteX5" fmla="*/ 1684020 w 3337560"/>
              <a:gd name="connsiteY5" fmla="*/ 114300 h 251460"/>
              <a:gd name="connsiteX6" fmla="*/ 3337560 w 3337560"/>
              <a:gd name="connsiteY6" fmla="*/ 114300 h 251460"/>
              <a:gd name="connsiteX7" fmla="*/ 3337560 w 3337560"/>
              <a:gd name="connsiteY7" fmla="*/ 0 h 251460"/>
              <a:gd name="connsiteX8" fmla="*/ 754380 w 3337560"/>
              <a:gd name="connsiteY8" fmla="*/ 7620 h 251460"/>
              <a:gd name="connsiteX0" fmla="*/ 754380 w 3337560"/>
              <a:gd name="connsiteY0" fmla="*/ 0 h 243840"/>
              <a:gd name="connsiteX1" fmla="*/ 754380 w 3337560"/>
              <a:gd name="connsiteY1" fmla="*/ 106680 h 243840"/>
              <a:gd name="connsiteX2" fmla="*/ 0 w 3337560"/>
              <a:gd name="connsiteY2" fmla="*/ 106680 h 243840"/>
              <a:gd name="connsiteX3" fmla="*/ 0 w 3337560"/>
              <a:gd name="connsiteY3" fmla="*/ 243840 h 243840"/>
              <a:gd name="connsiteX4" fmla="*/ 1684020 w 3337560"/>
              <a:gd name="connsiteY4" fmla="*/ 243840 h 243840"/>
              <a:gd name="connsiteX5" fmla="*/ 1684020 w 3337560"/>
              <a:gd name="connsiteY5" fmla="*/ 106680 h 243840"/>
              <a:gd name="connsiteX6" fmla="*/ 3337560 w 3337560"/>
              <a:gd name="connsiteY6" fmla="*/ 106680 h 243840"/>
              <a:gd name="connsiteX7" fmla="*/ 3337560 w 3337560"/>
              <a:gd name="connsiteY7" fmla="*/ 6668 h 243840"/>
              <a:gd name="connsiteX8" fmla="*/ 754380 w 3337560"/>
              <a:gd name="connsiteY8" fmla="*/ 0 h 243840"/>
              <a:gd name="connsiteX0" fmla="*/ 754380 w 3337560"/>
              <a:gd name="connsiteY0" fmla="*/ 0 h 243840"/>
              <a:gd name="connsiteX1" fmla="*/ 754380 w 3337560"/>
              <a:gd name="connsiteY1" fmla="*/ 106680 h 243840"/>
              <a:gd name="connsiteX2" fmla="*/ 0 w 3337560"/>
              <a:gd name="connsiteY2" fmla="*/ 106680 h 243840"/>
              <a:gd name="connsiteX3" fmla="*/ 0 w 3337560"/>
              <a:gd name="connsiteY3" fmla="*/ 243840 h 243840"/>
              <a:gd name="connsiteX4" fmla="*/ 1684020 w 3337560"/>
              <a:gd name="connsiteY4" fmla="*/ 243840 h 243840"/>
              <a:gd name="connsiteX5" fmla="*/ 1684020 w 3337560"/>
              <a:gd name="connsiteY5" fmla="*/ 106680 h 243840"/>
              <a:gd name="connsiteX6" fmla="*/ 3337560 w 3337560"/>
              <a:gd name="connsiteY6" fmla="*/ 106680 h 243840"/>
              <a:gd name="connsiteX7" fmla="*/ 3337560 w 3337560"/>
              <a:gd name="connsiteY7" fmla="*/ 1906 h 243840"/>
              <a:gd name="connsiteX8" fmla="*/ 754380 w 3337560"/>
              <a:gd name="connsiteY8" fmla="*/ 0 h 243840"/>
              <a:gd name="connsiteX0" fmla="*/ 754380 w 3337560"/>
              <a:gd name="connsiteY0" fmla="*/ 2857 h 246697"/>
              <a:gd name="connsiteX1" fmla="*/ 754380 w 3337560"/>
              <a:gd name="connsiteY1" fmla="*/ 109537 h 246697"/>
              <a:gd name="connsiteX2" fmla="*/ 0 w 3337560"/>
              <a:gd name="connsiteY2" fmla="*/ 109537 h 246697"/>
              <a:gd name="connsiteX3" fmla="*/ 0 w 3337560"/>
              <a:gd name="connsiteY3" fmla="*/ 246697 h 246697"/>
              <a:gd name="connsiteX4" fmla="*/ 1684020 w 3337560"/>
              <a:gd name="connsiteY4" fmla="*/ 246697 h 246697"/>
              <a:gd name="connsiteX5" fmla="*/ 1684020 w 3337560"/>
              <a:gd name="connsiteY5" fmla="*/ 109537 h 246697"/>
              <a:gd name="connsiteX6" fmla="*/ 3337560 w 3337560"/>
              <a:gd name="connsiteY6" fmla="*/ 109537 h 246697"/>
              <a:gd name="connsiteX7" fmla="*/ 3337560 w 3337560"/>
              <a:gd name="connsiteY7" fmla="*/ 0 h 246697"/>
              <a:gd name="connsiteX8" fmla="*/ 754380 w 3337560"/>
              <a:gd name="connsiteY8" fmla="*/ 2857 h 24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7560" h="246697">
                <a:moveTo>
                  <a:pt x="754380" y="2857"/>
                </a:moveTo>
                <a:lnTo>
                  <a:pt x="754380" y="109537"/>
                </a:lnTo>
                <a:lnTo>
                  <a:pt x="0" y="109537"/>
                </a:lnTo>
                <a:lnTo>
                  <a:pt x="0" y="246697"/>
                </a:lnTo>
                <a:lnTo>
                  <a:pt x="1684020" y="246697"/>
                </a:lnTo>
                <a:lnTo>
                  <a:pt x="1684020" y="109537"/>
                </a:lnTo>
                <a:lnTo>
                  <a:pt x="3337560" y="109537"/>
                </a:lnTo>
                <a:lnTo>
                  <a:pt x="3337560" y="0"/>
                </a:lnTo>
                <a:lnTo>
                  <a:pt x="754380" y="2857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629" y="2338155"/>
            <a:ext cx="3646937" cy="290665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4587240" y="3194116"/>
            <a:ext cx="58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の推定値</a:t>
            </a:r>
            <a:endParaRPr kumimoji="1" lang="ja-JP" altLang="en-US" sz="5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87240" y="4398076"/>
            <a:ext cx="58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ト姿勢の推定値</a:t>
            </a:r>
            <a:endParaRPr kumimoji="1" lang="ja-JP" altLang="en-US" sz="5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09101" y="2836532"/>
            <a:ext cx="53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の真値</a:t>
            </a:r>
            <a:endParaRPr kumimoji="1" lang="ja-JP" altLang="en-US" sz="5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808816" y="2673450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48102" y="318792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238101" y="262698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233339" y="3865842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848102" y="4436547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808815" y="3906735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475641" y="4027473"/>
            <a:ext cx="53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の真値</a:t>
            </a:r>
            <a:endParaRPr kumimoji="1" lang="ja-JP" altLang="en-US" sz="500" dirty="0"/>
          </a:p>
        </p:txBody>
      </p:sp>
      <p:sp>
        <p:nvSpPr>
          <p:cNvPr id="26" name="正方形/長方形 25"/>
          <p:cNvSpPr/>
          <p:nvPr/>
        </p:nvSpPr>
        <p:spPr>
          <a:xfrm>
            <a:off x="6648344" y="2626989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17957" y="915830"/>
            <a:ext cx="162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3627120" y="1051560"/>
            <a:ext cx="3322320" cy="228600"/>
          </a:xfrm>
          <a:custGeom>
            <a:avLst/>
            <a:gdLst>
              <a:gd name="connsiteX0" fmla="*/ 2583180 w 3322320"/>
              <a:gd name="connsiteY0" fmla="*/ 0 h 228600"/>
              <a:gd name="connsiteX1" fmla="*/ 2583180 w 3322320"/>
              <a:gd name="connsiteY1" fmla="*/ 121920 h 228600"/>
              <a:gd name="connsiteX2" fmla="*/ 0 w 3322320"/>
              <a:gd name="connsiteY2" fmla="*/ 121920 h 228600"/>
              <a:gd name="connsiteX3" fmla="*/ 0 w 3322320"/>
              <a:gd name="connsiteY3" fmla="*/ 228600 h 228600"/>
              <a:gd name="connsiteX4" fmla="*/ 464820 w 3322320"/>
              <a:gd name="connsiteY4" fmla="*/ 228600 h 228600"/>
              <a:gd name="connsiteX5" fmla="*/ 464820 w 3322320"/>
              <a:gd name="connsiteY5" fmla="*/ 121920 h 228600"/>
              <a:gd name="connsiteX6" fmla="*/ 3322320 w 3322320"/>
              <a:gd name="connsiteY6" fmla="*/ 121920 h 228600"/>
              <a:gd name="connsiteX7" fmla="*/ 3322320 w 3322320"/>
              <a:gd name="connsiteY7" fmla="*/ 0 h 228600"/>
              <a:gd name="connsiteX8" fmla="*/ 2583180 w 332232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2320" h="228600">
                <a:moveTo>
                  <a:pt x="2583180" y="0"/>
                </a:moveTo>
                <a:lnTo>
                  <a:pt x="2583180" y="121920"/>
                </a:lnTo>
                <a:lnTo>
                  <a:pt x="0" y="121920"/>
                </a:lnTo>
                <a:lnTo>
                  <a:pt x="0" y="228600"/>
                </a:lnTo>
                <a:lnTo>
                  <a:pt x="464820" y="228600"/>
                </a:lnTo>
                <a:lnTo>
                  <a:pt x="464820" y="121920"/>
                </a:lnTo>
                <a:lnTo>
                  <a:pt x="3322320" y="121920"/>
                </a:lnTo>
                <a:lnTo>
                  <a:pt x="3322320" y="0"/>
                </a:lnTo>
                <a:lnTo>
                  <a:pt x="2583180" y="0"/>
                </a:lnTo>
                <a:close/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71816" y="1520145"/>
            <a:ext cx="828000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1005840" y="1234440"/>
            <a:ext cx="2621280" cy="472440"/>
          </a:xfrm>
          <a:custGeom>
            <a:avLst/>
            <a:gdLst>
              <a:gd name="connsiteX0" fmla="*/ 2621280 w 2621280"/>
              <a:gd name="connsiteY0" fmla="*/ 0 h 472440"/>
              <a:gd name="connsiteX1" fmla="*/ 2125980 w 2621280"/>
              <a:gd name="connsiteY1" fmla="*/ 0 h 472440"/>
              <a:gd name="connsiteX2" fmla="*/ 2125980 w 2621280"/>
              <a:gd name="connsiteY2" fmla="*/ 472440 h 472440"/>
              <a:gd name="connsiteX3" fmla="*/ 0 w 2621280"/>
              <a:gd name="connsiteY3" fmla="*/ 47244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280" h="472440">
                <a:moveTo>
                  <a:pt x="2621280" y="0"/>
                </a:moveTo>
                <a:lnTo>
                  <a:pt x="2125980" y="0"/>
                </a:lnTo>
                <a:lnTo>
                  <a:pt x="2125980" y="472440"/>
                </a:lnTo>
                <a:lnTo>
                  <a:pt x="0" y="47244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2362200" y="952499"/>
            <a:ext cx="1242060" cy="1302119"/>
          </a:xfrm>
          <a:custGeom>
            <a:avLst/>
            <a:gdLst>
              <a:gd name="connsiteX0" fmla="*/ 1242060 w 1242060"/>
              <a:gd name="connsiteY0" fmla="*/ 0 h 1127760"/>
              <a:gd name="connsiteX1" fmla="*/ 891540 w 1242060"/>
              <a:gd name="connsiteY1" fmla="*/ 0 h 1127760"/>
              <a:gd name="connsiteX2" fmla="*/ 891540 w 1242060"/>
              <a:gd name="connsiteY2" fmla="*/ 1127760 h 1127760"/>
              <a:gd name="connsiteX3" fmla="*/ 0 w 1242060"/>
              <a:gd name="connsiteY3" fmla="*/ 1127760 h 11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060" h="1127760">
                <a:moveTo>
                  <a:pt x="1242060" y="0"/>
                </a:moveTo>
                <a:lnTo>
                  <a:pt x="891540" y="0"/>
                </a:lnTo>
                <a:lnTo>
                  <a:pt x="891540" y="1127760"/>
                </a:lnTo>
                <a:lnTo>
                  <a:pt x="0" y="112776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648344" y="2447926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2362200" y="1013460"/>
            <a:ext cx="2964180" cy="1828800"/>
          </a:xfrm>
          <a:custGeom>
            <a:avLst/>
            <a:gdLst>
              <a:gd name="connsiteX0" fmla="*/ 2964180 w 2964180"/>
              <a:gd name="connsiteY0" fmla="*/ 0 h 1828800"/>
              <a:gd name="connsiteX1" fmla="*/ 2865120 w 2964180"/>
              <a:gd name="connsiteY1" fmla="*/ 22860 h 1828800"/>
              <a:gd name="connsiteX2" fmla="*/ 1013460 w 2964180"/>
              <a:gd name="connsiteY2" fmla="*/ 22860 h 1828800"/>
              <a:gd name="connsiteX3" fmla="*/ 1013460 w 2964180"/>
              <a:gd name="connsiteY3" fmla="*/ 1828800 h 1828800"/>
              <a:gd name="connsiteX4" fmla="*/ 0 w 2964180"/>
              <a:gd name="connsiteY4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180" h="1828800">
                <a:moveTo>
                  <a:pt x="2964180" y="0"/>
                </a:moveTo>
                <a:lnTo>
                  <a:pt x="2865120" y="22860"/>
                </a:lnTo>
                <a:lnTo>
                  <a:pt x="1013460" y="22860"/>
                </a:lnTo>
                <a:lnTo>
                  <a:pt x="1013460" y="1828800"/>
                </a:lnTo>
                <a:lnTo>
                  <a:pt x="0" y="18288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6358122" y="2579656"/>
            <a:ext cx="277082" cy="10328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639689" y="2543656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532853" y="2412775"/>
            <a:ext cx="9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ロボットの位置の不確かさ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→観測の不確かさに変換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3" name="フリーフォーム 42"/>
          <p:cNvSpPr/>
          <p:nvPr/>
        </p:nvSpPr>
        <p:spPr>
          <a:xfrm>
            <a:off x="6452130" y="2478814"/>
            <a:ext cx="180000" cy="45035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289591" y="2328137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6639445" y="3861082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39445" y="3682019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6349223" y="3813749"/>
            <a:ext cx="277082" cy="18667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630790" y="3777749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569983" y="3670007"/>
            <a:ext cx="9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ロボットの位置の不確かさ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→観測の不確かさに変換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50" name="フリーフォーム 49"/>
          <p:cNvSpPr/>
          <p:nvPr/>
        </p:nvSpPr>
        <p:spPr>
          <a:xfrm>
            <a:off x="6421649" y="3712907"/>
            <a:ext cx="201582" cy="322212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273262" y="3586493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フリーフォーム 51"/>
          <p:cNvSpPr/>
          <p:nvPr/>
        </p:nvSpPr>
        <p:spPr>
          <a:xfrm>
            <a:off x="6576059" y="2671706"/>
            <a:ext cx="63385" cy="17323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558708" y="2699507"/>
            <a:ext cx="5598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4" name="フリーフォーム 53"/>
          <p:cNvSpPr/>
          <p:nvPr/>
        </p:nvSpPr>
        <p:spPr>
          <a:xfrm>
            <a:off x="6563951" y="3898566"/>
            <a:ext cx="63385" cy="7200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598708" y="3916228"/>
            <a:ext cx="56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6" name="フリーフォーム 55"/>
          <p:cNvSpPr/>
          <p:nvPr/>
        </p:nvSpPr>
        <p:spPr>
          <a:xfrm>
            <a:off x="3640454" y="1193849"/>
            <a:ext cx="3307080" cy="340628"/>
          </a:xfrm>
          <a:custGeom>
            <a:avLst/>
            <a:gdLst>
              <a:gd name="connsiteX0" fmla="*/ 1242060 w 3307080"/>
              <a:gd name="connsiteY0" fmla="*/ 7620 h 327660"/>
              <a:gd name="connsiteX1" fmla="*/ 1242060 w 3307080"/>
              <a:gd name="connsiteY1" fmla="*/ 76200 h 327660"/>
              <a:gd name="connsiteX2" fmla="*/ 0 w 3307080"/>
              <a:gd name="connsiteY2" fmla="*/ 76200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7620 h 327660"/>
              <a:gd name="connsiteX1" fmla="*/ 1242060 w 3307080"/>
              <a:gd name="connsiteY1" fmla="*/ 97678 h 327660"/>
              <a:gd name="connsiteX2" fmla="*/ 0 w 3307080"/>
              <a:gd name="connsiteY2" fmla="*/ 76200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7620 h 327660"/>
              <a:gd name="connsiteX1" fmla="*/ 1242060 w 3307080"/>
              <a:gd name="connsiteY1" fmla="*/ 97678 h 327660"/>
              <a:gd name="connsiteX2" fmla="*/ 0 w 3307080"/>
              <a:gd name="connsiteY2" fmla="*/ 103048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0 h 320040"/>
              <a:gd name="connsiteX1" fmla="*/ 1242060 w 3307080"/>
              <a:gd name="connsiteY1" fmla="*/ 90058 h 320040"/>
              <a:gd name="connsiteX2" fmla="*/ 0 w 3307080"/>
              <a:gd name="connsiteY2" fmla="*/ 95428 h 320040"/>
              <a:gd name="connsiteX3" fmla="*/ 0 w 3307080"/>
              <a:gd name="connsiteY3" fmla="*/ 320040 h 320040"/>
              <a:gd name="connsiteX4" fmla="*/ 2057400 w 3307080"/>
              <a:gd name="connsiteY4" fmla="*/ 320040 h 320040"/>
              <a:gd name="connsiteX5" fmla="*/ 2057400 w 3307080"/>
              <a:gd name="connsiteY5" fmla="*/ 205740 h 320040"/>
              <a:gd name="connsiteX6" fmla="*/ 3307080 w 3307080"/>
              <a:gd name="connsiteY6" fmla="*/ 205740 h 320040"/>
              <a:gd name="connsiteX7" fmla="*/ 3307080 w 3307080"/>
              <a:gd name="connsiteY7" fmla="*/ 1329 h 320040"/>
              <a:gd name="connsiteX8" fmla="*/ 1242060 w 3307080"/>
              <a:gd name="connsiteY8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7080" h="320040">
                <a:moveTo>
                  <a:pt x="1242060" y="0"/>
                </a:moveTo>
                <a:lnTo>
                  <a:pt x="1242060" y="90058"/>
                </a:lnTo>
                <a:lnTo>
                  <a:pt x="0" y="95428"/>
                </a:lnTo>
                <a:lnTo>
                  <a:pt x="0" y="320040"/>
                </a:lnTo>
                <a:lnTo>
                  <a:pt x="2057400" y="320040"/>
                </a:lnTo>
                <a:lnTo>
                  <a:pt x="2057400" y="205740"/>
                </a:lnTo>
                <a:lnTo>
                  <a:pt x="3307080" y="205740"/>
                </a:lnTo>
                <a:lnTo>
                  <a:pt x="3307080" y="1329"/>
                </a:lnTo>
                <a:lnTo>
                  <a:pt x="124206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2368550" y="1485900"/>
            <a:ext cx="1270000" cy="1219200"/>
          </a:xfrm>
          <a:custGeom>
            <a:avLst/>
            <a:gdLst>
              <a:gd name="connsiteX0" fmla="*/ 1270000 w 1270000"/>
              <a:gd name="connsiteY0" fmla="*/ 0 h 1219200"/>
              <a:gd name="connsiteX1" fmla="*/ 1060450 w 1270000"/>
              <a:gd name="connsiteY1" fmla="*/ 0 h 1219200"/>
              <a:gd name="connsiteX2" fmla="*/ 1060450 w 1270000"/>
              <a:gd name="connsiteY2" fmla="*/ 1219200 h 1219200"/>
              <a:gd name="connsiteX3" fmla="*/ 0 w 12700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219200">
                <a:moveTo>
                  <a:pt x="1270000" y="0"/>
                </a:moveTo>
                <a:lnTo>
                  <a:pt x="1060450" y="0"/>
                </a:lnTo>
                <a:lnTo>
                  <a:pt x="1060450" y="1219200"/>
                </a:lnTo>
                <a:lnTo>
                  <a:pt x="0" y="121920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3638550" y="1435100"/>
            <a:ext cx="3302000" cy="228600"/>
          </a:xfrm>
          <a:custGeom>
            <a:avLst/>
            <a:gdLst>
              <a:gd name="connsiteX0" fmla="*/ 2070100 w 3302000"/>
              <a:gd name="connsiteY0" fmla="*/ 0 h 228600"/>
              <a:gd name="connsiteX1" fmla="*/ 2070100 w 3302000"/>
              <a:gd name="connsiteY1" fmla="*/ 133350 h 228600"/>
              <a:gd name="connsiteX2" fmla="*/ 0 w 3302000"/>
              <a:gd name="connsiteY2" fmla="*/ 133350 h 228600"/>
              <a:gd name="connsiteX3" fmla="*/ 0 w 3302000"/>
              <a:gd name="connsiteY3" fmla="*/ 228600 h 228600"/>
              <a:gd name="connsiteX4" fmla="*/ 1244600 w 3302000"/>
              <a:gd name="connsiteY4" fmla="*/ 228600 h 228600"/>
              <a:gd name="connsiteX5" fmla="*/ 1244600 w 3302000"/>
              <a:gd name="connsiteY5" fmla="*/ 133350 h 228600"/>
              <a:gd name="connsiteX6" fmla="*/ 3302000 w 3302000"/>
              <a:gd name="connsiteY6" fmla="*/ 133350 h 228600"/>
              <a:gd name="connsiteX7" fmla="*/ 3302000 w 3302000"/>
              <a:gd name="connsiteY7" fmla="*/ 6350 h 228600"/>
              <a:gd name="connsiteX8" fmla="*/ 2070100 w 330200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2000" h="228600">
                <a:moveTo>
                  <a:pt x="2070100" y="0"/>
                </a:moveTo>
                <a:lnTo>
                  <a:pt x="2070100" y="133350"/>
                </a:lnTo>
                <a:lnTo>
                  <a:pt x="0" y="133350"/>
                </a:lnTo>
                <a:lnTo>
                  <a:pt x="0" y="228600"/>
                </a:lnTo>
                <a:lnTo>
                  <a:pt x="1244600" y="228600"/>
                </a:lnTo>
                <a:lnTo>
                  <a:pt x="1244600" y="133350"/>
                </a:lnTo>
                <a:lnTo>
                  <a:pt x="3302000" y="133350"/>
                </a:lnTo>
                <a:lnTo>
                  <a:pt x="3302000" y="6350"/>
                </a:lnTo>
                <a:lnTo>
                  <a:pt x="207010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/>
          <p:cNvCxnSpPr/>
          <p:nvPr/>
        </p:nvCxnSpPr>
        <p:spPr>
          <a:xfrm flipH="1">
            <a:off x="3378200" y="1606550"/>
            <a:ext cx="26035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776403" y="3079620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980838" y="4152390"/>
            <a:ext cx="72000" cy="28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985603" y="2901964"/>
            <a:ext cx="72000" cy="324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 70"/>
          <p:cNvSpPr/>
          <p:nvPr/>
        </p:nvSpPr>
        <p:spPr>
          <a:xfrm>
            <a:off x="990599" y="3083634"/>
            <a:ext cx="4994475" cy="548566"/>
          </a:xfrm>
          <a:custGeom>
            <a:avLst/>
            <a:gdLst>
              <a:gd name="connsiteX0" fmla="*/ 5010150 w 5010150"/>
              <a:gd name="connsiteY0" fmla="*/ 0 h 571500"/>
              <a:gd name="connsiteX1" fmla="*/ 4229100 w 5010150"/>
              <a:gd name="connsiteY1" fmla="*/ 6350 h 571500"/>
              <a:gd name="connsiteX2" fmla="*/ 4229100 w 5010150"/>
              <a:gd name="connsiteY2" fmla="*/ 571500 h 571500"/>
              <a:gd name="connsiteX3" fmla="*/ 2520950 w 5010150"/>
              <a:gd name="connsiteY3" fmla="*/ 571500 h 571500"/>
              <a:gd name="connsiteX4" fmla="*/ 2520950 w 5010150"/>
              <a:gd name="connsiteY4" fmla="*/ 25400 h 571500"/>
              <a:gd name="connsiteX5" fmla="*/ 0 w 5010150"/>
              <a:gd name="connsiteY5" fmla="*/ 25400 h 571500"/>
              <a:gd name="connsiteX0" fmla="*/ 5006971 w 5006971"/>
              <a:gd name="connsiteY0" fmla="*/ 3463 h 565150"/>
              <a:gd name="connsiteX1" fmla="*/ 4229100 w 5006971"/>
              <a:gd name="connsiteY1" fmla="*/ 0 h 565150"/>
              <a:gd name="connsiteX2" fmla="*/ 4229100 w 5006971"/>
              <a:gd name="connsiteY2" fmla="*/ 565150 h 565150"/>
              <a:gd name="connsiteX3" fmla="*/ 2520950 w 5006971"/>
              <a:gd name="connsiteY3" fmla="*/ 565150 h 565150"/>
              <a:gd name="connsiteX4" fmla="*/ 2520950 w 5006971"/>
              <a:gd name="connsiteY4" fmla="*/ 19050 h 565150"/>
              <a:gd name="connsiteX5" fmla="*/ 0 w 5006971"/>
              <a:gd name="connsiteY5" fmla="*/ 19050 h 565150"/>
              <a:gd name="connsiteX0" fmla="*/ 5000613 w 5000613"/>
              <a:gd name="connsiteY0" fmla="*/ 192 h 565150"/>
              <a:gd name="connsiteX1" fmla="*/ 4229100 w 5000613"/>
              <a:gd name="connsiteY1" fmla="*/ 0 h 565150"/>
              <a:gd name="connsiteX2" fmla="*/ 4229100 w 5000613"/>
              <a:gd name="connsiteY2" fmla="*/ 565150 h 565150"/>
              <a:gd name="connsiteX3" fmla="*/ 2520950 w 5000613"/>
              <a:gd name="connsiteY3" fmla="*/ 565150 h 565150"/>
              <a:gd name="connsiteX4" fmla="*/ 2520950 w 5000613"/>
              <a:gd name="connsiteY4" fmla="*/ 19050 h 565150"/>
              <a:gd name="connsiteX5" fmla="*/ 0 w 5000613"/>
              <a:gd name="connsiteY5" fmla="*/ 190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0613" h="565150">
                <a:moveTo>
                  <a:pt x="5000613" y="192"/>
                </a:moveTo>
                <a:lnTo>
                  <a:pt x="4229100" y="0"/>
                </a:lnTo>
                <a:lnTo>
                  <a:pt x="4229100" y="565150"/>
                </a:lnTo>
                <a:lnTo>
                  <a:pt x="2520950" y="565150"/>
                </a:lnTo>
                <a:lnTo>
                  <a:pt x="2520950" y="19050"/>
                </a:lnTo>
                <a:lnTo>
                  <a:pt x="0" y="1905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フリーフォーム 71"/>
          <p:cNvSpPr/>
          <p:nvPr/>
        </p:nvSpPr>
        <p:spPr>
          <a:xfrm>
            <a:off x="5215935" y="3621630"/>
            <a:ext cx="761002" cy="660810"/>
          </a:xfrm>
          <a:custGeom>
            <a:avLst/>
            <a:gdLst>
              <a:gd name="connsiteX0" fmla="*/ 754380 w 754380"/>
              <a:gd name="connsiteY0" fmla="*/ 640080 h 640080"/>
              <a:gd name="connsiteX1" fmla="*/ 0 w 754380"/>
              <a:gd name="connsiteY1" fmla="*/ 640080 h 640080"/>
              <a:gd name="connsiteX2" fmla="*/ 0 w 754380"/>
              <a:gd name="connsiteY2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80" h="640080">
                <a:moveTo>
                  <a:pt x="754380" y="640080"/>
                </a:moveTo>
                <a:lnTo>
                  <a:pt x="0" y="64008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>
            <a:off x="5207793" y="3626386"/>
            <a:ext cx="10800" cy="10800"/>
          </a:xfrm>
          <a:prstGeom prst="ellipse">
            <a:avLst/>
          </a:prstGeom>
          <a:solidFill>
            <a:srgbClr val="7030A0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>
            <a:off x="3378993" y="1607086"/>
            <a:ext cx="10800" cy="10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71345" y="3685649"/>
            <a:ext cx="1908000" cy="144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 75"/>
          <p:cNvSpPr/>
          <p:nvPr/>
        </p:nvSpPr>
        <p:spPr>
          <a:xfrm>
            <a:off x="2080260" y="2026920"/>
            <a:ext cx="1558290" cy="1752600"/>
          </a:xfrm>
          <a:custGeom>
            <a:avLst/>
            <a:gdLst>
              <a:gd name="connsiteX0" fmla="*/ 0 w 1569720"/>
              <a:gd name="connsiteY0" fmla="*/ 1752600 h 1752600"/>
              <a:gd name="connsiteX1" fmla="*/ 1394460 w 1569720"/>
              <a:gd name="connsiteY1" fmla="*/ 1752600 h 1752600"/>
              <a:gd name="connsiteX2" fmla="*/ 1394460 w 1569720"/>
              <a:gd name="connsiteY2" fmla="*/ 0 h 1752600"/>
              <a:gd name="connsiteX3" fmla="*/ 1569720 w 1569720"/>
              <a:gd name="connsiteY3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9720" h="1752600">
                <a:moveTo>
                  <a:pt x="0" y="1752600"/>
                </a:moveTo>
                <a:lnTo>
                  <a:pt x="1394460" y="1752600"/>
                </a:lnTo>
                <a:lnTo>
                  <a:pt x="1394460" y="0"/>
                </a:lnTo>
                <a:lnTo>
                  <a:pt x="156972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3638550" y="1798320"/>
            <a:ext cx="3303270" cy="518160"/>
          </a:xfrm>
          <a:custGeom>
            <a:avLst/>
            <a:gdLst>
              <a:gd name="connsiteX0" fmla="*/ 2141220 w 3284220"/>
              <a:gd name="connsiteY0" fmla="*/ 0 h 518160"/>
              <a:gd name="connsiteX1" fmla="*/ 2141220 w 3284220"/>
              <a:gd name="connsiteY1" fmla="*/ 144780 h 518160"/>
              <a:gd name="connsiteX2" fmla="*/ 0 w 3284220"/>
              <a:gd name="connsiteY2" fmla="*/ 144780 h 518160"/>
              <a:gd name="connsiteX3" fmla="*/ 0 w 3284220"/>
              <a:gd name="connsiteY3" fmla="*/ 518160 h 518160"/>
              <a:gd name="connsiteX4" fmla="*/ 1798320 w 3284220"/>
              <a:gd name="connsiteY4" fmla="*/ 518160 h 518160"/>
              <a:gd name="connsiteX5" fmla="*/ 1798320 w 3284220"/>
              <a:gd name="connsiteY5" fmla="*/ 381000 h 518160"/>
              <a:gd name="connsiteX6" fmla="*/ 3284220 w 3284220"/>
              <a:gd name="connsiteY6" fmla="*/ 381000 h 518160"/>
              <a:gd name="connsiteX7" fmla="*/ 3284220 w 3284220"/>
              <a:gd name="connsiteY7" fmla="*/ 0 h 518160"/>
              <a:gd name="connsiteX8" fmla="*/ 2141220 w 3284220"/>
              <a:gd name="connsiteY8" fmla="*/ 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4220" h="518160">
                <a:moveTo>
                  <a:pt x="2141220" y="0"/>
                </a:moveTo>
                <a:lnTo>
                  <a:pt x="2141220" y="144780"/>
                </a:lnTo>
                <a:lnTo>
                  <a:pt x="0" y="144780"/>
                </a:lnTo>
                <a:lnTo>
                  <a:pt x="0" y="518160"/>
                </a:lnTo>
                <a:lnTo>
                  <a:pt x="1798320" y="518160"/>
                </a:lnTo>
                <a:lnTo>
                  <a:pt x="1798320" y="381000"/>
                </a:lnTo>
                <a:lnTo>
                  <a:pt x="3284220" y="381000"/>
                </a:lnTo>
                <a:lnTo>
                  <a:pt x="3284220" y="0"/>
                </a:lnTo>
                <a:lnTo>
                  <a:pt x="2141220" y="0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913120" y="1576070"/>
            <a:ext cx="792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 78"/>
          <p:cNvSpPr/>
          <p:nvPr/>
        </p:nvSpPr>
        <p:spPr>
          <a:xfrm>
            <a:off x="3502109" y="1668780"/>
            <a:ext cx="2433871" cy="1432560"/>
          </a:xfrm>
          <a:custGeom>
            <a:avLst/>
            <a:gdLst>
              <a:gd name="connsiteX0" fmla="*/ 2400300 w 2400300"/>
              <a:gd name="connsiteY0" fmla="*/ 0 h 1432560"/>
              <a:gd name="connsiteX1" fmla="*/ 0 w 2400300"/>
              <a:gd name="connsiteY1" fmla="*/ 0 h 1432560"/>
              <a:gd name="connsiteX2" fmla="*/ 0 w 2400300"/>
              <a:gd name="connsiteY2" fmla="*/ 143256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1432560">
                <a:moveTo>
                  <a:pt x="2400300" y="0"/>
                </a:moveTo>
                <a:lnTo>
                  <a:pt x="0" y="0"/>
                </a:lnTo>
                <a:lnTo>
                  <a:pt x="0" y="143256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3508533" y="3100606"/>
            <a:ext cx="10800" cy="10800"/>
          </a:xfrm>
          <a:prstGeom prst="ellipse">
            <a:avLst/>
          </a:prstGeom>
          <a:solidFill>
            <a:srgbClr val="7030A0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フリーフォーム 104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642494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787309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397354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760502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4391083" y="2673285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559425" y="2959564"/>
            <a:ext cx="6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741368" y="330766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4385293" y="3904259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4627044" y="4149261"/>
            <a:ext cx="6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678368" y="452072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433888" y="2862263"/>
            <a:ext cx="57150" cy="90487"/>
          </a:xfrm>
          <a:custGeom>
            <a:avLst/>
            <a:gdLst>
              <a:gd name="connsiteX0" fmla="*/ 57150 w 57150"/>
              <a:gd name="connsiteY0" fmla="*/ 90487 h 90487"/>
              <a:gd name="connsiteX1" fmla="*/ 0 w 57150"/>
              <a:gd name="connsiteY1" fmla="*/ 0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90487">
                <a:moveTo>
                  <a:pt x="57150" y="90487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4455229" y="4100133"/>
            <a:ext cx="96113" cy="81230"/>
          </a:xfrm>
          <a:custGeom>
            <a:avLst/>
            <a:gdLst>
              <a:gd name="connsiteX0" fmla="*/ 57150 w 57150"/>
              <a:gd name="connsiteY0" fmla="*/ 90487 h 90487"/>
              <a:gd name="connsiteX1" fmla="*/ 0 w 57150"/>
              <a:gd name="connsiteY1" fmla="*/ 0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90487">
                <a:moveTo>
                  <a:pt x="57150" y="90487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895603" y="402438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998448" y="4479674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739393" y="403711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6700373" y="282000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5881493" y="2452872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5678052" y="2535293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918368" y="3709992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714927" y="3792413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6757420" y="2541715"/>
            <a:ext cx="21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744647" y="3774682"/>
            <a:ext cx="21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6426314" y="796453"/>
            <a:ext cx="360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6568341" y="1063297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6377581" y="2371814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346135" y="3629208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5832937" y="1190225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226989" y="1317281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5599702" y="1323748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4365052" y="1444112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5891347" y="1443298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5993805" y="1582492"/>
            <a:ext cx="41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4226989" y="1683193"/>
            <a:ext cx="41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6056146" y="1938521"/>
            <a:ext cx="41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5320030" y="2071436"/>
            <a:ext cx="41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6250304" y="2077738"/>
            <a:ext cx="360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33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16966" b="58730"/>
          <a:stretch/>
        </p:blipFill>
        <p:spPr>
          <a:xfrm>
            <a:off x="3471629" y="1"/>
            <a:ext cx="3303195" cy="106244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b="91492"/>
          <a:stretch/>
        </p:blipFill>
        <p:spPr>
          <a:xfrm>
            <a:off x="3471626" y="1062447"/>
            <a:ext cx="3303195" cy="36304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776403" y="3079620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2936886"/>
            <a:ext cx="219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2157" y="3079620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0332" y="1460328"/>
            <a:ext cx="3303195" cy="2544590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4592179" y="810887"/>
            <a:ext cx="414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005840" y="899160"/>
            <a:ext cx="3590200" cy="2217420"/>
          </a:xfrm>
          <a:custGeom>
            <a:avLst/>
            <a:gdLst>
              <a:gd name="connsiteX0" fmla="*/ 3520440 w 3520440"/>
              <a:gd name="connsiteY0" fmla="*/ 0 h 2217420"/>
              <a:gd name="connsiteX1" fmla="*/ 2278380 w 3520440"/>
              <a:gd name="connsiteY1" fmla="*/ 0 h 2217420"/>
              <a:gd name="connsiteX2" fmla="*/ 2278380 w 3520440"/>
              <a:gd name="connsiteY2" fmla="*/ 2217420 h 2217420"/>
              <a:gd name="connsiteX3" fmla="*/ 0 w 3520440"/>
              <a:gd name="connsiteY3" fmla="*/ 2217420 h 221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440" h="2217420">
                <a:moveTo>
                  <a:pt x="3520440" y="0"/>
                </a:moveTo>
                <a:lnTo>
                  <a:pt x="2278380" y="0"/>
                </a:lnTo>
                <a:lnTo>
                  <a:pt x="2278380" y="2217420"/>
                </a:lnTo>
                <a:lnTo>
                  <a:pt x="0" y="221742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62409" y="681347"/>
            <a:ext cx="1368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1484222" y="769620"/>
            <a:ext cx="3704998" cy="2166279"/>
          </a:xfrm>
          <a:custGeom>
            <a:avLst/>
            <a:gdLst>
              <a:gd name="connsiteX0" fmla="*/ 3992880 w 3992880"/>
              <a:gd name="connsiteY0" fmla="*/ 0 h 2194560"/>
              <a:gd name="connsiteX1" fmla="*/ 2171700 w 3992880"/>
              <a:gd name="connsiteY1" fmla="*/ 0 h 2194560"/>
              <a:gd name="connsiteX2" fmla="*/ 1927860 w 3992880"/>
              <a:gd name="connsiteY2" fmla="*/ 289560 h 2194560"/>
              <a:gd name="connsiteX3" fmla="*/ 1927860 w 3992880"/>
              <a:gd name="connsiteY3" fmla="*/ 2194560 h 2194560"/>
              <a:gd name="connsiteX4" fmla="*/ 0 w 3992880"/>
              <a:gd name="connsiteY4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880" h="2194560">
                <a:moveTo>
                  <a:pt x="3992880" y="0"/>
                </a:moveTo>
                <a:lnTo>
                  <a:pt x="2171700" y="0"/>
                </a:lnTo>
                <a:lnTo>
                  <a:pt x="1927860" y="289560"/>
                </a:lnTo>
                <a:lnTo>
                  <a:pt x="1927860" y="2194560"/>
                </a:lnTo>
                <a:lnTo>
                  <a:pt x="0" y="219456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3467100" y="403860"/>
            <a:ext cx="3299460" cy="358140"/>
          </a:xfrm>
          <a:custGeom>
            <a:avLst/>
            <a:gdLst>
              <a:gd name="connsiteX0" fmla="*/ 975360 w 3299460"/>
              <a:gd name="connsiteY0" fmla="*/ 0 h 358140"/>
              <a:gd name="connsiteX1" fmla="*/ 975360 w 3299460"/>
              <a:gd name="connsiteY1" fmla="*/ 129540 h 358140"/>
              <a:gd name="connsiteX2" fmla="*/ 0 w 3299460"/>
              <a:gd name="connsiteY2" fmla="*/ 129540 h 358140"/>
              <a:gd name="connsiteX3" fmla="*/ 0 w 3299460"/>
              <a:gd name="connsiteY3" fmla="*/ 358140 h 358140"/>
              <a:gd name="connsiteX4" fmla="*/ 815340 w 3299460"/>
              <a:gd name="connsiteY4" fmla="*/ 358140 h 358140"/>
              <a:gd name="connsiteX5" fmla="*/ 815340 w 3299460"/>
              <a:gd name="connsiteY5" fmla="*/ 236220 h 358140"/>
              <a:gd name="connsiteX6" fmla="*/ 3299460 w 3299460"/>
              <a:gd name="connsiteY6" fmla="*/ 236220 h 358140"/>
              <a:gd name="connsiteX7" fmla="*/ 3299460 w 3299460"/>
              <a:gd name="connsiteY7" fmla="*/ 0 h 358140"/>
              <a:gd name="connsiteX8" fmla="*/ 975360 w 3299460"/>
              <a:gd name="connsiteY8" fmla="*/ 0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9460" h="358140">
                <a:moveTo>
                  <a:pt x="975360" y="0"/>
                </a:moveTo>
                <a:lnTo>
                  <a:pt x="975360" y="129540"/>
                </a:lnTo>
                <a:lnTo>
                  <a:pt x="0" y="129540"/>
                </a:lnTo>
                <a:lnTo>
                  <a:pt x="0" y="358140"/>
                </a:lnTo>
                <a:lnTo>
                  <a:pt x="815340" y="358140"/>
                </a:lnTo>
                <a:lnTo>
                  <a:pt x="815340" y="236220"/>
                </a:lnTo>
                <a:lnTo>
                  <a:pt x="3299460" y="236220"/>
                </a:lnTo>
                <a:lnTo>
                  <a:pt x="3299460" y="0"/>
                </a:lnTo>
                <a:lnTo>
                  <a:pt x="975360" y="0"/>
                </a:lnTo>
                <a:close/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2358690" y="647700"/>
            <a:ext cx="1100790" cy="2431920"/>
          </a:xfrm>
          <a:custGeom>
            <a:avLst/>
            <a:gdLst>
              <a:gd name="connsiteX0" fmla="*/ 1059180 w 1059180"/>
              <a:gd name="connsiteY0" fmla="*/ 0 h 2415540"/>
              <a:gd name="connsiteX1" fmla="*/ 845820 w 1059180"/>
              <a:gd name="connsiteY1" fmla="*/ 0 h 2415540"/>
              <a:gd name="connsiteX2" fmla="*/ 845820 w 1059180"/>
              <a:gd name="connsiteY2" fmla="*/ 2415540 h 2415540"/>
              <a:gd name="connsiteX3" fmla="*/ 0 w 1059180"/>
              <a:gd name="connsiteY3" fmla="*/ 2415540 h 241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180" h="2415540">
                <a:moveTo>
                  <a:pt x="1059180" y="0"/>
                </a:moveTo>
                <a:lnTo>
                  <a:pt x="845820" y="0"/>
                </a:lnTo>
                <a:lnTo>
                  <a:pt x="845820" y="2415540"/>
                </a:lnTo>
                <a:lnTo>
                  <a:pt x="0" y="241554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638309" y="537930"/>
            <a:ext cx="48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092266" y="1868423"/>
            <a:ext cx="36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17688" y="2995357"/>
            <a:ext cx="72000" cy="828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056070" y="932722"/>
            <a:ext cx="48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396589" y="1062261"/>
            <a:ext cx="48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759035" y="1725349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98322" y="228114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98267" y="3376111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51733" y="2864683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598564" y="1712589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592214" y="1533526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4308342" y="1672876"/>
            <a:ext cx="277082" cy="10328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589909" y="1629256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4408700" y="1587051"/>
            <a:ext cx="180000" cy="412303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230103" y="1441453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4589665" y="2832382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589665" y="2676179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4299443" y="2792669"/>
            <a:ext cx="277082" cy="18667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588630" y="2756669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4371868" y="2720483"/>
            <a:ext cx="217795" cy="293555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225249" y="2581885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1" name="フリーフォーム 50"/>
          <p:cNvSpPr/>
          <p:nvPr/>
        </p:nvSpPr>
        <p:spPr>
          <a:xfrm>
            <a:off x="4526279" y="1764926"/>
            <a:ext cx="63385" cy="17323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501530" y="1759208"/>
            <a:ext cx="5598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3" name="フリーフォーム 52"/>
          <p:cNvSpPr/>
          <p:nvPr/>
        </p:nvSpPr>
        <p:spPr>
          <a:xfrm>
            <a:off x="4514171" y="2869866"/>
            <a:ext cx="63385" cy="7200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520547" y="2875657"/>
            <a:ext cx="56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4212702" y="3140724"/>
            <a:ext cx="116177" cy="82987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200524" y="2003531"/>
            <a:ext cx="128356" cy="82211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6019800" y="1569720"/>
            <a:ext cx="419100" cy="180000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871915" y="1447566"/>
            <a:ext cx="66135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事前誤差共分散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59" name="フリーフォーム 58"/>
          <p:cNvSpPr/>
          <p:nvPr/>
        </p:nvSpPr>
        <p:spPr>
          <a:xfrm>
            <a:off x="6128266" y="1630708"/>
            <a:ext cx="310634" cy="180000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086884" y="1591959"/>
            <a:ext cx="455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事後誤差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共分散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1" name="フリーフォーム 60"/>
          <p:cNvSpPr/>
          <p:nvPr/>
        </p:nvSpPr>
        <p:spPr>
          <a:xfrm>
            <a:off x="6056070" y="2713906"/>
            <a:ext cx="382830" cy="261096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871915" y="2581372"/>
            <a:ext cx="64079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事前誤差共分散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63" name="フリーフォーム 62"/>
          <p:cNvSpPr/>
          <p:nvPr/>
        </p:nvSpPr>
        <p:spPr>
          <a:xfrm>
            <a:off x="6150178" y="2774894"/>
            <a:ext cx="288722" cy="129488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6087106" y="2738397"/>
            <a:ext cx="43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500" dirty="0" smtClean="0">
                <a:solidFill>
                  <a:srgbClr val="00B050"/>
                </a:solidFill>
              </a:rPr>
              <a:t>事後誤差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pPr algn="r"/>
            <a:r>
              <a:rPr kumimoji="1" lang="ja-JP" altLang="en-US" sz="500" dirty="0" smtClean="0">
                <a:solidFill>
                  <a:srgbClr val="00B050"/>
                </a:solidFill>
              </a:rPr>
              <a:t>共分散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5" name="フリーフォーム 64"/>
          <p:cNvSpPr/>
          <p:nvPr/>
        </p:nvSpPr>
        <p:spPr>
          <a:xfrm>
            <a:off x="3329459" y="3117057"/>
            <a:ext cx="882000" cy="55736"/>
          </a:xfrm>
          <a:custGeom>
            <a:avLst/>
            <a:gdLst>
              <a:gd name="connsiteX0" fmla="*/ 701040 w 701040"/>
              <a:gd name="connsiteY0" fmla="*/ 114300 h 114300"/>
              <a:gd name="connsiteX1" fmla="*/ 0 w 701040"/>
              <a:gd name="connsiteY1" fmla="*/ 114300 h 114300"/>
              <a:gd name="connsiteX2" fmla="*/ 0 w 70104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" h="114300">
                <a:moveTo>
                  <a:pt x="701040" y="114300"/>
                </a:moveTo>
                <a:lnTo>
                  <a:pt x="0" y="11430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3329461" y="2049780"/>
            <a:ext cx="871200" cy="0"/>
          </a:xfrm>
          <a:custGeom>
            <a:avLst/>
            <a:gdLst>
              <a:gd name="connsiteX0" fmla="*/ 906780 w 906780"/>
              <a:gd name="connsiteY0" fmla="*/ 0 h 0"/>
              <a:gd name="connsiteX1" fmla="*/ 0 w 9067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6780">
                <a:moveTo>
                  <a:pt x="90678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6318289" y="1791909"/>
            <a:ext cx="31015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真値</a:t>
            </a:r>
            <a:endParaRPr kumimoji="1" lang="ja-JP" altLang="en-US" sz="500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6233206" y="1832326"/>
            <a:ext cx="163538" cy="4460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5618816" y="2141574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事前推定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5523027" y="1747687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事後推定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5564614" y="3253770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事前推定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606492" y="2827687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事後推定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80" name="フリーフォーム 79"/>
          <p:cNvSpPr/>
          <p:nvPr/>
        </p:nvSpPr>
        <p:spPr>
          <a:xfrm>
            <a:off x="4305300" y="3067050"/>
            <a:ext cx="1865730" cy="479326"/>
          </a:xfrm>
          <a:custGeom>
            <a:avLst/>
            <a:gdLst>
              <a:gd name="connsiteX0" fmla="*/ 0 w 1915024"/>
              <a:gd name="connsiteY0" fmla="*/ 165100 h 479326"/>
              <a:gd name="connsiteX1" fmla="*/ 88900 w 1915024"/>
              <a:gd name="connsiteY1" fmla="*/ 292100 h 479326"/>
              <a:gd name="connsiteX2" fmla="*/ 336550 w 1915024"/>
              <a:gd name="connsiteY2" fmla="*/ 412750 h 479326"/>
              <a:gd name="connsiteX3" fmla="*/ 825500 w 1915024"/>
              <a:gd name="connsiteY3" fmla="*/ 463550 h 479326"/>
              <a:gd name="connsiteX4" fmla="*/ 1346200 w 1915024"/>
              <a:gd name="connsiteY4" fmla="*/ 476250 h 479326"/>
              <a:gd name="connsiteX5" fmla="*/ 1708150 w 1915024"/>
              <a:gd name="connsiteY5" fmla="*/ 412750 h 479326"/>
              <a:gd name="connsiteX6" fmla="*/ 1898650 w 1915024"/>
              <a:gd name="connsiteY6" fmla="*/ 158750 h 479326"/>
              <a:gd name="connsiteX7" fmla="*/ 1892300 w 1915024"/>
              <a:gd name="connsiteY7" fmla="*/ 0 h 47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5024" h="479326">
                <a:moveTo>
                  <a:pt x="0" y="165100"/>
                </a:moveTo>
                <a:cubicBezTo>
                  <a:pt x="16404" y="207962"/>
                  <a:pt x="32808" y="250825"/>
                  <a:pt x="88900" y="292100"/>
                </a:cubicBezTo>
                <a:cubicBezTo>
                  <a:pt x="144992" y="333375"/>
                  <a:pt x="213783" y="384175"/>
                  <a:pt x="336550" y="412750"/>
                </a:cubicBezTo>
                <a:cubicBezTo>
                  <a:pt x="459317" y="441325"/>
                  <a:pt x="657225" y="452967"/>
                  <a:pt x="825500" y="463550"/>
                </a:cubicBezTo>
                <a:cubicBezTo>
                  <a:pt x="993775" y="474133"/>
                  <a:pt x="1199092" y="484717"/>
                  <a:pt x="1346200" y="476250"/>
                </a:cubicBezTo>
                <a:cubicBezTo>
                  <a:pt x="1493308" y="467783"/>
                  <a:pt x="1616075" y="465667"/>
                  <a:pt x="1708150" y="412750"/>
                </a:cubicBezTo>
                <a:cubicBezTo>
                  <a:pt x="1800225" y="359833"/>
                  <a:pt x="1867958" y="227542"/>
                  <a:pt x="1898650" y="158750"/>
                </a:cubicBezTo>
                <a:cubicBezTo>
                  <a:pt x="1929342" y="89958"/>
                  <a:pt x="1910821" y="44979"/>
                  <a:pt x="1892300" y="0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652743" y="3145278"/>
            <a:ext cx="1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66FF"/>
                </a:solidFill>
              </a:rPr>
              <a:t>観測空間でのイノベーション</a:t>
            </a:r>
            <a:endParaRPr kumimoji="1" lang="en-US" altLang="ja-JP" sz="500" dirty="0" smtClean="0">
              <a:solidFill>
                <a:srgbClr val="FF66FF"/>
              </a:solidFill>
            </a:endParaRPr>
          </a:p>
          <a:p>
            <a:r>
              <a:rPr kumimoji="1" lang="ja-JP" altLang="en-US" sz="500" dirty="0" smtClean="0">
                <a:solidFill>
                  <a:srgbClr val="FF66FF"/>
                </a:solidFill>
              </a:rPr>
              <a:t>が小さくなるようにする．</a:t>
            </a:r>
            <a:endParaRPr kumimoji="1" lang="en-US" altLang="ja-JP" sz="500" dirty="0" smtClean="0">
              <a:solidFill>
                <a:srgbClr val="FF66FF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カルマンゲインによって</a:t>
            </a:r>
            <a:r>
              <a:rPr kumimoji="1" lang="ja-JP" altLang="en-US" sz="500" dirty="0" smtClean="0">
                <a:solidFill>
                  <a:srgbClr val="FF66FF"/>
                </a:solidFill>
              </a:rPr>
              <a:t>状態空間に線形写像し，推定値を補正．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82" name="フリーフォーム 81"/>
          <p:cNvSpPr/>
          <p:nvPr/>
        </p:nvSpPr>
        <p:spPr>
          <a:xfrm>
            <a:off x="4252822" y="1943105"/>
            <a:ext cx="1875444" cy="453616"/>
          </a:xfrm>
          <a:custGeom>
            <a:avLst/>
            <a:gdLst>
              <a:gd name="connsiteX0" fmla="*/ 0 w 1915024"/>
              <a:gd name="connsiteY0" fmla="*/ 165100 h 479326"/>
              <a:gd name="connsiteX1" fmla="*/ 88900 w 1915024"/>
              <a:gd name="connsiteY1" fmla="*/ 292100 h 479326"/>
              <a:gd name="connsiteX2" fmla="*/ 336550 w 1915024"/>
              <a:gd name="connsiteY2" fmla="*/ 412750 h 479326"/>
              <a:gd name="connsiteX3" fmla="*/ 825500 w 1915024"/>
              <a:gd name="connsiteY3" fmla="*/ 463550 h 479326"/>
              <a:gd name="connsiteX4" fmla="*/ 1346200 w 1915024"/>
              <a:gd name="connsiteY4" fmla="*/ 476250 h 479326"/>
              <a:gd name="connsiteX5" fmla="*/ 1708150 w 1915024"/>
              <a:gd name="connsiteY5" fmla="*/ 412750 h 479326"/>
              <a:gd name="connsiteX6" fmla="*/ 1898650 w 1915024"/>
              <a:gd name="connsiteY6" fmla="*/ 158750 h 479326"/>
              <a:gd name="connsiteX7" fmla="*/ 1892300 w 1915024"/>
              <a:gd name="connsiteY7" fmla="*/ 0 h 47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5024" h="479326">
                <a:moveTo>
                  <a:pt x="0" y="165100"/>
                </a:moveTo>
                <a:cubicBezTo>
                  <a:pt x="16404" y="207962"/>
                  <a:pt x="32808" y="250825"/>
                  <a:pt x="88900" y="292100"/>
                </a:cubicBezTo>
                <a:cubicBezTo>
                  <a:pt x="144992" y="333375"/>
                  <a:pt x="213783" y="384175"/>
                  <a:pt x="336550" y="412750"/>
                </a:cubicBezTo>
                <a:cubicBezTo>
                  <a:pt x="459317" y="441325"/>
                  <a:pt x="657225" y="452967"/>
                  <a:pt x="825500" y="463550"/>
                </a:cubicBezTo>
                <a:cubicBezTo>
                  <a:pt x="993775" y="474133"/>
                  <a:pt x="1199092" y="484717"/>
                  <a:pt x="1346200" y="476250"/>
                </a:cubicBezTo>
                <a:cubicBezTo>
                  <a:pt x="1493308" y="467783"/>
                  <a:pt x="1616075" y="465667"/>
                  <a:pt x="1708150" y="412750"/>
                </a:cubicBezTo>
                <a:cubicBezTo>
                  <a:pt x="1800225" y="359833"/>
                  <a:pt x="1867958" y="227542"/>
                  <a:pt x="1898650" y="158750"/>
                </a:cubicBezTo>
                <a:cubicBezTo>
                  <a:pt x="1929342" y="89958"/>
                  <a:pt x="1910821" y="44979"/>
                  <a:pt x="1892300" y="0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696095" y="2002530"/>
            <a:ext cx="1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66FF"/>
                </a:solidFill>
              </a:rPr>
              <a:t>観測空間でのイノベーション</a:t>
            </a:r>
            <a:endParaRPr lang="en-US" altLang="ja-JP" sz="500" dirty="0">
              <a:solidFill>
                <a:srgbClr val="FF66FF"/>
              </a:solidFill>
            </a:endParaRPr>
          </a:p>
          <a:p>
            <a:r>
              <a:rPr lang="ja-JP" altLang="en-US" sz="500" dirty="0">
                <a:solidFill>
                  <a:srgbClr val="FF66FF"/>
                </a:solidFill>
              </a:rPr>
              <a:t>が小さくなるようにする．</a:t>
            </a:r>
            <a:endParaRPr lang="en-US" altLang="ja-JP" sz="500" dirty="0">
              <a:solidFill>
                <a:srgbClr val="FF66FF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カルマンゲインによって</a:t>
            </a:r>
            <a:r>
              <a:rPr lang="ja-JP" altLang="en-US" sz="500" dirty="0">
                <a:solidFill>
                  <a:srgbClr val="FF66FF"/>
                </a:solidFill>
              </a:rPr>
              <a:t>状態空間に線形写像し，推定値を補正．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5748178" y="3224338"/>
            <a:ext cx="72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745748" y="2088164"/>
            <a:ext cx="72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770208" y="1669011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852593" y="2784588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71345" y="2811670"/>
            <a:ext cx="219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793818" y="2949477"/>
            <a:ext cx="108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4882150" y="1310640"/>
            <a:ext cx="1836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>
            <a:off x="2369820" y="1417320"/>
            <a:ext cx="2522220" cy="1851660"/>
          </a:xfrm>
          <a:custGeom>
            <a:avLst/>
            <a:gdLst>
              <a:gd name="connsiteX0" fmla="*/ 2522220 w 2522220"/>
              <a:gd name="connsiteY0" fmla="*/ 0 h 1851660"/>
              <a:gd name="connsiteX1" fmla="*/ 998220 w 2522220"/>
              <a:gd name="connsiteY1" fmla="*/ 0 h 1851660"/>
              <a:gd name="connsiteX2" fmla="*/ 998220 w 2522220"/>
              <a:gd name="connsiteY2" fmla="*/ 1851660 h 1851660"/>
              <a:gd name="connsiteX3" fmla="*/ 0 w 2522220"/>
              <a:gd name="connsiteY3" fmla="*/ 1851660 h 185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2220" h="1851660">
                <a:moveTo>
                  <a:pt x="2522220" y="0"/>
                </a:moveTo>
                <a:lnTo>
                  <a:pt x="998220" y="0"/>
                </a:lnTo>
                <a:lnTo>
                  <a:pt x="998220" y="1851660"/>
                </a:lnTo>
                <a:lnTo>
                  <a:pt x="0" y="185166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206462" y="2164415"/>
            <a:ext cx="72000" cy="26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002153" y="30820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3" name="正方形/長方形 102"/>
          <p:cNvSpPr/>
          <p:nvPr/>
        </p:nvSpPr>
        <p:spPr>
          <a:xfrm>
            <a:off x="1088691" y="311899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086080" y="3202261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506644" y="3118999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506644" y="320339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FF66FF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1040969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394834" y="2956555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570941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885980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15" name="正方形/長方形 114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4445396" y="2619646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3853561" y="176707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3845592" y="2906151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3886462" y="2322449"/>
            <a:ext cx="6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3886462" y="3418356"/>
            <a:ext cx="6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448929" y="1479638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4648730" y="1869379"/>
            <a:ext cx="1296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786790" y="2044359"/>
            <a:ext cx="1296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212269" y="2046669"/>
            <a:ext cx="32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399377" y="2204323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740233" y="3185729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369504" y="3345333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401218" y="3418356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434641" y="2278415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971481" y="2274779"/>
            <a:ext cx="1296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4928982" y="3419796"/>
            <a:ext cx="1296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5677325" y="1791363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6308699" y="2899979"/>
            <a:ext cx="31015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真値</a:t>
            </a:r>
            <a:endParaRPr kumimoji="1" lang="ja-JP" altLang="en-US" sz="500" dirty="0"/>
          </a:p>
        </p:txBody>
      </p:sp>
      <p:cxnSp>
        <p:nvCxnSpPr>
          <p:cNvPr id="132" name="直線コネクタ 131"/>
          <p:cNvCxnSpPr/>
          <p:nvPr/>
        </p:nvCxnSpPr>
        <p:spPr>
          <a:xfrm flipH="1" flipV="1">
            <a:off x="6223616" y="2940396"/>
            <a:ext cx="163538" cy="4460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正方形/長方形 132"/>
          <p:cNvSpPr/>
          <p:nvPr/>
        </p:nvSpPr>
        <p:spPr>
          <a:xfrm>
            <a:off x="5775398" y="2185304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025684" y="1489745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6241584" y="1638970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5763166" y="2872288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5718323" y="3299513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026738" y="2622545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6239463" y="2781295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667934" y="2994113"/>
            <a:ext cx="1296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5149242" y="940995"/>
            <a:ext cx="1476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/>
              <p:cNvSpPr txBox="1"/>
              <p:nvPr/>
            </p:nvSpPr>
            <p:spPr>
              <a:xfrm>
                <a:off x="2228204" y="32943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145" name="テキスト ボックス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204" y="3294304"/>
                <a:ext cx="613886" cy="175946"/>
              </a:xfrm>
              <a:prstGeom prst="rect">
                <a:avLst/>
              </a:prstGeom>
              <a:blipFill rotWithShape="0">
                <a:blip r:embed="rId6"/>
                <a:stretch>
                  <a:fillRect l="-500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正方形/長方形 145"/>
          <p:cNvSpPr/>
          <p:nvPr/>
        </p:nvSpPr>
        <p:spPr>
          <a:xfrm>
            <a:off x="2725973" y="33124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フリーフォーム 146"/>
          <p:cNvSpPr/>
          <p:nvPr/>
        </p:nvSpPr>
        <p:spPr>
          <a:xfrm>
            <a:off x="753269" y="31583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2413289" y="341849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9" name="正方形/長方形 148"/>
          <p:cNvSpPr/>
          <p:nvPr/>
        </p:nvSpPr>
        <p:spPr>
          <a:xfrm>
            <a:off x="2415191" y="331591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0" name="正方形/長方形 149"/>
          <p:cNvSpPr/>
          <p:nvPr/>
        </p:nvSpPr>
        <p:spPr>
          <a:xfrm>
            <a:off x="2520763" y="341842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/>
          <p:cNvSpPr/>
          <p:nvPr/>
        </p:nvSpPr>
        <p:spPr>
          <a:xfrm>
            <a:off x="2262789" y="3370747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2" name="正方形/長方形 151"/>
          <p:cNvSpPr/>
          <p:nvPr/>
        </p:nvSpPr>
        <p:spPr>
          <a:xfrm>
            <a:off x="2756621" y="331362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2752250" y="340905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2801678" y="3290772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2888443" y="3330503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3069313" y="3330503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4420196" y="678761"/>
            <a:ext cx="1476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689987" y="678513"/>
            <a:ext cx="360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482961" y="3301127"/>
            <a:ext cx="491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自分自身を</a:t>
            </a:r>
            <a:endParaRPr kumimoji="1" lang="en-US" altLang="ja-JP" sz="500" dirty="0" smtClean="0">
              <a:solidFill>
                <a:schemeClr val="accent2"/>
              </a:solidFill>
            </a:endParaRPr>
          </a:p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更新</a:t>
            </a:r>
            <a:endParaRPr kumimoji="1" lang="ja-JP" altLang="en-US" sz="500" dirty="0">
              <a:solidFill>
                <a:schemeClr val="accent2"/>
              </a:solidFill>
            </a:endParaRPr>
          </a:p>
        </p:txBody>
      </p:sp>
      <p:sp>
        <p:nvSpPr>
          <p:cNvPr id="143" name="フリーフォーム 142"/>
          <p:cNvSpPr/>
          <p:nvPr/>
        </p:nvSpPr>
        <p:spPr>
          <a:xfrm>
            <a:off x="881063" y="3286125"/>
            <a:ext cx="52387" cy="138113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フリーフォーム 158"/>
          <p:cNvSpPr/>
          <p:nvPr/>
        </p:nvSpPr>
        <p:spPr>
          <a:xfrm flipH="1">
            <a:off x="501555" y="3172803"/>
            <a:ext cx="52387" cy="252000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69925" y="3347537"/>
            <a:ext cx="257641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790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1342" cy="14743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5"/>
          <a:stretch/>
        </p:blipFill>
        <p:spPr>
          <a:xfrm>
            <a:off x="-7758" y="1478279"/>
            <a:ext cx="4229100" cy="30841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1021922"/>
            <a:ext cx="4221342" cy="51645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542" y="0"/>
            <a:ext cx="4229100" cy="99121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07098" y="689533"/>
            <a:ext cx="19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574623" y="1777832"/>
            <a:ext cx="82727" cy="9224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73"/>
          <a:stretch/>
        </p:blipFill>
        <p:spPr>
          <a:xfrm>
            <a:off x="-7620" y="4562474"/>
            <a:ext cx="4229100" cy="1287327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433423" y="1595809"/>
            <a:ext cx="39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NOT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378598" y="1769953"/>
            <a:ext cx="69452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10248" y="1928703"/>
            <a:ext cx="190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72073" y="2258903"/>
            <a:ext cx="27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562748" y="2258903"/>
            <a:ext cx="27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11248" y="2573228"/>
            <a:ext cx="65177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116317" y="2573228"/>
            <a:ext cx="65177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164196" y="3072514"/>
            <a:ext cx="65177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91096" y="2761026"/>
            <a:ext cx="191654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50419" y="3270352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83794" y="3270352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39888" y="2441822"/>
            <a:ext cx="10954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こっちは </a:t>
            </a:r>
            <a:r>
              <a:rPr kumimoji="1" lang="en-US" altLang="ja-JP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kumimoji="1" lang="ja-JP" altLang="en-US" sz="700" dirty="0" smtClean="0"/>
              <a:t>から </a:t>
            </a:r>
            <a:r>
              <a:rPr kumimoji="1" lang="ja-JP" alt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 </a:t>
            </a:r>
            <a:r>
              <a:rPr lang="ja-JP" alt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まで</a:t>
            </a:r>
            <a:endParaRPr kumimoji="1" lang="ja-JP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180719" y="342430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369700" y="342430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300350" y="52100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73400" y="352680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966972" y="683183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402539" y="689533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8626742" y="575006"/>
                <a:ext cx="1451038" cy="127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8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(1+</m:t>
                      </m:r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altLang="ja-JP" sz="8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742" y="575006"/>
                <a:ext cx="1451038" cy="1277337"/>
              </a:xfrm>
              <a:prstGeom prst="rect">
                <a:avLst/>
              </a:prstGeom>
              <a:blipFill rotWithShape="0">
                <a:blip r:embed="rId6"/>
                <a:stretch>
                  <a:fillRect l="-1261" r="-2941"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正方形/長方形 30"/>
          <p:cNvSpPr/>
          <p:nvPr/>
        </p:nvSpPr>
        <p:spPr>
          <a:xfrm>
            <a:off x="1647736" y="2909482"/>
            <a:ext cx="8985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857786" y="1019954"/>
            <a:ext cx="1115536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794493" y="1602159"/>
            <a:ext cx="1115536" cy="27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6978650" y="1250950"/>
            <a:ext cx="1816100" cy="502539"/>
          </a:xfrm>
          <a:custGeom>
            <a:avLst/>
            <a:gdLst>
              <a:gd name="connsiteX0" fmla="*/ 0 w 1816100"/>
              <a:gd name="connsiteY0" fmla="*/ 0 h 590550"/>
              <a:gd name="connsiteX1" fmla="*/ 1549400 w 1816100"/>
              <a:gd name="connsiteY1" fmla="*/ 0 h 590550"/>
              <a:gd name="connsiteX2" fmla="*/ 1549400 w 1816100"/>
              <a:gd name="connsiteY2" fmla="*/ 590550 h 590550"/>
              <a:gd name="connsiteX3" fmla="*/ 1816100 w 1816100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590550">
                <a:moveTo>
                  <a:pt x="0" y="0"/>
                </a:moveTo>
                <a:lnTo>
                  <a:pt x="1549400" y="0"/>
                </a:lnTo>
                <a:lnTo>
                  <a:pt x="1549400" y="590550"/>
                </a:lnTo>
                <a:lnTo>
                  <a:pt x="1816100" y="5905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903010" y="551883"/>
            <a:ext cx="8985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2546350" y="666750"/>
            <a:ext cx="6356350" cy="2292350"/>
          </a:xfrm>
          <a:custGeom>
            <a:avLst/>
            <a:gdLst>
              <a:gd name="connsiteX0" fmla="*/ 0 w 6356350"/>
              <a:gd name="connsiteY0" fmla="*/ 2292350 h 2292350"/>
              <a:gd name="connsiteX1" fmla="*/ 1676400 w 6356350"/>
              <a:gd name="connsiteY1" fmla="*/ 2292350 h 2292350"/>
              <a:gd name="connsiteX2" fmla="*/ 1676400 w 6356350"/>
              <a:gd name="connsiteY2" fmla="*/ 0 h 2292350"/>
              <a:gd name="connsiteX3" fmla="*/ 6356350 w 6356350"/>
              <a:gd name="connsiteY3" fmla="*/ 0 h 229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6350" h="2292350">
                <a:moveTo>
                  <a:pt x="0" y="2292350"/>
                </a:moveTo>
                <a:lnTo>
                  <a:pt x="1676400" y="2292350"/>
                </a:lnTo>
                <a:lnTo>
                  <a:pt x="1676400" y="0"/>
                </a:lnTo>
                <a:lnTo>
                  <a:pt x="635635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916462" y="1438981"/>
            <a:ext cx="1034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</a:rPr>
              <a:t>現在の観測と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lang="ja-JP" altLang="en-US" sz="700" dirty="0" smtClean="0">
                <a:solidFill>
                  <a:srgbClr val="00B050"/>
                </a:solidFill>
              </a:rPr>
              <a:t>過去の観測は独立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7541100" y="1597495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952274" y="1720250"/>
            <a:ext cx="243739" cy="9100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894338" y="1704854"/>
            <a:ext cx="32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890560" y="2190208"/>
            <a:ext cx="1044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6143625" y="2700336"/>
            <a:ext cx="571500" cy="282741"/>
          </a:xfrm>
          <a:custGeom>
            <a:avLst/>
            <a:gdLst>
              <a:gd name="connsiteX0" fmla="*/ 0 w 571500"/>
              <a:gd name="connsiteY0" fmla="*/ 0 h 280988"/>
              <a:gd name="connsiteX1" fmla="*/ 571500 w 571500"/>
              <a:gd name="connsiteY1" fmla="*/ 0 h 280988"/>
              <a:gd name="connsiteX2" fmla="*/ 571500 w 571500"/>
              <a:gd name="connsiteY2" fmla="*/ 133350 h 280988"/>
              <a:gd name="connsiteX3" fmla="*/ 361950 w 571500"/>
              <a:gd name="connsiteY3" fmla="*/ 133350 h 280988"/>
              <a:gd name="connsiteX4" fmla="*/ 361950 w 571500"/>
              <a:gd name="connsiteY4" fmla="*/ 280988 h 280988"/>
              <a:gd name="connsiteX5" fmla="*/ 152400 w 571500"/>
              <a:gd name="connsiteY5" fmla="*/ 280988 h 280988"/>
              <a:gd name="connsiteX6" fmla="*/ 152400 w 571500"/>
              <a:gd name="connsiteY6" fmla="*/ 152400 h 280988"/>
              <a:gd name="connsiteX7" fmla="*/ 4763 w 571500"/>
              <a:gd name="connsiteY7" fmla="*/ 152400 h 280988"/>
              <a:gd name="connsiteX8" fmla="*/ 0 w 571500"/>
              <a:gd name="connsiteY8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1500" h="280988">
                <a:moveTo>
                  <a:pt x="0" y="0"/>
                </a:moveTo>
                <a:lnTo>
                  <a:pt x="571500" y="0"/>
                </a:lnTo>
                <a:lnTo>
                  <a:pt x="571500" y="133350"/>
                </a:lnTo>
                <a:lnTo>
                  <a:pt x="361950" y="133350"/>
                </a:lnTo>
                <a:lnTo>
                  <a:pt x="361950" y="280988"/>
                </a:lnTo>
                <a:lnTo>
                  <a:pt x="152400" y="280988"/>
                </a:lnTo>
                <a:lnTo>
                  <a:pt x="152400" y="152400"/>
                </a:lnTo>
                <a:lnTo>
                  <a:pt x="4763" y="152400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20073" y="2432477"/>
            <a:ext cx="233848" cy="108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709622" y="2572595"/>
            <a:ext cx="252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610072" y="2761026"/>
            <a:ext cx="396000" cy="126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508760" y="3261352"/>
            <a:ext cx="468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1962150" y="2432050"/>
            <a:ext cx="3695700" cy="330200"/>
          </a:xfrm>
          <a:custGeom>
            <a:avLst/>
            <a:gdLst>
              <a:gd name="connsiteX0" fmla="*/ 0 w 3695700"/>
              <a:gd name="connsiteY0" fmla="*/ 0 h 330200"/>
              <a:gd name="connsiteX1" fmla="*/ 3695700 w 3695700"/>
              <a:gd name="connsiteY1" fmla="*/ 0 h 330200"/>
              <a:gd name="connsiteX2" fmla="*/ 3695700 w 369570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330200">
                <a:moveTo>
                  <a:pt x="0" y="0"/>
                </a:moveTo>
                <a:lnTo>
                  <a:pt x="3695700" y="0"/>
                </a:lnTo>
                <a:lnTo>
                  <a:pt x="3695700" y="33020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1955800" y="2679700"/>
            <a:ext cx="3554413" cy="596900"/>
          </a:xfrm>
          <a:custGeom>
            <a:avLst/>
            <a:gdLst>
              <a:gd name="connsiteX0" fmla="*/ 0 w 3549650"/>
              <a:gd name="connsiteY0" fmla="*/ 0 h 596900"/>
              <a:gd name="connsiteX1" fmla="*/ 2355850 w 3549650"/>
              <a:gd name="connsiteY1" fmla="*/ 0 h 596900"/>
              <a:gd name="connsiteX2" fmla="*/ 2355850 w 3549650"/>
              <a:gd name="connsiteY2" fmla="*/ 596900 h 596900"/>
              <a:gd name="connsiteX3" fmla="*/ 3549650 w 354965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9650" h="596900">
                <a:moveTo>
                  <a:pt x="0" y="0"/>
                </a:moveTo>
                <a:lnTo>
                  <a:pt x="2355850" y="0"/>
                </a:lnTo>
                <a:lnTo>
                  <a:pt x="2355850" y="596900"/>
                </a:lnTo>
                <a:lnTo>
                  <a:pt x="3549650" y="59690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340410" y="3708171"/>
            <a:ext cx="396000" cy="126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10760" y="3848423"/>
            <a:ext cx="468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4222750" y="2965450"/>
            <a:ext cx="806450" cy="1816100"/>
          </a:xfrm>
          <a:custGeom>
            <a:avLst/>
            <a:gdLst>
              <a:gd name="connsiteX0" fmla="*/ 0 w 806450"/>
              <a:gd name="connsiteY0" fmla="*/ 0 h 1816100"/>
              <a:gd name="connsiteX1" fmla="*/ 0 w 806450"/>
              <a:gd name="connsiteY1" fmla="*/ 1816100 h 1816100"/>
              <a:gd name="connsiteX2" fmla="*/ 806450 w 806450"/>
              <a:gd name="connsiteY2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450" h="1816100">
                <a:moveTo>
                  <a:pt x="0" y="0"/>
                </a:moveTo>
                <a:lnTo>
                  <a:pt x="0" y="1816100"/>
                </a:lnTo>
                <a:lnTo>
                  <a:pt x="806450" y="181610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028102" y="4705850"/>
            <a:ext cx="27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205698" y="4642850"/>
            <a:ext cx="540000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221413" y="4921387"/>
            <a:ext cx="540000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970905" y="5748701"/>
            <a:ext cx="879408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220456" y="4642701"/>
            <a:ext cx="846000" cy="253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894370" y="4959487"/>
            <a:ext cx="330318" cy="16496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221413" y="5248182"/>
            <a:ext cx="179387" cy="102594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956840" y="5248182"/>
            <a:ext cx="179387" cy="102594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949799" y="5591770"/>
            <a:ext cx="12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予め確率 </a:t>
            </a:r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1" lang="ja-JP" altLang="en-US" sz="900" dirty="0" smtClean="0"/>
              <a:t>が</a:t>
            </a:r>
            <a:endParaRPr kumimoji="1" lang="en-US" altLang="ja-JP" sz="900" dirty="0" smtClean="0"/>
          </a:p>
          <a:p>
            <a:r>
              <a:rPr lang="ja-JP" altLang="en-US" sz="900" dirty="0"/>
              <a:t>わかって</a:t>
            </a:r>
            <a:r>
              <a:rPr lang="ja-JP" altLang="en-US" sz="900" dirty="0" smtClean="0"/>
              <a:t>いたら設定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97218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16966" b="58730"/>
          <a:stretch/>
        </p:blipFill>
        <p:spPr>
          <a:xfrm>
            <a:off x="3471629" y="1"/>
            <a:ext cx="3303195" cy="106244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b="91492"/>
          <a:stretch/>
        </p:blipFill>
        <p:spPr>
          <a:xfrm>
            <a:off x="3471626" y="1062447"/>
            <a:ext cx="3303195" cy="36304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776403" y="3079620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2936886"/>
            <a:ext cx="219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2157" y="3079620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0332" y="1460328"/>
            <a:ext cx="3303195" cy="2544590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4592179" y="810887"/>
            <a:ext cx="414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005840" y="899160"/>
            <a:ext cx="3590200" cy="2217420"/>
          </a:xfrm>
          <a:custGeom>
            <a:avLst/>
            <a:gdLst>
              <a:gd name="connsiteX0" fmla="*/ 3520440 w 3520440"/>
              <a:gd name="connsiteY0" fmla="*/ 0 h 2217420"/>
              <a:gd name="connsiteX1" fmla="*/ 2278380 w 3520440"/>
              <a:gd name="connsiteY1" fmla="*/ 0 h 2217420"/>
              <a:gd name="connsiteX2" fmla="*/ 2278380 w 3520440"/>
              <a:gd name="connsiteY2" fmla="*/ 2217420 h 2217420"/>
              <a:gd name="connsiteX3" fmla="*/ 0 w 3520440"/>
              <a:gd name="connsiteY3" fmla="*/ 2217420 h 221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440" h="2217420">
                <a:moveTo>
                  <a:pt x="3520440" y="0"/>
                </a:moveTo>
                <a:lnTo>
                  <a:pt x="2278380" y="0"/>
                </a:lnTo>
                <a:lnTo>
                  <a:pt x="2278380" y="2217420"/>
                </a:lnTo>
                <a:lnTo>
                  <a:pt x="0" y="221742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62409" y="681347"/>
            <a:ext cx="1368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1484222" y="769620"/>
            <a:ext cx="3704998" cy="2166279"/>
          </a:xfrm>
          <a:custGeom>
            <a:avLst/>
            <a:gdLst>
              <a:gd name="connsiteX0" fmla="*/ 3992880 w 3992880"/>
              <a:gd name="connsiteY0" fmla="*/ 0 h 2194560"/>
              <a:gd name="connsiteX1" fmla="*/ 2171700 w 3992880"/>
              <a:gd name="connsiteY1" fmla="*/ 0 h 2194560"/>
              <a:gd name="connsiteX2" fmla="*/ 1927860 w 3992880"/>
              <a:gd name="connsiteY2" fmla="*/ 289560 h 2194560"/>
              <a:gd name="connsiteX3" fmla="*/ 1927860 w 3992880"/>
              <a:gd name="connsiteY3" fmla="*/ 2194560 h 2194560"/>
              <a:gd name="connsiteX4" fmla="*/ 0 w 3992880"/>
              <a:gd name="connsiteY4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880" h="2194560">
                <a:moveTo>
                  <a:pt x="3992880" y="0"/>
                </a:moveTo>
                <a:lnTo>
                  <a:pt x="2171700" y="0"/>
                </a:lnTo>
                <a:lnTo>
                  <a:pt x="1927860" y="289560"/>
                </a:lnTo>
                <a:lnTo>
                  <a:pt x="1927860" y="2194560"/>
                </a:lnTo>
                <a:lnTo>
                  <a:pt x="0" y="219456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3467100" y="403860"/>
            <a:ext cx="3299460" cy="358140"/>
          </a:xfrm>
          <a:custGeom>
            <a:avLst/>
            <a:gdLst>
              <a:gd name="connsiteX0" fmla="*/ 975360 w 3299460"/>
              <a:gd name="connsiteY0" fmla="*/ 0 h 358140"/>
              <a:gd name="connsiteX1" fmla="*/ 975360 w 3299460"/>
              <a:gd name="connsiteY1" fmla="*/ 129540 h 358140"/>
              <a:gd name="connsiteX2" fmla="*/ 0 w 3299460"/>
              <a:gd name="connsiteY2" fmla="*/ 129540 h 358140"/>
              <a:gd name="connsiteX3" fmla="*/ 0 w 3299460"/>
              <a:gd name="connsiteY3" fmla="*/ 358140 h 358140"/>
              <a:gd name="connsiteX4" fmla="*/ 815340 w 3299460"/>
              <a:gd name="connsiteY4" fmla="*/ 358140 h 358140"/>
              <a:gd name="connsiteX5" fmla="*/ 815340 w 3299460"/>
              <a:gd name="connsiteY5" fmla="*/ 236220 h 358140"/>
              <a:gd name="connsiteX6" fmla="*/ 3299460 w 3299460"/>
              <a:gd name="connsiteY6" fmla="*/ 236220 h 358140"/>
              <a:gd name="connsiteX7" fmla="*/ 3299460 w 3299460"/>
              <a:gd name="connsiteY7" fmla="*/ 0 h 358140"/>
              <a:gd name="connsiteX8" fmla="*/ 975360 w 3299460"/>
              <a:gd name="connsiteY8" fmla="*/ 0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9460" h="358140">
                <a:moveTo>
                  <a:pt x="975360" y="0"/>
                </a:moveTo>
                <a:lnTo>
                  <a:pt x="975360" y="129540"/>
                </a:lnTo>
                <a:lnTo>
                  <a:pt x="0" y="129540"/>
                </a:lnTo>
                <a:lnTo>
                  <a:pt x="0" y="358140"/>
                </a:lnTo>
                <a:lnTo>
                  <a:pt x="815340" y="358140"/>
                </a:lnTo>
                <a:lnTo>
                  <a:pt x="815340" y="236220"/>
                </a:lnTo>
                <a:lnTo>
                  <a:pt x="3299460" y="236220"/>
                </a:lnTo>
                <a:lnTo>
                  <a:pt x="3299460" y="0"/>
                </a:lnTo>
                <a:lnTo>
                  <a:pt x="975360" y="0"/>
                </a:lnTo>
                <a:close/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2358690" y="647700"/>
            <a:ext cx="1100790" cy="2431920"/>
          </a:xfrm>
          <a:custGeom>
            <a:avLst/>
            <a:gdLst>
              <a:gd name="connsiteX0" fmla="*/ 1059180 w 1059180"/>
              <a:gd name="connsiteY0" fmla="*/ 0 h 2415540"/>
              <a:gd name="connsiteX1" fmla="*/ 845820 w 1059180"/>
              <a:gd name="connsiteY1" fmla="*/ 0 h 2415540"/>
              <a:gd name="connsiteX2" fmla="*/ 845820 w 1059180"/>
              <a:gd name="connsiteY2" fmla="*/ 2415540 h 2415540"/>
              <a:gd name="connsiteX3" fmla="*/ 0 w 1059180"/>
              <a:gd name="connsiteY3" fmla="*/ 2415540 h 241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180" h="2415540">
                <a:moveTo>
                  <a:pt x="1059180" y="0"/>
                </a:moveTo>
                <a:lnTo>
                  <a:pt x="845820" y="0"/>
                </a:lnTo>
                <a:lnTo>
                  <a:pt x="845820" y="2415540"/>
                </a:lnTo>
                <a:lnTo>
                  <a:pt x="0" y="241554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638309" y="537930"/>
            <a:ext cx="486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092266" y="1868423"/>
            <a:ext cx="36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17688" y="2995357"/>
            <a:ext cx="72000" cy="828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056070" y="932722"/>
            <a:ext cx="486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396589" y="1062261"/>
            <a:ext cx="486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759035" y="1725349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98322" y="228114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98267" y="3376111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51733" y="2864683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598564" y="1712589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592214" y="1533526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4308342" y="1672876"/>
            <a:ext cx="277082" cy="10328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589909" y="1629256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4408700" y="1587051"/>
            <a:ext cx="180000" cy="412303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230103" y="1441453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4589665" y="2832382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589665" y="2676179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4299443" y="2792669"/>
            <a:ext cx="277082" cy="18667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588630" y="2756669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4371868" y="2720483"/>
            <a:ext cx="217795" cy="293555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225249" y="2581885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1" name="フリーフォーム 50"/>
          <p:cNvSpPr/>
          <p:nvPr/>
        </p:nvSpPr>
        <p:spPr>
          <a:xfrm>
            <a:off x="4526279" y="1764926"/>
            <a:ext cx="63385" cy="17323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501530" y="1759208"/>
            <a:ext cx="5598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3" name="フリーフォーム 52"/>
          <p:cNvSpPr/>
          <p:nvPr/>
        </p:nvSpPr>
        <p:spPr>
          <a:xfrm>
            <a:off x="4514171" y="2869866"/>
            <a:ext cx="63385" cy="7200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520547" y="2875657"/>
            <a:ext cx="56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4212702" y="3140724"/>
            <a:ext cx="116177" cy="82987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200524" y="2003531"/>
            <a:ext cx="128356" cy="82211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6019800" y="1569720"/>
            <a:ext cx="419100" cy="180000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871915" y="1447566"/>
            <a:ext cx="66135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事前誤差共分散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59" name="フリーフォーム 58"/>
          <p:cNvSpPr/>
          <p:nvPr/>
        </p:nvSpPr>
        <p:spPr>
          <a:xfrm>
            <a:off x="6128266" y="1630708"/>
            <a:ext cx="310634" cy="180000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086884" y="1591959"/>
            <a:ext cx="455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事後誤差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共分散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1" name="フリーフォーム 60"/>
          <p:cNvSpPr/>
          <p:nvPr/>
        </p:nvSpPr>
        <p:spPr>
          <a:xfrm>
            <a:off x="6056070" y="2713906"/>
            <a:ext cx="382830" cy="261096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871915" y="2581372"/>
            <a:ext cx="64079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事前誤差共分散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63" name="フリーフォーム 62"/>
          <p:cNvSpPr/>
          <p:nvPr/>
        </p:nvSpPr>
        <p:spPr>
          <a:xfrm>
            <a:off x="6150178" y="2774894"/>
            <a:ext cx="288722" cy="129488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6087106" y="2738397"/>
            <a:ext cx="43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500" dirty="0" smtClean="0">
                <a:solidFill>
                  <a:srgbClr val="00B050"/>
                </a:solidFill>
              </a:rPr>
              <a:t>事後誤差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pPr algn="r"/>
            <a:r>
              <a:rPr kumimoji="1" lang="ja-JP" altLang="en-US" sz="500" dirty="0" smtClean="0">
                <a:solidFill>
                  <a:srgbClr val="00B050"/>
                </a:solidFill>
              </a:rPr>
              <a:t>共分散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5" name="フリーフォーム 64"/>
          <p:cNvSpPr/>
          <p:nvPr/>
        </p:nvSpPr>
        <p:spPr>
          <a:xfrm>
            <a:off x="3329459" y="3117057"/>
            <a:ext cx="882000" cy="55736"/>
          </a:xfrm>
          <a:custGeom>
            <a:avLst/>
            <a:gdLst>
              <a:gd name="connsiteX0" fmla="*/ 701040 w 701040"/>
              <a:gd name="connsiteY0" fmla="*/ 114300 h 114300"/>
              <a:gd name="connsiteX1" fmla="*/ 0 w 701040"/>
              <a:gd name="connsiteY1" fmla="*/ 114300 h 114300"/>
              <a:gd name="connsiteX2" fmla="*/ 0 w 70104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" h="114300">
                <a:moveTo>
                  <a:pt x="701040" y="114300"/>
                </a:moveTo>
                <a:lnTo>
                  <a:pt x="0" y="11430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3329461" y="2049780"/>
            <a:ext cx="871200" cy="0"/>
          </a:xfrm>
          <a:custGeom>
            <a:avLst/>
            <a:gdLst>
              <a:gd name="connsiteX0" fmla="*/ 906780 w 906780"/>
              <a:gd name="connsiteY0" fmla="*/ 0 h 0"/>
              <a:gd name="connsiteX1" fmla="*/ 0 w 9067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6780">
                <a:moveTo>
                  <a:pt x="90678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6318289" y="1791909"/>
            <a:ext cx="31015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真値</a:t>
            </a:r>
            <a:endParaRPr kumimoji="1" lang="ja-JP" altLang="en-US" sz="500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6233206" y="1832326"/>
            <a:ext cx="163538" cy="4460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5618816" y="2141574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事前推定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5523027" y="1747687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事後推定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5564614" y="3253770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事前推定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606492" y="2827687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事後推定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80" name="フリーフォーム 79"/>
          <p:cNvSpPr/>
          <p:nvPr/>
        </p:nvSpPr>
        <p:spPr>
          <a:xfrm>
            <a:off x="4305300" y="3067050"/>
            <a:ext cx="1865730" cy="479326"/>
          </a:xfrm>
          <a:custGeom>
            <a:avLst/>
            <a:gdLst>
              <a:gd name="connsiteX0" fmla="*/ 0 w 1915024"/>
              <a:gd name="connsiteY0" fmla="*/ 165100 h 479326"/>
              <a:gd name="connsiteX1" fmla="*/ 88900 w 1915024"/>
              <a:gd name="connsiteY1" fmla="*/ 292100 h 479326"/>
              <a:gd name="connsiteX2" fmla="*/ 336550 w 1915024"/>
              <a:gd name="connsiteY2" fmla="*/ 412750 h 479326"/>
              <a:gd name="connsiteX3" fmla="*/ 825500 w 1915024"/>
              <a:gd name="connsiteY3" fmla="*/ 463550 h 479326"/>
              <a:gd name="connsiteX4" fmla="*/ 1346200 w 1915024"/>
              <a:gd name="connsiteY4" fmla="*/ 476250 h 479326"/>
              <a:gd name="connsiteX5" fmla="*/ 1708150 w 1915024"/>
              <a:gd name="connsiteY5" fmla="*/ 412750 h 479326"/>
              <a:gd name="connsiteX6" fmla="*/ 1898650 w 1915024"/>
              <a:gd name="connsiteY6" fmla="*/ 158750 h 479326"/>
              <a:gd name="connsiteX7" fmla="*/ 1892300 w 1915024"/>
              <a:gd name="connsiteY7" fmla="*/ 0 h 47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5024" h="479326">
                <a:moveTo>
                  <a:pt x="0" y="165100"/>
                </a:moveTo>
                <a:cubicBezTo>
                  <a:pt x="16404" y="207962"/>
                  <a:pt x="32808" y="250825"/>
                  <a:pt x="88900" y="292100"/>
                </a:cubicBezTo>
                <a:cubicBezTo>
                  <a:pt x="144992" y="333375"/>
                  <a:pt x="213783" y="384175"/>
                  <a:pt x="336550" y="412750"/>
                </a:cubicBezTo>
                <a:cubicBezTo>
                  <a:pt x="459317" y="441325"/>
                  <a:pt x="657225" y="452967"/>
                  <a:pt x="825500" y="463550"/>
                </a:cubicBezTo>
                <a:cubicBezTo>
                  <a:pt x="993775" y="474133"/>
                  <a:pt x="1199092" y="484717"/>
                  <a:pt x="1346200" y="476250"/>
                </a:cubicBezTo>
                <a:cubicBezTo>
                  <a:pt x="1493308" y="467783"/>
                  <a:pt x="1616075" y="465667"/>
                  <a:pt x="1708150" y="412750"/>
                </a:cubicBezTo>
                <a:cubicBezTo>
                  <a:pt x="1800225" y="359833"/>
                  <a:pt x="1867958" y="227542"/>
                  <a:pt x="1898650" y="158750"/>
                </a:cubicBezTo>
                <a:cubicBezTo>
                  <a:pt x="1929342" y="89958"/>
                  <a:pt x="1910821" y="44979"/>
                  <a:pt x="1892300" y="0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652743" y="3145278"/>
            <a:ext cx="1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66FF"/>
                </a:solidFill>
              </a:rPr>
              <a:t>観測空間でのイノベーション</a:t>
            </a:r>
            <a:endParaRPr kumimoji="1" lang="en-US" altLang="ja-JP" sz="500" dirty="0" smtClean="0">
              <a:solidFill>
                <a:srgbClr val="FF66FF"/>
              </a:solidFill>
            </a:endParaRPr>
          </a:p>
          <a:p>
            <a:r>
              <a:rPr kumimoji="1" lang="ja-JP" altLang="en-US" sz="500" dirty="0" smtClean="0">
                <a:solidFill>
                  <a:srgbClr val="FF66FF"/>
                </a:solidFill>
              </a:rPr>
              <a:t>が小さくなるようにする．</a:t>
            </a:r>
            <a:endParaRPr kumimoji="1" lang="en-US" altLang="ja-JP" sz="500" dirty="0" smtClean="0">
              <a:solidFill>
                <a:srgbClr val="FF66FF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カルマンゲインによって</a:t>
            </a:r>
            <a:r>
              <a:rPr kumimoji="1" lang="ja-JP" altLang="en-US" sz="500" dirty="0" smtClean="0">
                <a:solidFill>
                  <a:srgbClr val="FF66FF"/>
                </a:solidFill>
              </a:rPr>
              <a:t>状態空間に線形写像し，推定値を補正．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82" name="フリーフォーム 81"/>
          <p:cNvSpPr/>
          <p:nvPr/>
        </p:nvSpPr>
        <p:spPr>
          <a:xfrm>
            <a:off x="4252822" y="1943105"/>
            <a:ext cx="1875444" cy="453616"/>
          </a:xfrm>
          <a:custGeom>
            <a:avLst/>
            <a:gdLst>
              <a:gd name="connsiteX0" fmla="*/ 0 w 1915024"/>
              <a:gd name="connsiteY0" fmla="*/ 165100 h 479326"/>
              <a:gd name="connsiteX1" fmla="*/ 88900 w 1915024"/>
              <a:gd name="connsiteY1" fmla="*/ 292100 h 479326"/>
              <a:gd name="connsiteX2" fmla="*/ 336550 w 1915024"/>
              <a:gd name="connsiteY2" fmla="*/ 412750 h 479326"/>
              <a:gd name="connsiteX3" fmla="*/ 825500 w 1915024"/>
              <a:gd name="connsiteY3" fmla="*/ 463550 h 479326"/>
              <a:gd name="connsiteX4" fmla="*/ 1346200 w 1915024"/>
              <a:gd name="connsiteY4" fmla="*/ 476250 h 479326"/>
              <a:gd name="connsiteX5" fmla="*/ 1708150 w 1915024"/>
              <a:gd name="connsiteY5" fmla="*/ 412750 h 479326"/>
              <a:gd name="connsiteX6" fmla="*/ 1898650 w 1915024"/>
              <a:gd name="connsiteY6" fmla="*/ 158750 h 479326"/>
              <a:gd name="connsiteX7" fmla="*/ 1892300 w 1915024"/>
              <a:gd name="connsiteY7" fmla="*/ 0 h 47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5024" h="479326">
                <a:moveTo>
                  <a:pt x="0" y="165100"/>
                </a:moveTo>
                <a:cubicBezTo>
                  <a:pt x="16404" y="207962"/>
                  <a:pt x="32808" y="250825"/>
                  <a:pt x="88900" y="292100"/>
                </a:cubicBezTo>
                <a:cubicBezTo>
                  <a:pt x="144992" y="333375"/>
                  <a:pt x="213783" y="384175"/>
                  <a:pt x="336550" y="412750"/>
                </a:cubicBezTo>
                <a:cubicBezTo>
                  <a:pt x="459317" y="441325"/>
                  <a:pt x="657225" y="452967"/>
                  <a:pt x="825500" y="463550"/>
                </a:cubicBezTo>
                <a:cubicBezTo>
                  <a:pt x="993775" y="474133"/>
                  <a:pt x="1199092" y="484717"/>
                  <a:pt x="1346200" y="476250"/>
                </a:cubicBezTo>
                <a:cubicBezTo>
                  <a:pt x="1493308" y="467783"/>
                  <a:pt x="1616075" y="465667"/>
                  <a:pt x="1708150" y="412750"/>
                </a:cubicBezTo>
                <a:cubicBezTo>
                  <a:pt x="1800225" y="359833"/>
                  <a:pt x="1867958" y="227542"/>
                  <a:pt x="1898650" y="158750"/>
                </a:cubicBezTo>
                <a:cubicBezTo>
                  <a:pt x="1929342" y="89958"/>
                  <a:pt x="1910821" y="44979"/>
                  <a:pt x="1892300" y="0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696095" y="2002530"/>
            <a:ext cx="1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66FF"/>
                </a:solidFill>
              </a:rPr>
              <a:t>観測空間でのイノベーション</a:t>
            </a:r>
            <a:endParaRPr lang="en-US" altLang="ja-JP" sz="500" dirty="0">
              <a:solidFill>
                <a:srgbClr val="FF66FF"/>
              </a:solidFill>
            </a:endParaRPr>
          </a:p>
          <a:p>
            <a:r>
              <a:rPr lang="ja-JP" altLang="en-US" sz="500" dirty="0">
                <a:solidFill>
                  <a:srgbClr val="FF66FF"/>
                </a:solidFill>
              </a:rPr>
              <a:t>が小さくなるようにする．</a:t>
            </a:r>
            <a:endParaRPr lang="en-US" altLang="ja-JP" sz="500" dirty="0">
              <a:solidFill>
                <a:srgbClr val="FF66FF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カルマンゲインによって</a:t>
            </a:r>
            <a:r>
              <a:rPr lang="ja-JP" altLang="en-US" sz="500" dirty="0">
                <a:solidFill>
                  <a:srgbClr val="FF66FF"/>
                </a:solidFill>
              </a:rPr>
              <a:t>状態空間に線形写像し，推定値を補正．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5748178" y="3224338"/>
            <a:ext cx="72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745748" y="2088164"/>
            <a:ext cx="72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770208" y="1669011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852593" y="2784588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71345" y="2811670"/>
            <a:ext cx="219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793818" y="2949477"/>
            <a:ext cx="108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4882150" y="1310640"/>
            <a:ext cx="1836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>
            <a:off x="2369820" y="1417320"/>
            <a:ext cx="2522220" cy="1851660"/>
          </a:xfrm>
          <a:custGeom>
            <a:avLst/>
            <a:gdLst>
              <a:gd name="connsiteX0" fmla="*/ 2522220 w 2522220"/>
              <a:gd name="connsiteY0" fmla="*/ 0 h 1851660"/>
              <a:gd name="connsiteX1" fmla="*/ 998220 w 2522220"/>
              <a:gd name="connsiteY1" fmla="*/ 0 h 1851660"/>
              <a:gd name="connsiteX2" fmla="*/ 998220 w 2522220"/>
              <a:gd name="connsiteY2" fmla="*/ 1851660 h 1851660"/>
              <a:gd name="connsiteX3" fmla="*/ 0 w 2522220"/>
              <a:gd name="connsiteY3" fmla="*/ 1851660 h 185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2220" h="1851660">
                <a:moveTo>
                  <a:pt x="2522220" y="0"/>
                </a:moveTo>
                <a:lnTo>
                  <a:pt x="998220" y="0"/>
                </a:lnTo>
                <a:lnTo>
                  <a:pt x="998220" y="1851660"/>
                </a:lnTo>
                <a:lnTo>
                  <a:pt x="0" y="185166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206462" y="2164415"/>
            <a:ext cx="72000" cy="26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002153" y="30820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3" name="正方形/長方形 102"/>
          <p:cNvSpPr/>
          <p:nvPr/>
        </p:nvSpPr>
        <p:spPr>
          <a:xfrm>
            <a:off x="1086310" y="311899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086080" y="3202261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509025" y="3118999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509025" y="3203390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FF66FF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1040969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399596" y="2956555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578084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885980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15" name="正方形/長方形 114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4445396" y="2619646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3853561" y="1767070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3845592" y="2906151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3886462" y="2322449"/>
            <a:ext cx="6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3886462" y="3418356"/>
            <a:ext cx="6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448929" y="1479638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4648730" y="1869379"/>
            <a:ext cx="1296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786790" y="2044359"/>
            <a:ext cx="1296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212269" y="2046669"/>
            <a:ext cx="324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399377" y="2204323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740233" y="3185729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369504" y="3345333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401218" y="3418356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434641" y="2278415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971481" y="2274779"/>
            <a:ext cx="1296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4928982" y="3419796"/>
            <a:ext cx="1296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5677325" y="1791363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6308699" y="2899979"/>
            <a:ext cx="31015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真値</a:t>
            </a:r>
            <a:endParaRPr kumimoji="1" lang="ja-JP" altLang="en-US" sz="500" dirty="0"/>
          </a:p>
        </p:txBody>
      </p:sp>
      <p:cxnSp>
        <p:nvCxnSpPr>
          <p:cNvPr id="132" name="直線コネクタ 131"/>
          <p:cNvCxnSpPr/>
          <p:nvPr/>
        </p:nvCxnSpPr>
        <p:spPr>
          <a:xfrm flipH="1" flipV="1">
            <a:off x="6223616" y="2940396"/>
            <a:ext cx="163538" cy="4460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正方形/長方形 132"/>
          <p:cNvSpPr/>
          <p:nvPr/>
        </p:nvSpPr>
        <p:spPr>
          <a:xfrm>
            <a:off x="5775398" y="2185304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025684" y="1489745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6241584" y="1638970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5763166" y="2872288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5718323" y="3299513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026738" y="2622545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6239463" y="2781295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667934" y="2994113"/>
            <a:ext cx="1296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5149242" y="940995"/>
            <a:ext cx="1476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/>
              <p:cNvSpPr txBox="1"/>
              <p:nvPr/>
            </p:nvSpPr>
            <p:spPr>
              <a:xfrm>
                <a:off x="2228204" y="32943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145" name="テキスト ボックス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204" y="3294304"/>
                <a:ext cx="613886" cy="175946"/>
              </a:xfrm>
              <a:prstGeom prst="rect">
                <a:avLst/>
              </a:prstGeom>
              <a:blipFill rotWithShape="0">
                <a:blip r:embed="rId6"/>
                <a:stretch>
                  <a:fillRect l="-500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正方形/長方形 145"/>
          <p:cNvSpPr/>
          <p:nvPr/>
        </p:nvSpPr>
        <p:spPr>
          <a:xfrm>
            <a:off x="2725973" y="33124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フリーフォーム 146"/>
          <p:cNvSpPr/>
          <p:nvPr/>
        </p:nvSpPr>
        <p:spPr>
          <a:xfrm>
            <a:off x="753269" y="31583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2413289" y="3418496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9" name="正方形/長方形 148"/>
          <p:cNvSpPr/>
          <p:nvPr/>
        </p:nvSpPr>
        <p:spPr>
          <a:xfrm>
            <a:off x="2415191" y="3315919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0" name="正方形/長方形 149"/>
          <p:cNvSpPr/>
          <p:nvPr/>
        </p:nvSpPr>
        <p:spPr>
          <a:xfrm>
            <a:off x="2520763" y="3418426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/>
          <p:cNvSpPr/>
          <p:nvPr/>
        </p:nvSpPr>
        <p:spPr>
          <a:xfrm>
            <a:off x="2262789" y="3370747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2" name="正方形/長方形 151"/>
          <p:cNvSpPr/>
          <p:nvPr/>
        </p:nvSpPr>
        <p:spPr>
          <a:xfrm>
            <a:off x="2756621" y="3313623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2752250" y="3409050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2801678" y="3290772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2888443" y="3330503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3069313" y="3330503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4420196" y="678761"/>
            <a:ext cx="1476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4689987" y="678513"/>
            <a:ext cx="360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2961" y="3301127"/>
            <a:ext cx="491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自分自身を</a:t>
            </a:r>
            <a:endParaRPr kumimoji="1" lang="en-US" altLang="ja-JP" sz="500" dirty="0" smtClean="0">
              <a:solidFill>
                <a:schemeClr val="accent2"/>
              </a:solidFill>
            </a:endParaRPr>
          </a:p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更新</a:t>
            </a:r>
            <a:endParaRPr kumimoji="1" lang="ja-JP" altLang="en-US" sz="500" dirty="0">
              <a:solidFill>
                <a:schemeClr val="accent2"/>
              </a:solidFill>
            </a:endParaRPr>
          </a:p>
        </p:txBody>
      </p:sp>
      <p:sp>
        <p:nvSpPr>
          <p:cNvPr id="7" name="フリーフォーム 6"/>
          <p:cNvSpPr/>
          <p:nvPr/>
        </p:nvSpPr>
        <p:spPr>
          <a:xfrm>
            <a:off x="881063" y="3286125"/>
            <a:ext cx="52387" cy="138113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フリーフォーム 156"/>
          <p:cNvSpPr/>
          <p:nvPr/>
        </p:nvSpPr>
        <p:spPr>
          <a:xfrm flipH="1">
            <a:off x="501555" y="3172803"/>
            <a:ext cx="52387" cy="252000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569925" y="3347537"/>
            <a:ext cx="257641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8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959" y="1030540"/>
            <a:ext cx="3367898" cy="4374539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3"/>
          <a:srcRect t="74874"/>
          <a:stretch/>
        </p:blipFill>
        <p:spPr>
          <a:xfrm>
            <a:off x="3366959" y="0"/>
            <a:ext cx="3302089" cy="10305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171345" y="3687746"/>
            <a:ext cx="2193939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604280" y="1272206"/>
            <a:ext cx="50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08280" y="1272206"/>
            <a:ext cx="234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3357563" y="1485900"/>
            <a:ext cx="3367087" cy="1062038"/>
          </a:xfrm>
          <a:custGeom>
            <a:avLst/>
            <a:gdLst>
              <a:gd name="connsiteX0" fmla="*/ 528637 w 3367087"/>
              <a:gd name="connsiteY0" fmla="*/ 9525 h 1062038"/>
              <a:gd name="connsiteX1" fmla="*/ 528637 w 3367087"/>
              <a:gd name="connsiteY1" fmla="*/ 119063 h 1062038"/>
              <a:gd name="connsiteX2" fmla="*/ 0 w 3367087"/>
              <a:gd name="connsiteY2" fmla="*/ 119063 h 1062038"/>
              <a:gd name="connsiteX3" fmla="*/ 0 w 3367087"/>
              <a:gd name="connsiteY3" fmla="*/ 1062038 h 1062038"/>
              <a:gd name="connsiteX4" fmla="*/ 3033712 w 3367087"/>
              <a:gd name="connsiteY4" fmla="*/ 1062038 h 1062038"/>
              <a:gd name="connsiteX5" fmla="*/ 3033712 w 3367087"/>
              <a:gd name="connsiteY5" fmla="*/ 904875 h 1062038"/>
              <a:gd name="connsiteX6" fmla="*/ 3367087 w 3367087"/>
              <a:gd name="connsiteY6" fmla="*/ 904875 h 1062038"/>
              <a:gd name="connsiteX7" fmla="*/ 3367087 w 3367087"/>
              <a:gd name="connsiteY7" fmla="*/ 0 h 1062038"/>
              <a:gd name="connsiteX8" fmla="*/ 528637 w 3367087"/>
              <a:gd name="connsiteY8" fmla="*/ 9525 h 106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7087" h="1062038">
                <a:moveTo>
                  <a:pt x="528637" y="9525"/>
                </a:moveTo>
                <a:lnTo>
                  <a:pt x="528637" y="119063"/>
                </a:lnTo>
                <a:lnTo>
                  <a:pt x="0" y="119063"/>
                </a:lnTo>
                <a:lnTo>
                  <a:pt x="0" y="1062038"/>
                </a:lnTo>
                <a:lnTo>
                  <a:pt x="3033712" y="1062038"/>
                </a:lnTo>
                <a:lnTo>
                  <a:pt x="3033712" y="904875"/>
                </a:lnTo>
                <a:lnTo>
                  <a:pt x="3367087" y="904875"/>
                </a:lnTo>
                <a:lnTo>
                  <a:pt x="3367087" y="0"/>
                </a:lnTo>
                <a:lnTo>
                  <a:pt x="528637" y="952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050908" y="1137687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事前分布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24375" y="1137688"/>
            <a:ext cx="7112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0000"/>
                </a:solidFill>
              </a:rPr>
              <a:t>状態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に対する尤度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479925" y="2737006"/>
            <a:ext cx="12954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881123" y="2737006"/>
            <a:ext cx="468000" cy="12065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5108280" y="2857656"/>
            <a:ext cx="387128" cy="88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>
            <a:stCxn id="23" idx="2"/>
          </p:cNvCxnSpPr>
          <p:nvPr/>
        </p:nvCxnSpPr>
        <p:spPr>
          <a:xfrm flipH="1">
            <a:off x="5610225" y="2857656"/>
            <a:ext cx="504898" cy="8888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5700781" y="3543806"/>
            <a:ext cx="1062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頑張って計算すると，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単一のガウス分布で表現できる．</a:t>
            </a:r>
            <a:endParaRPr kumimoji="1" lang="ja-JP" altLang="en-US" sz="500" dirty="0"/>
          </a:p>
        </p:txBody>
      </p:sp>
      <p:sp>
        <p:nvSpPr>
          <p:cNvPr id="29" name="正方形/長方形 28"/>
          <p:cNvSpPr/>
          <p:nvPr/>
        </p:nvSpPr>
        <p:spPr>
          <a:xfrm>
            <a:off x="171345" y="2811670"/>
            <a:ext cx="15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71345" y="2298700"/>
            <a:ext cx="2193939" cy="128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929673" y="4160277"/>
            <a:ext cx="39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509970" y="4160277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225773" y="4160277"/>
            <a:ext cx="39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953938" y="3758057"/>
            <a:ext cx="2193939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416286" y="4146258"/>
            <a:ext cx="828000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859680" y="4518943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037625" y="451758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406550" y="3719297"/>
            <a:ext cx="7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76557" y="3717937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29507" y="3725552"/>
            <a:ext cx="7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168160" y="306681"/>
            <a:ext cx="432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448306" y="306681"/>
            <a:ext cx="144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556781" y="435304"/>
            <a:ext cx="144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3"/>
          <a:srcRect l="31635" t="47523" r="32020" b="48877"/>
          <a:stretch/>
        </p:blipFill>
        <p:spPr>
          <a:xfrm>
            <a:off x="5281048" y="13802"/>
            <a:ext cx="1200150" cy="147637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sp>
        <p:nvSpPr>
          <p:cNvPr id="47" name="正方形/長方形 46"/>
          <p:cNvSpPr/>
          <p:nvPr/>
        </p:nvSpPr>
        <p:spPr>
          <a:xfrm>
            <a:off x="6049198" y="434055"/>
            <a:ext cx="306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6338888" y="138113"/>
            <a:ext cx="330160" cy="290512"/>
          </a:xfrm>
          <a:custGeom>
            <a:avLst/>
            <a:gdLst>
              <a:gd name="connsiteX0" fmla="*/ 147637 w 342900"/>
              <a:gd name="connsiteY0" fmla="*/ 0 h 290512"/>
              <a:gd name="connsiteX1" fmla="*/ 342900 w 342900"/>
              <a:gd name="connsiteY1" fmla="*/ 0 h 290512"/>
              <a:gd name="connsiteX2" fmla="*/ 342900 w 342900"/>
              <a:gd name="connsiteY2" fmla="*/ 261937 h 290512"/>
              <a:gd name="connsiteX3" fmla="*/ 0 w 342900"/>
              <a:gd name="connsiteY3" fmla="*/ 261937 h 290512"/>
              <a:gd name="connsiteX4" fmla="*/ 0 w 342900"/>
              <a:gd name="connsiteY4" fmla="*/ 290512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290512">
                <a:moveTo>
                  <a:pt x="147637" y="0"/>
                </a:moveTo>
                <a:lnTo>
                  <a:pt x="342900" y="0"/>
                </a:lnTo>
                <a:lnTo>
                  <a:pt x="342900" y="261937"/>
                </a:lnTo>
                <a:lnTo>
                  <a:pt x="0" y="261937"/>
                </a:lnTo>
                <a:lnTo>
                  <a:pt x="0" y="290512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143401" y="1176408"/>
            <a:ext cx="126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476726" y="2946249"/>
            <a:ext cx="144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283582" y="1894878"/>
            <a:ext cx="144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010625" y="2259256"/>
            <a:ext cx="72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17614" y="2253315"/>
            <a:ext cx="72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97" y="3075308"/>
            <a:ext cx="144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639831" y="3075308"/>
            <a:ext cx="828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392488" y="3213311"/>
            <a:ext cx="828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927197" y="2238819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398912" y="3468029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3376613" y="2357438"/>
            <a:ext cx="2076450" cy="1109662"/>
          </a:xfrm>
          <a:custGeom>
            <a:avLst/>
            <a:gdLst>
              <a:gd name="connsiteX0" fmla="*/ 1552575 w 2076450"/>
              <a:gd name="connsiteY0" fmla="*/ 0 h 1109662"/>
              <a:gd name="connsiteX1" fmla="*/ 0 w 2076450"/>
              <a:gd name="connsiteY1" fmla="*/ 0 h 1109662"/>
              <a:gd name="connsiteX2" fmla="*/ 0 w 2076450"/>
              <a:gd name="connsiteY2" fmla="*/ 1066800 h 1109662"/>
              <a:gd name="connsiteX3" fmla="*/ 2076450 w 2076450"/>
              <a:gd name="connsiteY3" fmla="*/ 1066800 h 1109662"/>
              <a:gd name="connsiteX4" fmla="*/ 2076450 w 2076450"/>
              <a:gd name="connsiteY4" fmla="*/ 1109662 h 110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109662">
                <a:moveTo>
                  <a:pt x="1552575" y="0"/>
                </a:moveTo>
                <a:lnTo>
                  <a:pt x="0" y="0"/>
                </a:lnTo>
                <a:lnTo>
                  <a:pt x="0" y="1066800"/>
                </a:lnTo>
                <a:lnTo>
                  <a:pt x="2076450" y="1066800"/>
                </a:lnTo>
                <a:lnTo>
                  <a:pt x="2076450" y="1109662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876360" y="2238819"/>
            <a:ext cx="90000" cy="12065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411663" y="2238819"/>
            <a:ext cx="972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576637" y="3772649"/>
            <a:ext cx="90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780088" y="3772649"/>
            <a:ext cx="126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621215" y="3465503"/>
            <a:ext cx="90000" cy="12065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252512" y="3453824"/>
            <a:ext cx="90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413096" y="3453824"/>
            <a:ext cx="126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350435" y="3460149"/>
            <a:ext cx="64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685214" y="376962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827235" y="4157133"/>
            <a:ext cx="90000" cy="12065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410902" y="4154980"/>
            <a:ext cx="90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609590" y="4154980"/>
            <a:ext cx="126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5126490" y="3773035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992615" y="3770769"/>
            <a:ext cx="90000" cy="12065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5500171" y="3882698"/>
            <a:ext cx="889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事前推定の不確かさ分、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分散</a:t>
            </a:r>
            <a:r>
              <a:rPr lang="ja-JP" altLang="en-US" sz="500" dirty="0" smtClean="0">
                <a:solidFill>
                  <a:srgbClr val="00B050"/>
                </a:solidFill>
              </a:rPr>
              <a:t>を広げているイメージ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4479925" y="3882830"/>
            <a:ext cx="1220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推定した状態からの観測</a:t>
            </a:r>
            <a:r>
              <a:rPr lang="ja-JP" altLang="en-US" sz="500" dirty="0">
                <a:solidFill>
                  <a:srgbClr val="FF0000"/>
                </a:solidFill>
              </a:rPr>
              <a:t>予測</a:t>
            </a:r>
            <a:r>
              <a:rPr lang="ja-JP" altLang="en-US" sz="500" dirty="0" smtClean="0">
                <a:solidFill>
                  <a:srgbClr val="FF0000"/>
                </a:solidFill>
              </a:rPr>
              <a:t>を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中心にできる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→これは演算可能！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977165" y="3659182"/>
            <a:ext cx="180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592172" y="392268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772150" y="400188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805523" y="392268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156803" y="3998124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571854" y="3998124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720754" y="4801308"/>
            <a:ext cx="450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左中かっこ 8"/>
          <p:cNvSpPr/>
          <p:nvPr/>
        </p:nvSpPr>
        <p:spPr>
          <a:xfrm rot="16200000">
            <a:off x="5643952" y="4030367"/>
            <a:ext cx="36000" cy="576000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4895850" y="4271963"/>
            <a:ext cx="223838" cy="242887"/>
          </a:xfrm>
          <a:custGeom>
            <a:avLst/>
            <a:gdLst>
              <a:gd name="connsiteX0" fmla="*/ 0 w 223838"/>
              <a:gd name="connsiteY0" fmla="*/ 242887 h 242887"/>
              <a:gd name="connsiteX1" fmla="*/ 0 w 223838"/>
              <a:gd name="connsiteY1" fmla="*/ 95250 h 242887"/>
              <a:gd name="connsiteX2" fmla="*/ 223838 w 223838"/>
              <a:gd name="connsiteY2" fmla="*/ 95250 h 242887"/>
              <a:gd name="connsiteX3" fmla="*/ 223838 w 223838"/>
              <a:gd name="connsiteY3" fmla="*/ 0 h 24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8" h="242887">
                <a:moveTo>
                  <a:pt x="0" y="242887"/>
                </a:moveTo>
                <a:lnTo>
                  <a:pt x="0" y="95250"/>
                </a:lnTo>
                <a:lnTo>
                  <a:pt x="223838" y="95250"/>
                </a:lnTo>
                <a:lnTo>
                  <a:pt x="223838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5095875" y="4381500"/>
            <a:ext cx="566738" cy="142875"/>
          </a:xfrm>
          <a:custGeom>
            <a:avLst/>
            <a:gdLst>
              <a:gd name="connsiteX0" fmla="*/ 0 w 566738"/>
              <a:gd name="connsiteY0" fmla="*/ 142875 h 142875"/>
              <a:gd name="connsiteX1" fmla="*/ 0 w 566738"/>
              <a:gd name="connsiteY1" fmla="*/ 76200 h 142875"/>
              <a:gd name="connsiteX2" fmla="*/ 566738 w 566738"/>
              <a:gd name="connsiteY2" fmla="*/ 76200 h 142875"/>
              <a:gd name="connsiteX3" fmla="*/ 566738 w 566738"/>
              <a:gd name="connsiteY3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738" h="142875">
                <a:moveTo>
                  <a:pt x="0" y="142875"/>
                </a:moveTo>
                <a:lnTo>
                  <a:pt x="0" y="76200"/>
                </a:lnTo>
                <a:lnTo>
                  <a:pt x="566738" y="76200"/>
                </a:lnTo>
                <a:lnTo>
                  <a:pt x="566738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704191" y="4935590"/>
            <a:ext cx="151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945754" y="5063593"/>
            <a:ext cx="151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129412" y="5063593"/>
            <a:ext cx="432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650441" y="5192180"/>
            <a:ext cx="72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3402678" y="5328135"/>
            <a:ext cx="21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4979428" y="5329318"/>
            <a:ext cx="226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983111" y="1175432"/>
            <a:ext cx="126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250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959" y="1030540"/>
            <a:ext cx="3367898" cy="4374539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3"/>
          <a:srcRect t="74874"/>
          <a:stretch/>
        </p:blipFill>
        <p:spPr>
          <a:xfrm>
            <a:off x="3366959" y="0"/>
            <a:ext cx="3302089" cy="10305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171345" y="3687746"/>
            <a:ext cx="2193939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604280" y="1272206"/>
            <a:ext cx="50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08280" y="1272206"/>
            <a:ext cx="234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3357563" y="1485900"/>
            <a:ext cx="3367087" cy="1062038"/>
          </a:xfrm>
          <a:custGeom>
            <a:avLst/>
            <a:gdLst>
              <a:gd name="connsiteX0" fmla="*/ 528637 w 3367087"/>
              <a:gd name="connsiteY0" fmla="*/ 9525 h 1062038"/>
              <a:gd name="connsiteX1" fmla="*/ 528637 w 3367087"/>
              <a:gd name="connsiteY1" fmla="*/ 119063 h 1062038"/>
              <a:gd name="connsiteX2" fmla="*/ 0 w 3367087"/>
              <a:gd name="connsiteY2" fmla="*/ 119063 h 1062038"/>
              <a:gd name="connsiteX3" fmla="*/ 0 w 3367087"/>
              <a:gd name="connsiteY3" fmla="*/ 1062038 h 1062038"/>
              <a:gd name="connsiteX4" fmla="*/ 3033712 w 3367087"/>
              <a:gd name="connsiteY4" fmla="*/ 1062038 h 1062038"/>
              <a:gd name="connsiteX5" fmla="*/ 3033712 w 3367087"/>
              <a:gd name="connsiteY5" fmla="*/ 904875 h 1062038"/>
              <a:gd name="connsiteX6" fmla="*/ 3367087 w 3367087"/>
              <a:gd name="connsiteY6" fmla="*/ 904875 h 1062038"/>
              <a:gd name="connsiteX7" fmla="*/ 3367087 w 3367087"/>
              <a:gd name="connsiteY7" fmla="*/ 0 h 1062038"/>
              <a:gd name="connsiteX8" fmla="*/ 528637 w 3367087"/>
              <a:gd name="connsiteY8" fmla="*/ 9525 h 106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7087" h="1062038">
                <a:moveTo>
                  <a:pt x="528637" y="9525"/>
                </a:moveTo>
                <a:lnTo>
                  <a:pt x="528637" y="119063"/>
                </a:lnTo>
                <a:lnTo>
                  <a:pt x="0" y="119063"/>
                </a:lnTo>
                <a:lnTo>
                  <a:pt x="0" y="1062038"/>
                </a:lnTo>
                <a:lnTo>
                  <a:pt x="3033712" y="1062038"/>
                </a:lnTo>
                <a:lnTo>
                  <a:pt x="3033712" y="904875"/>
                </a:lnTo>
                <a:lnTo>
                  <a:pt x="3367087" y="904875"/>
                </a:lnTo>
                <a:lnTo>
                  <a:pt x="3367087" y="0"/>
                </a:lnTo>
                <a:lnTo>
                  <a:pt x="528637" y="952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050908" y="1137687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事前分布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24375" y="1137688"/>
            <a:ext cx="7112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0000"/>
                </a:solidFill>
              </a:rPr>
              <a:t>状態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に対する尤度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479925" y="2737006"/>
            <a:ext cx="12954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881123" y="2737006"/>
            <a:ext cx="468000" cy="12065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5108280" y="2857656"/>
            <a:ext cx="387128" cy="88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>
            <a:stCxn id="23" idx="2"/>
          </p:cNvCxnSpPr>
          <p:nvPr/>
        </p:nvCxnSpPr>
        <p:spPr>
          <a:xfrm flipH="1">
            <a:off x="5610225" y="2857656"/>
            <a:ext cx="504898" cy="8888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5700781" y="3543806"/>
            <a:ext cx="1062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頑張って計算すると，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単一のガウス分布で表現できる．</a:t>
            </a:r>
            <a:endParaRPr kumimoji="1" lang="ja-JP" altLang="en-US" sz="500" dirty="0"/>
          </a:p>
        </p:txBody>
      </p:sp>
      <p:sp>
        <p:nvSpPr>
          <p:cNvPr id="29" name="正方形/長方形 28"/>
          <p:cNvSpPr/>
          <p:nvPr/>
        </p:nvSpPr>
        <p:spPr>
          <a:xfrm>
            <a:off x="171345" y="2811670"/>
            <a:ext cx="15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71345" y="2298700"/>
            <a:ext cx="2193939" cy="128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929673" y="4160277"/>
            <a:ext cx="39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509970" y="4160277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225773" y="4160277"/>
            <a:ext cx="39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953938" y="3758057"/>
            <a:ext cx="2193939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416286" y="4146258"/>
            <a:ext cx="828000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859680" y="4518943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037625" y="451758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406550" y="3719297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76557" y="3717937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29507" y="372555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168160" y="306681"/>
            <a:ext cx="432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448306" y="306681"/>
            <a:ext cx="144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556781" y="435304"/>
            <a:ext cx="144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3"/>
          <a:srcRect l="31635" t="47523" r="32020" b="48877"/>
          <a:stretch/>
        </p:blipFill>
        <p:spPr>
          <a:xfrm>
            <a:off x="5281048" y="13802"/>
            <a:ext cx="1200150" cy="147637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sp>
        <p:nvSpPr>
          <p:cNvPr id="47" name="正方形/長方形 46"/>
          <p:cNvSpPr/>
          <p:nvPr/>
        </p:nvSpPr>
        <p:spPr>
          <a:xfrm>
            <a:off x="6049198" y="434055"/>
            <a:ext cx="306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6338888" y="138113"/>
            <a:ext cx="330160" cy="290512"/>
          </a:xfrm>
          <a:custGeom>
            <a:avLst/>
            <a:gdLst>
              <a:gd name="connsiteX0" fmla="*/ 147637 w 342900"/>
              <a:gd name="connsiteY0" fmla="*/ 0 h 290512"/>
              <a:gd name="connsiteX1" fmla="*/ 342900 w 342900"/>
              <a:gd name="connsiteY1" fmla="*/ 0 h 290512"/>
              <a:gd name="connsiteX2" fmla="*/ 342900 w 342900"/>
              <a:gd name="connsiteY2" fmla="*/ 261937 h 290512"/>
              <a:gd name="connsiteX3" fmla="*/ 0 w 342900"/>
              <a:gd name="connsiteY3" fmla="*/ 261937 h 290512"/>
              <a:gd name="connsiteX4" fmla="*/ 0 w 342900"/>
              <a:gd name="connsiteY4" fmla="*/ 290512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290512">
                <a:moveTo>
                  <a:pt x="147637" y="0"/>
                </a:moveTo>
                <a:lnTo>
                  <a:pt x="342900" y="0"/>
                </a:lnTo>
                <a:lnTo>
                  <a:pt x="342900" y="261937"/>
                </a:lnTo>
                <a:lnTo>
                  <a:pt x="0" y="261937"/>
                </a:lnTo>
                <a:lnTo>
                  <a:pt x="0" y="290512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143401" y="1176408"/>
            <a:ext cx="126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983111" y="1175432"/>
            <a:ext cx="126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476726" y="2946249"/>
            <a:ext cx="144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283582" y="1894878"/>
            <a:ext cx="144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010625" y="2259256"/>
            <a:ext cx="72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17614" y="2253315"/>
            <a:ext cx="72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97" y="3075308"/>
            <a:ext cx="144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639831" y="3075308"/>
            <a:ext cx="828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392488" y="3213311"/>
            <a:ext cx="828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927197" y="2238819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398912" y="3468029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3376613" y="2357438"/>
            <a:ext cx="2076450" cy="1109662"/>
          </a:xfrm>
          <a:custGeom>
            <a:avLst/>
            <a:gdLst>
              <a:gd name="connsiteX0" fmla="*/ 1552575 w 2076450"/>
              <a:gd name="connsiteY0" fmla="*/ 0 h 1109662"/>
              <a:gd name="connsiteX1" fmla="*/ 0 w 2076450"/>
              <a:gd name="connsiteY1" fmla="*/ 0 h 1109662"/>
              <a:gd name="connsiteX2" fmla="*/ 0 w 2076450"/>
              <a:gd name="connsiteY2" fmla="*/ 1066800 h 1109662"/>
              <a:gd name="connsiteX3" fmla="*/ 2076450 w 2076450"/>
              <a:gd name="connsiteY3" fmla="*/ 1066800 h 1109662"/>
              <a:gd name="connsiteX4" fmla="*/ 2076450 w 2076450"/>
              <a:gd name="connsiteY4" fmla="*/ 1109662 h 110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109662">
                <a:moveTo>
                  <a:pt x="1552575" y="0"/>
                </a:moveTo>
                <a:lnTo>
                  <a:pt x="0" y="0"/>
                </a:lnTo>
                <a:lnTo>
                  <a:pt x="0" y="1066800"/>
                </a:lnTo>
                <a:lnTo>
                  <a:pt x="2076450" y="1066800"/>
                </a:lnTo>
                <a:lnTo>
                  <a:pt x="2076450" y="1109662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876360" y="2238819"/>
            <a:ext cx="90000" cy="12065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411663" y="2238819"/>
            <a:ext cx="972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576637" y="3772649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780088" y="3772649"/>
            <a:ext cx="126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621215" y="3465503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252512" y="3453824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413096" y="3453824"/>
            <a:ext cx="126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350435" y="3460149"/>
            <a:ext cx="64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685214" y="376962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827235" y="4157133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410902" y="4154980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609590" y="4154980"/>
            <a:ext cx="126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5126490" y="3773035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992615" y="3770769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5500171" y="3882698"/>
            <a:ext cx="889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事前推定の不確かさ分、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分散</a:t>
            </a:r>
            <a:r>
              <a:rPr lang="ja-JP" altLang="en-US" sz="500" dirty="0" smtClean="0">
                <a:solidFill>
                  <a:srgbClr val="00B050"/>
                </a:solidFill>
              </a:rPr>
              <a:t>を広げているイメージ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4479925" y="3882830"/>
            <a:ext cx="1220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推定した状態からの観測</a:t>
            </a:r>
            <a:r>
              <a:rPr lang="ja-JP" altLang="en-US" sz="500" dirty="0">
                <a:solidFill>
                  <a:srgbClr val="FF0000"/>
                </a:solidFill>
              </a:rPr>
              <a:t>予測</a:t>
            </a:r>
            <a:r>
              <a:rPr lang="ja-JP" altLang="en-US" sz="500" dirty="0" smtClean="0">
                <a:solidFill>
                  <a:srgbClr val="FF0000"/>
                </a:solidFill>
              </a:rPr>
              <a:t>を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中心にできる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→これは演算可能！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977165" y="3659182"/>
            <a:ext cx="180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592172" y="392268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772150" y="400188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805523" y="392268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156803" y="3998124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571854" y="3998124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720754" y="4801308"/>
            <a:ext cx="450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左中かっこ 8"/>
          <p:cNvSpPr/>
          <p:nvPr/>
        </p:nvSpPr>
        <p:spPr>
          <a:xfrm rot="16200000">
            <a:off x="5643952" y="4030367"/>
            <a:ext cx="36000" cy="576000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4895850" y="4271963"/>
            <a:ext cx="223838" cy="242887"/>
          </a:xfrm>
          <a:custGeom>
            <a:avLst/>
            <a:gdLst>
              <a:gd name="connsiteX0" fmla="*/ 0 w 223838"/>
              <a:gd name="connsiteY0" fmla="*/ 242887 h 242887"/>
              <a:gd name="connsiteX1" fmla="*/ 0 w 223838"/>
              <a:gd name="connsiteY1" fmla="*/ 95250 h 242887"/>
              <a:gd name="connsiteX2" fmla="*/ 223838 w 223838"/>
              <a:gd name="connsiteY2" fmla="*/ 95250 h 242887"/>
              <a:gd name="connsiteX3" fmla="*/ 223838 w 223838"/>
              <a:gd name="connsiteY3" fmla="*/ 0 h 24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8" h="242887">
                <a:moveTo>
                  <a:pt x="0" y="242887"/>
                </a:moveTo>
                <a:lnTo>
                  <a:pt x="0" y="95250"/>
                </a:lnTo>
                <a:lnTo>
                  <a:pt x="223838" y="95250"/>
                </a:lnTo>
                <a:lnTo>
                  <a:pt x="223838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5095875" y="4381500"/>
            <a:ext cx="566738" cy="142875"/>
          </a:xfrm>
          <a:custGeom>
            <a:avLst/>
            <a:gdLst>
              <a:gd name="connsiteX0" fmla="*/ 0 w 566738"/>
              <a:gd name="connsiteY0" fmla="*/ 142875 h 142875"/>
              <a:gd name="connsiteX1" fmla="*/ 0 w 566738"/>
              <a:gd name="connsiteY1" fmla="*/ 76200 h 142875"/>
              <a:gd name="connsiteX2" fmla="*/ 566738 w 566738"/>
              <a:gd name="connsiteY2" fmla="*/ 76200 h 142875"/>
              <a:gd name="connsiteX3" fmla="*/ 566738 w 566738"/>
              <a:gd name="connsiteY3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738" h="142875">
                <a:moveTo>
                  <a:pt x="0" y="142875"/>
                </a:moveTo>
                <a:lnTo>
                  <a:pt x="0" y="76200"/>
                </a:lnTo>
                <a:lnTo>
                  <a:pt x="566738" y="76200"/>
                </a:lnTo>
                <a:lnTo>
                  <a:pt x="566738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704191" y="4935590"/>
            <a:ext cx="151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945754" y="5063593"/>
            <a:ext cx="151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129412" y="5063593"/>
            <a:ext cx="432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650441" y="5192180"/>
            <a:ext cx="72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3402678" y="5328135"/>
            <a:ext cx="21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4979428" y="5329318"/>
            <a:ext cx="226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86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11896"/>
          <a:stretch/>
        </p:blipFill>
        <p:spPr>
          <a:xfrm>
            <a:off x="0" y="0"/>
            <a:ext cx="3917950" cy="44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3958" cy="4862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620" y="6350"/>
            <a:ext cx="3840655" cy="50426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106" y="0"/>
            <a:ext cx="3873958" cy="50426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876800"/>
            <a:ext cx="3891714" cy="312778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8545134" y="4327825"/>
            <a:ext cx="1836000" cy="180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126689" y="3520811"/>
            <a:ext cx="1872000" cy="216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 flipH="1">
            <a:off x="6998688" y="3731260"/>
            <a:ext cx="1546446" cy="596565"/>
          </a:xfrm>
          <a:custGeom>
            <a:avLst/>
            <a:gdLst>
              <a:gd name="connsiteX0" fmla="*/ 0 w 2448560"/>
              <a:gd name="connsiteY0" fmla="*/ 690880 h 690880"/>
              <a:gd name="connsiteX1" fmla="*/ 1452880 w 2448560"/>
              <a:gd name="connsiteY1" fmla="*/ 690880 h 690880"/>
              <a:gd name="connsiteX2" fmla="*/ 1452880 w 2448560"/>
              <a:gd name="connsiteY2" fmla="*/ 0 h 690880"/>
              <a:gd name="connsiteX3" fmla="*/ 2448560 w 2448560"/>
              <a:gd name="connsiteY3" fmla="*/ 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8560" h="690880">
                <a:moveTo>
                  <a:pt x="0" y="690880"/>
                </a:moveTo>
                <a:lnTo>
                  <a:pt x="1452880" y="690880"/>
                </a:lnTo>
                <a:lnTo>
                  <a:pt x="1452880" y="0"/>
                </a:lnTo>
                <a:lnTo>
                  <a:pt x="244856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71856" y="604369"/>
            <a:ext cx="162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994" y="1372719"/>
            <a:ext cx="162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207794" y="1518769"/>
            <a:ext cx="162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45808" y="2128369"/>
            <a:ext cx="810000" cy="936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144916" y="196486"/>
            <a:ext cx="7668000" cy="20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647950" y="1238250"/>
            <a:ext cx="1498600" cy="889000"/>
          </a:xfrm>
          <a:custGeom>
            <a:avLst/>
            <a:gdLst>
              <a:gd name="connsiteX0" fmla="*/ 1498600 w 1498600"/>
              <a:gd name="connsiteY0" fmla="*/ 0 h 889000"/>
              <a:gd name="connsiteX1" fmla="*/ 1333500 w 1498600"/>
              <a:gd name="connsiteY1" fmla="*/ 0 h 889000"/>
              <a:gd name="connsiteX2" fmla="*/ 1333500 w 1498600"/>
              <a:gd name="connsiteY2" fmla="*/ 889000 h 889000"/>
              <a:gd name="connsiteX3" fmla="*/ 0 w 1498600"/>
              <a:gd name="connsiteY3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600" h="889000">
                <a:moveTo>
                  <a:pt x="1498600" y="0"/>
                </a:moveTo>
                <a:lnTo>
                  <a:pt x="1333500" y="0"/>
                </a:lnTo>
                <a:lnTo>
                  <a:pt x="1333500" y="889000"/>
                </a:lnTo>
                <a:lnTo>
                  <a:pt x="0" y="8890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-15240" y="2270760"/>
            <a:ext cx="3893820" cy="274320"/>
          </a:xfrm>
          <a:custGeom>
            <a:avLst/>
            <a:gdLst>
              <a:gd name="connsiteX0" fmla="*/ 1104900 w 3893820"/>
              <a:gd name="connsiteY0" fmla="*/ 0 h 274320"/>
              <a:gd name="connsiteX1" fmla="*/ 1104900 w 3893820"/>
              <a:gd name="connsiteY1" fmla="*/ 144780 h 274320"/>
              <a:gd name="connsiteX2" fmla="*/ 0 w 3893820"/>
              <a:gd name="connsiteY2" fmla="*/ 144780 h 274320"/>
              <a:gd name="connsiteX3" fmla="*/ 0 w 3893820"/>
              <a:gd name="connsiteY3" fmla="*/ 274320 h 274320"/>
              <a:gd name="connsiteX4" fmla="*/ 2606040 w 3893820"/>
              <a:gd name="connsiteY4" fmla="*/ 274320 h 274320"/>
              <a:gd name="connsiteX5" fmla="*/ 2606040 w 3893820"/>
              <a:gd name="connsiteY5" fmla="*/ 137160 h 274320"/>
              <a:gd name="connsiteX6" fmla="*/ 3893820 w 3893820"/>
              <a:gd name="connsiteY6" fmla="*/ 137160 h 274320"/>
              <a:gd name="connsiteX7" fmla="*/ 3893820 w 3893820"/>
              <a:gd name="connsiteY7" fmla="*/ 0 h 274320"/>
              <a:gd name="connsiteX8" fmla="*/ 1104900 w 3893820"/>
              <a:gd name="connsiteY8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3820" h="274320">
                <a:moveTo>
                  <a:pt x="1104900" y="0"/>
                </a:moveTo>
                <a:lnTo>
                  <a:pt x="1104900" y="144780"/>
                </a:lnTo>
                <a:lnTo>
                  <a:pt x="0" y="144780"/>
                </a:lnTo>
                <a:lnTo>
                  <a:pt x="0" y="274320"/>
                </a:lnTo>
                <a:lnTo>
                  <a:pt x="2606040" y="274320"/>
                </a:lnTo>
                <a:lnTo>
                  <a:pt x="2606040" y="137160"/>
                </a:lnTo>
                <a:lnTo>
                  <a:pt x="3893820" y="137160"/>
                </a:lnTo>
                <a:lnTo>
                  <a:pt x="3893820" y="0"/>
                </a:lnTo>
                <a:lnTo>
                  <a:pt x="110490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左中かっこ 19"/>
          <p:cNvSpPr/>
          <p:nvPr/>
        </p:nvSpPr>
        <p:spPr>
          <a:xfrm>
            <a:off x="4472940" y="2405380"/>
            <a:ext cx="45719" cy="1116000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3886200" y="2339340"/>
            <a:ext cx="533400" cy="632460"/>
          </a:xfrm>
          <a:custGeom>
            <a:avLst/>
            <a:gdLst>
              <a:gd name="connsiteX0" fmla="*/ 0 w 533400"/>
              <a:gd name="connsiteY0" fmla="*/ 0 h 632460"/>
              <a:gd name="connsiteX1" fmla="*/ 106680 w 533400"/>
              <a:gd name="connsiteY1" fmla="*/ 0 h 632460"/>
              <a:gd name="connsiteX2" fmla="*/ 106680 w 533400"/>
              <a:gd name="connsiteY2" fmla="*/ 632460 h 632460"/>
              <a:gd name="connsiteX3" fmla="*/ 533400 w 533400"/>
              <a:gd name="connsiteY3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" h="632460">
                <a:moveTo>
                  <a:pt x="0" y="0"/>
                </a:moveTo>
                <a:lnTo>
                  <a:pt x="106680" y="0"/>
                </a:lnTo>
                <a:lnTo>
                  <a:pt x="106680" y="632460"/>
                </a:lnTo>
                <a:lnTo>
                  <a:pt x="533400" y="63246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998688" y="295910"/>
            <a:ext cx="635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対応</a:t>
            </a:r>
            <a:r>
              <a:rPr lang="ja-JP" altLang="en-US" sz="800" dirty="0"/>
              <a:t>未知</a:t>
            </a:r>
            <a:endParaRPr kumimoji="1" lang="ja-JP" altLang="en-US" sz="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0992954" y="295910"/>
            <a:ext cx="635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対応既知</a:t>
            </a:r>
            <a:endParaRPr kumimoji="1" lang="ja-JP" altLang="en-US" sz="800" dirty="0"/>
          </a:p>
        </p:txBody>
      </p:sp>
      <p:sp>
        <p:nvSpPr>
          <p:cNvPr id="24" name="フリーフォーム 23"/>
          <p:cNvSpPr/>
          <p:nvPr/>
        </p:nvSpPr>
        <p:spPr>
          <a:xfrm>
            <a:off x="3863340" y="2499360"/>
            <a:ext cx="1264920" cy="1059180"/>
          </a:xfrm>
          <a:custGeom>
            <a:avLst/>
            <a:gdLst>
              <a:gd name="connsiteX0" fmla="*/ 0 w 1264920"/>
              <a:gd name="connsiteY0" fmla="*/ 0 h 1059180"/>
              <a:gd name="connsiteX1" fmla="*/ 289560 w 1264920"/>
              <a:gd name="connsiteY1" fmla="*/ 0 h 1059180"/>
              <a:gd name="connsiteX2" fmla="*/ 289560 w 1264920"/>
              <a:gd name="connsiteY2" fmla="*/ 1059180 h 1059180"/>
              <a:gd name="connsiteX3" fmla="*/ 1264920 w 1264920"/>
              <a:gd name="connsiteY3" fmla="*/ 1059180 h 105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4920" h="1059180">
                <a:moveTo>
                  <a:pt x="0" y="0"/>
                </a:moveTo>
                <a:lnTo>
                  <a:pt x="289560" y="0"/>
                </a:lnTo>
                <a:lnTo>
                  <a:pt x="289560" y="1059180"/>
                </a:lnTo>
                <a:lnTo>
                  <a:pt x="1264920" y="105918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987656" y="2432089"/>
            <a:ext cx="882000" cy="1008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</p:txBody>
      </p:sp>
      <p:sp>
        <p:nvSpPr>
          <p:cNvPr id="26" name="正方形/長方形 25"/>
          <p:cNvSpPr/>
          <p:nvPr/>
        </p:nvSpPr>
        <p:spPr>
          <a:xfrm>
            <a:off x="3598158" y="2585608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174207" y="2891241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83299" y="2890391"/>
            <a:ext cx="1062000" cy="10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</p:txBody>
      </p:sp>
      <p:sp>
        <p:nvSpPr>
          <p:cNvPr id="30" name="フリーフォーム 29"/>
          <p:cNvSpPr/>
          <p:nvPr/>
        </p:nvSpPr>
        <p:spPr>
          <a:xfrm>
            <a:off x="4514850" y="3435350"/>
            <a:ext cx="4787900" cy="774700"/>
          </a:xfrm>
          <a:custGeom>
            <a:avLst/>
            <a:gdLst>
              <a:gd name="connsiteX0" fmla="*/ 0 w 4787900"/>
              <a:gd name="connsiteY0" fmla="*/ 323850 h 774700"/>
              <a:gd name="connsiteX1" fmla="*/ 0 w 4787900"/>
              <a:gd name="connsiteY1" fmla="*/ 774700 h 774700"/>
              <a:gd name="connsiteX2" fmla="*/ 3422650 w 4787900"/>
              <a:gd name="connsiteY2" fmla="*/ 774700 h 774700"/>
              <a:gd name="connsiteX3" fmla="*/ 3422650 w 4787900"/>
              <a:gd name="connsiteY3" fmla="*/ 450850 h 774700"/>
              <a:gd name="connsiteX4" fmla="*/ 4787900 w 4787900"/>
              <a:gd name="connsiteY4" fmla="*/ 450850 h 774700"/>
              <a:gd name="connsiteX5" fmla="*/ 4787900 w 4787900"/>
              <a:gd name="connsiteY5" fmla="*/ 0 h 774700"/>
              <a:gd name="connsiteX6" fmla="*/ 3346450 w 4787900"/>
              <a:gd name="connsiteY6" fmla="*/ 0 h 774700"/>
              <a:gd name="connsiteX7" fmla="*/ 3346450 w 4787900"/>
              <a:gd name="connsiteY7" fmla="*/ 323850 h 774700"/>
              <a:gd name="connsiteX8" fmla="*/ 0 w 4787900"/>
              <a:gd name="connsiteY8" fmla="*/ 32385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7900" h="774700">
                <a:moveTo>
                  <a:pt x="0" y="323850"/>
                </a:moveTo>
                <a:lnTo>
                  <a:pt x="0" y="774700"/>
                </a:lnTo>
                <a:lnTo>
                  <a:pt x="3422650" y="774700"/>
                </a:lnTo>
                <a:lnTo>
                  <a:pt x="3422650" y="450850"/>
                </a:lnTo>
                <a:lnTo>
                  <a:pt x="4787900" y="450850"/>
                </a:lnTo>
                <a:lnTo>
                  <a:pt x="4787900" y="0"/>
                </a:lnTo>
                <a:lnTo>
                  <a:pt x="3346450" y="0"/>
                </a:lnTo>
                <a:lnTo>
                  <a:pt x="3346450" y="323850"/>
                </a:lnTo>
                <a:lnTo>
                  <a:pt x="0" y="32385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4610100" y="2533650"/>
            <a:ext cx="6089650" cy="876300"/>
          </a:xfrm>
          <a:custGeom>
            <a:avLst/>
            <a:gdLst>
              <a:gd name="connsiteX0" fmla="*/ 19050 w 6089650"/>
              <a:gd name="connsiteY0" fmla="*/ 0 h 876300"/>
              <a:gd name="connsiteX1" fmla="*/ 6089650 w 6089650"/>
              <a:gd name="connsiteY1" fmla="*/ 0 h 876300"/>
              <a:gd name="connsiteX2" fmla="*/ 6089650 w 6089650"/>
              <a:gd name="connsiteY2" fmla="*/ 876300 h 876300"/>
              <a:gd name="connsiteX3" fmla="*/ 0 w 6089650"/>
              <a:gd name="connsiteY3" fmla="*/ 876300 h 876300"/>
              <a:gd name="connsiteX4" fmla="*/ 19050 w 6089650"/>
              <a:gd name="connsiteY4" fmla="*/ 0 h 876300"/>
              <a:gd name="connsiteX0" fmla="*/ 2381 w 6089650"/>
              <a:gd name="connsiteY0" fmla="*/ 0 h 876300"/>
              <a:gd name="connsiteX1" fmla="*/ 6089650 w 6089650"/>
              <a:gd name="connsiteY1" fmla="*/ 0 h 876300"/>
              <a:gd name="connsiteX2" fmla="*/ 6089650 w 6089650"/>
              <a:gd name="connsiteY2" fmla="*/ 876300 h 876300"/>
              <a:gd name="connsiteX3" fmla="*/ 0 w 6089650"/>
              <a:gd name="connsiteY3" fmla="*/ 876300 h 876300"/>
              <a:gd name="connsiteX4" fmla="*/ 2381 w 6089650"/>
              <a:gd name="connsiteY4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9650" h="876300">
                <a:moveTo>
                  <a:pt x="2381" y="0"/>
                </a:moveTo>
                <a:lnTo>
                  <a:pt x="6089650" y="0"/>
                </a:lnTo>
                <a:lnTo>
                  <a:pt x="6089650" y="876300"/>
                </a:lnTo>
                <a:lnTo>
                  <a:pt x="0" y="876300"/>
                </a:lnTo>
                <a:cubicBezTo>
                  <a:pt x="794" y="584200"/>
                  <a:pt x="1587" y="292100"/>
                  <a:pt x="2381" y="0"/>
                </a:cubicBez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2701" y="4307804"/>
            <a:ext cx="1872000" cy="180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2908300" y="3498850"/>
            <a:ext cx="1244600" cy="908050"/>
          </a:xfrm>
          <a:custGeom>
            <a:avLst/>
            <a:gdLst>
              <a:gd name="connsiteX0" fmla="*/ 0 w 1244600"/>
              <a:gd name="connsiteY0" fmla="*/ 908050 h 908050"/>
              <a:gd name="connsiteX1" fmla="*/ 1244600 w 1244600"/>
              <a:gd name="connsiteY1" fmla="*/ 908050 h 908050"/>
              <a:gd name="connsiteX2" fmla="*/ 1244600 w 1244600"/>
              <a:gd name="connsiteY2" fmla="*/ 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0" h="908050">
                <a:moveTo>
                  <a:pt x="0" y="908050"/>
                </a:moveTo>
                <a:lnTo>
                  <a:pt x="1244600" y="908050"/>
                </a:lnTo>
                <a:lnTo>
                  <a:pt x="124460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152856" y="5332186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75994" y="5480227"/>
            <a:ext cx="27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62000" y="7284908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367243" y="7133046"/>
            <a:ext cx="288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1631949" y="4413250"/>
            <a:ext cx="2521455" cy="2717800"/>
          </a:xfrm>
          <a:custGeom>
            <a:avLst/>
            <a:gdLst>
              <a:gd name="connsiteX0" fmla="*/ 0 w 2444750"/>
              <a:gd name="connsiteY0" fmla="*/ 2717800 h 2717800"/>
              <a:gd name="connsiteX1" fmla="*/ 0 w 2444750"/>
              <a:gd name="connsiteY1" fmla="*/ 2654300 h 2717800"/>
              <a:gd name="connsiteX2" fmla="*/ 2444750 w 2444750"/>
              <a:gd name="connsiteY2" fmla="*/ 2654300 h 2717800"/>
              <a:gd name="connsiteX3" fmla="*/ 2444750 w 2444750"/>
              <a:gd name="connsiteY3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4750" h="2717800">
                <a:moveTo>
                  <a:pt x="0" y="2717800"/>
                </a:moveTo>
                <a:lnTo>
                  <a:pt x="0" y="2654300"/>
                </a:lnTo>
                <a:lnTo>
                  <a:pt x="2444750" y="2654300"/>
                </a:lnTo>
                <a:lnTo>
                  <a:pt x="244475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08794" y="6097999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593479" y="7137400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85040" y="4323363"/>
            <a:ext cx="30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775189" y="3600351"/>
            <a:ext cx="288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38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3958" cy="4862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620" y="6350"/>
            <a:ext cx="3840655" cy="50426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106" y="0"/>
            <a:ext cx="3873958" cy="50426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876800"/>
            <a:ext cx="3891714" cy="312778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8545134" y="4327825"/>
            <a:ext cx="1836000" cy="180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126689" y="3520811"/>
            <a:ext cx="1872000" cy="216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 flipH="1">
            <a:off x="6998688" y="3731260"/>
            <a:ext cx="1546446" cy="596565"/>
          </a:xfrm>
          <a:custGeom>
            <a:avLst/>
            <a:gdLst>
              <a:gd name="connsiteX0" fmla="*/ 0 w 2448560"/>
              <a:gd name="connsiteY0" fmla="*/ 690880 h 690880"/>
              <a:gd name="connsiteX1" fmla="*/ 1452880 w 2448560"/>
              <a:gd name="connsiteY1" fmla="*/ 690880 h 690880"/>
              <a:gd name="connsiteX2" fmla="*/ 1452880 w 2448560"/>
              <a:gd name="connsiteY2" fmla="*/ 0 h 690880"/>
              <a:gd name="connsiteX3" fmla="*/ 2448560 w 2448560"/>
              <a:gd name="connsiteY3" fmla="*/ 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8560" h="690880">
                <a:moveTo>
                  <a:pt x="0" y="690880"/>
                </a:moveTo>
                <a:lnTo>
                  <a:pt x="1452880" y="690880"/>
                </a:lnTo>
                <a:lnTo>
                  <a:pt x="1452880" y="0"/>
                </a:lnTo>
                <a:lnTo>
                  <a:pt x="244856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71856" y="604369"/>
            <a:ext cx="162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994" y="1372719"/>
            <a:ext cx="162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207794" y="1518769"/>
            <a:ext cx="162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45808" y="2128369"/>
            <a:ext cx="810000" cy="936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144916" y="196486"/>
            <a:ext cx="7668000" cy="20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647950" y="1238250"/>
            <a:ext cx="1498600" cy="889000"/>
          </a:xfrm>
          <a:custGeom>
            <a:avLst/>
            <a:gdLst>
              <a:gd name="connsiteX0" fmla="*/ 1498600 w 1498600"/>
              <a:gd name="connsiteY0" fmla="*/ 0 h 889000"/>
              <a:gd name="connsiteX1" fmla="*/ 1333500 w 1498600"/>
              <a:gd name="connsiteY1" fmla="*/ 0 h 889000"/>
              <a:gd name="connsiteX2" fmla="*/ 1333500 w 1498600"/>
              <a:gd name="connsiteY2" fmla="*/ 889000 h 889000"/>
              <a:gd name="connsiteX3" fmla="*/ 0 w 1498600"/>
              <a:gd name="connsiteY3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600" h="889000">
                <a:moveTo>
                  <a:pt x="1498600" y="0"/>
                </a:moveTo>
                <a:lnTo>
                  <a:pt x="1333500" y="0"/>
                </a:lnTo>
                <a:lnTo>
                  <a:pt x="1333500" y="889000"/>
                </a:lnTo>
                <a:lnTo>
                  <a:pt x="0" y="8890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-15240" y="2270760"/>
            <a:ext cx="3893820" cy="274320"/>
          </a:xfrm>
          <a:custGeom>
            <a:avLst/>
            <a:gdLst>
              <a:gd name="connsiteX0" fmla="*/ 1104900 w 3893820"/>
              <a:gd name="connsiteY0" fmla="*/ 0 h 274320"/>
              <a:gd name="connsiteX1" fmla="*/ 1104900 w 3893820"/>
              <a:gd name="connsiteY1" fmla="*/ 144780 h 274320"/>
              <a:gd name="connsiteX2" fmla="*/ 0 w 3893820"/>
              <a:gd name="connsiteY2" fmla="*/ 144780 h 274320"/>
              <a:gd name="connsiteX3" fmla="*/ 0 w 3893820"/>
              <a:gd name="connsiteY3" fmla="*/ 274320 h 274320"/>
              <a:gd name="connsiteX4" fmla="*/ 2606040 w 3893820"/>
              <a:gd name="connsiteY4" fmla="*/ 274320 h 274320"/>
              <a:gd name="connsiteX5" fmla="*/ 2606040 w 3893820"/>
              <a:gd name="connsiteY5" fmla="*/ 137160 h 274320"/>
              <a:gd name="connsiteX6" fmla="*/ 3893820 w 3893820"/>
              <a:gd name="connsiteY6" fmla="*/ 137160 h 274320"/>
              <a:gd name="connsiteX7" fmla="*/ 3893820 w 3893820"/>
              <a:gd name="connsiteY7" fmla="*/ 0 h 274320"/>
              <a:gd name="connsiteX8" fmla="*/ 1104900 w 3893820"/>
              <a:gd name="connsiteY8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3820" h="274320">
                <a:moveTo>
                  <a:pt x="1104900" y="0"/>
                </a:moveTo>
                <a:lnTo>
                  <a:pt x="1104900" y="144780"/>
                </a:lnTo>
                <a:lnTo>
                  <a:pt x="0" y="144780"/>
                </a:lnTo>
                <a:lnTo>
                  <a:pt x="0" y="274320"/>
                </a:lnTo>
                <a:lnTo>
                  <a:pt x="2606040" y="274320"/>
                </a:lnTo>
                <a:lnTo>
                  <a:pt x="2606040" y="137160"/>
                </a:lnTo>
                <a:lnTo>
                  <a:pt x="3893820" y="137160"/>
                </a:lnTo>
                <a:lnTo>
                  <a:pt x="3893820" y="0"/>
                </a:lnTo>
                <a:lnTo>
                  <a:pt x="110490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左中かっこ 19"/>
          <p:cNvSpPr/>
          <p:nvPr/>
        </p:nvSpPr>
        <p:spPr>
          <a:xfrm>
            <a:off x="4472940" y="2405380"/>
            <a:ext cx="45719" cy="1116000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3886200" y="2339340"/>
            <a:ext cx="533400" cy="632460"/>
          </a:xfrm>
          <a:custGeom>
            <a:avLst/>
            <a:gdLst>
              <a:gd name="connsiteX0" fmla="*/ 0 w 533400"/>
              <a:gd name="connsiteY0" fmla="*/ 0 h 632460"/>
              <a:gd name="connsiteX1" fmla="*/ 106680 w 533400"/>
              <a:gd name="connsiteY1" fmla="*/ 0 h 632460"/>
              <a:gd name="connsiteX2" fmla="*/ 106680 w 533400"/>
              <a:gd name="connsiteY2" fmla="*/ 632460 h 632460"/>
              <a:gd name="connsiteX3" fmla="*/ 533400 w 533400"/>
              <a:gd name="connsiteY3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" h="632460">
                <a:moveTo>
                  <a:pt x="0" y="0"/>
                </a:moveTo>
                <a:lnTo>
                  <a:pt x="106680" y="0"/>
                </a:lnTo>
                <a:lnTo>
                  <a:pt x="106680" y="632460"/>
                </a:lnTo>
                <a:lnTo>
                  <a:pt x="533400" y="63246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998688" y="295910"/>
            <a:ext cx="635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対応</a:t>
            </a:r>
            <a:r>
              <a:rPr lang="ja-JP" altLang="en-US" sz="800" dirty="0"/>
              <a:t>未知</a:t>
            </a:r>
            <a:endParaRPr kumimoji="1" lang="ja-JP" altLang="en-US" sz="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0992954" y="295910"/>
            <a:ext cx="635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対応既知</a:t>
            </a:r>
            <a:endParaRPr kumimoji="1" lang="ja-JP" altLang="en-US" sz="800" dirty="0"/>
          </a:p>
        </p:txBody>
      </p:sp>
      <p:sp>
        <p:nvSpPr>
          <p:cNvPr id="24" name="フリーフォーム 23"/>
          <p:cNvSpPr/>
          <p:nvPr/>
        </p:nvSpPr>
        <p:spPr>
          <a:xfrm>
            <a:off x="3863340" y="2499360"/>
            <a:ext cx="1264920" cy="1059180"/>
          </a:xfrm>
          <a:custGeom>
            <a:avLst/>
            <a:gdLst>
              <a:gd name="connsiteX0" fmla="*/ 0 w 1264920"/>
              <a:gd name="connsiteY0" fmla="*/ 0 h 1059180"/>
              <a:gd name="connsiteX1" fmla="*/ 289560 w 1264920"/>
              <a:gd name="connsiteY1" fmla="*/ 0 h 1059180"/>
              <a:gd name="connsiteX2" fmla="*/ 289560 w 1264920"/>
              <a:gd name="connsiteY2" fmla="*/ 1059180 h 1059180"/>
              <a:gd name="connsiteX3" fmla="*/ 1264920 w 1264920"/>
              <a:gd name="connsiteY3" fmla="*/ 1059180 h 105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4920" h="1059180">
                <a:moveTo>
                  <a:pt x="0" y="0"/>
                </a:moveTo>
                <a:lnTo>
                  <a:pt x="289560" y="0"/>
                </a:lnTo>
                <a:lnTo>
                  <a:pt x="289560" y="1059180"/>
                </a:lnTo>
                <a:lnTo>
                  <a:pt x="1264920" y="105918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987656" y="2432089"/>
            <a:ext cx="882000" cy="1008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</p:txBody>
      </p:sp>
      <p:sp>
        <p:nvSpPr>
          <p:cNvPr id="26" name="正方形/長方形 25"/>
          <p:cNvSpPr/>
          <p:nvPr/>
        </p:nvSpPr>
        <p:spPr>
          <a:xfrm>
            <a:off x="3598158" y="2585608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174207" y="2891241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83299" y="2890391"/>
            <a:ext cx="1062000" cy="10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</p:txBody>
      </p:sp>
      <p:sp>
        <p:nvSpPr>
          <p:cNvPr id="30" name="フリーフォーム 29"/>
          <p:cNvSpPr/>
          <p:nvPr/>
        </p:nvSpPr>
        <p:spPr>
          <a:xfrm>
            <a:off x="4514850" y="3435350"/>
            <a:ext cx="4787900" cy="774700"/>
          </a:xfrm>
          <a:custGeom>
            <a:avLst/>
            <a:gdLst>
              <a:gd name="connsiteX0" fmla="*/ 0 w 4787900"/>
              <a:gd name="connsiteY0" fmla="*/ 323850 h 774700"/>
              <a:gd name="connsiteX1" fmla="*/ 0 w 4787900"/>
              <a:gd name="connsiteY1" fmla="*/ 774700 h 774700"/>
              <a:gd name="connsiteX2" fmla="*/ 3422650 w 4787900"/>
              <a:gd name="connsiteY2" fmla="*/ 774700 h 774700"/>
              <a:gd name="connsiteX3" fmla="*/ 3422650 w 4787900"/>
              <a:gd name="connsiteY3" fmla="*/ 450850 h 774700"/>
              <a:gd name="connsiteX4" fmla="*/ 4787900 w 4787900"/>
              <a:gd name="connsiteY4" fmla="*/ 450850 h 774700"/>
              <a:gd name="connsiteX5" fmla="*/ 4787900 w 4787900"/>
              <a:gd name="connsiteY5" fmla="*/ 0 h 774700"/>
              <a:gd name="connsiteX6" fmla="*/ 3346450 w 4787900"/>
              <a:gd name="connsiteY6" fmla="*/ 0 h 774700"/>
              <a:gd name="connsiteX7" fmla="*/ 3346450 w 4787900"/>
              <a:gd name="connsiteY7" fmla="*/ 323850 h 774700"/>
              <a:gd name="connsiteX8" fmla="*/ 0 w 4787900"/>
              <a:gd name="connsiteY8" fmla="*/ 32385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7900" h="774700">
                <a:moveTo>
                  <a:pt x="0" y="323850"/>
                </a:moveTo>
                <a:lnTo>
                  <a:pt x="0" y="774700"/>
                </a:lnTo>
                <a:lnTo>
                  <a:pt x="3422650" y="774700"/>
                </a:lnTo>
                <a:lnTo>
                  <a:pt x="3422650" y="450850"/>
                </a:lnTo>
                <a:lnTo>
                  <a:pt x="4787900" y="450850"/>
                </a:lnTo>
                <a:lnTo>
                  <a:pt x="4787900" y="0"/>
                </a:lnTo>
                <a:lnTo>
                  <a:pt x="3346450" y="0"/>
                </a:lnTo>
                <a:lnTo>
                  <a:pt x="3346450" y="323850"/>
                </a:lnTo>
                <a:lnTo>
                  <a:pt x="0" y="32385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4610100" y="2533650"/>
            <a:ext cx="6089650" cy="876300"/>
          </a:xfrm>
          <a:custGeom>
            <a:avLst/>
            <a:gdLst>
              <a:gd name="connsiteX0" fmla="*/ 19050 w 6089650"/>
              <a:gd name="connsiteY0" fmla="*/ 0 h 876300"/>
              <a:gd name="connsiteX1" fmla="*/ 6089650 w 6089650"/>
              <a:gd name="connsiteY1" fmla="*/ 0 h 876300"/>
              <a:gd name="connsiteX2" fmla="*/ 6089650 w 6089650"/>
              <a:gd name="connsiteY2" fmla="*/ 876300 h 876300"/>
              <a:gd name="connsiteX3" fmla="*/ 0 w 6089650"/>
              <a:gd name="connsiteY3" fmla="*/ 876300 h 876300"/>
              <a:gd name="connsiteX4" fmla="*/ 19050 w 6089650"/>
              <a:gd name="connsiteY4" fmla="*/ 0 h 876300"/>
              <a:gd name="connsiteX0" fmla="*/ 2381 w 6089650"/>
              <a:gd name="connsiteY0" fmla="*/ 0 h 876300"/>
              <a:gd name="connsiteX1" fmla="*/ 6089650 w 6089650"/>
              <a:gd name="connsiteY1" fmla="*/ 0 h 876300"/>
              <a:gd name="connsiteX2" fmla="*/ 6089650 w 6089650"/>
              <a:gd name="connsiteY2" fmla="*/ 876300 h 876300"/>
              <a:gd name="connsiteX3" fmla="*/ 0 w 6089650"/>
              <a:gd name="connsiteY3" fmla="*/ 876300 h 876300"/>
              <a:gd name="connsiteX4" fmla="*/ 2381 w 6089650"/>
              <a:gd name="connsiteY4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9650" h="876300">
                <a:moveTo>
                  <a:pt x="2381" y="0"/>
                </a:moveTo>
                <a:lnTo>
                  <a:pt x="6089650" y="0"/>
                </a:lnTo>
                <a:lnTo>
                  <a:pt x="6089650" y="876300"/>
                </a:lnTo>
                <a:lnTo>
                  <a:pt x="0" y="876300"/>
                </a:lnTo>
                <a:cubicBezTo>
                  <a:pt x="794" y="584200"/>
                  <a:pt x="1587" y="292100"/>
                  <a:pt x="2381" y="0"/>
                </a:cubicBez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2701" y="4307804"/>
            <a:ext cx="1872000" cy="180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2908300" y="3498850"/>
            <a:ext cx="1244600" cy="908050"/>
          </a:xfrm>
          <a:custGeom>
            <a:avLst/>
            <a:gdLst>
              <a:gd name="connsiteX0" fmla="*/ 0 w 1244600"/>
              <a:gd name="connsiteY0" fmla="*/ 908050 h 908050"/>
              <a:gd name="connsiteX1" fmla="*/ 1244600 w 1244600"/>
              <a:gd name="connsiteY1" fmla="*/ 908050 h 908050"/>
              <a:gd name="connsiteX2" fmla="*/ 1244600 w 1244600"/>
              <a:gd name="connsiteY2" fmla="*/ 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0" h="908050">
                <a:moveTo>
                  <a:pt x="0" y="908050"/>
                </a:moveTo>
                <a:lnTo>
                  <a:pt x="1244600" y="908050"/>
                </a:lnTo>
                <a:lnTo>
                  <a:pt x="124460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152856" y="5332186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75994" y="5480227"/>
            <a:ext cx="27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62000" y="7284908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367243" y="7133046"/>
            <a:ext cx="288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1631949" y="4413250"/>
            <a:ext cx="2521455" cy="2717800"/>
          </a:xfrm>
          <a:custGeom>
            <a:avLst/>
            <a:gdLst>
              <a:gd name="connsiteX0" fmla="*/ 0 w 2444750"/>
              <a:gd name="connsiteY0" fmla="*/ 2717800 h 2717800"/>
              <a:gd name="connsiteX1" fmla="*/ 0 w 2444750"/>
              <a:gd name="connsiteY1" fmla="*/ 2654300 h 2717800"/>
              <a:gd name="connsiteX2" fmla="*/ 2444750 w 2444750"/>
              <a:gd name="connsiteY2" fmla="*/ 2654300 h 2717800"/>
              <a:gd name="connsiteX3" fmla="*/ 2444750 w 2444750"/>
              <a:gd name="connsiteY3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4750" h="2717800">
                <a:moveTo>
                  <a:pt x="0" y="2717800"/>
                </a:moveTo>
                <a:lnTo>
                  <a:pt x="0" y="2654300"/>
                </a:lnTo>
                <a:lnTo>
                  <a:pt x="2444750" y="2654300"/>
                </a:lnTo>
                <a:lnTo>
                  <a:pt x="244475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08794" y="6097999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593479" y="7137400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85040" y="4323363"/>
            <a:ext cx="30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775189" y="3600351"/>
            <a:ext cx="288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4239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9</a:t>
            </a:r>
            <a:r>
              <a:rPr kumimoji="1" lang="ja-JP" altLang="en-US" dirty="0" smtClean="0"/>
              <a:t>章 占有格子地図の生成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4718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672045" cy="27357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" y="2735774"/>
            <a:ext cx="3669302" cy="41314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97" y="1"/>
            <a:ext cx="3669302" cy="19350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297" y="1975288"/>
            <a:ext cx="3669302" cy="5720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297" y="2556862"/>
            <a:ext cx="3669302" cy="281998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941668" y="3016937"/>
            <a:ext cx="8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27443" y="4133543"/>
            <a:ext cx="8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60868" y="4133543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76243" y="254733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13868" y="2547337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7668" y="5313323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079868" y="5599601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27303" y="5871063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61759" y="6180626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5716" y="5403792"/>
            <a:ext cx="3669302" cy="8672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851" y="1"/>
            <a:ext cx="3686721" cy="4269893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8337550" y="935794"/>
            <a:ext cx="2016000" cy="23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617200" y="2153312"/>
            <a:ext cx="648000" cy="90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89700" y="3696362"/>
            <a:ext cx="86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337550" y="1200087"/>
            <a:ext cx="2016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565650" y="3696362"/>
            <a:ext cx="12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061300" y="2153312"/>
            <a:ext cx="4968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5862638" y="2158075"/>
            <a:ext cx="4195762" cy="1618589"/>
          </a:xfrm>
          <a:custGeom>
            <a:avLst/>
            <a:gdLst>
              <a:gd name="connsiteX0" fmla="*/ 0 w 4195762"/>
              <a:gd name="connsiteY0" fmla="*/ 1595437 h 1595437"/>
              <a:gd name="connsiteX1" fmla="*/ 0 w 4195762"/>
              <a:gd name="connsiteY1" fmla="*/ 1485900 h 1595437"/>
              <a:gd name="connsiteX2" fmla="*/ 1690687 w 4195762"/>
              <a:gd name="connsiteY2" fmla="*/ 1485900 h 1595437"/>
              <a:gd name="connsiteX3" fmla="*/ 1690687 w 4195762"/>
              <a:gd name="connsiteY3" fmla="*/ 0 h 1595437"/>
              <a:gd name="connsiteX4" fmla="*/ 4195762 w 4195762"/>
              <a:gd name="connsiteY4" fmla="*/ 0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5762" h="1595437">
                <a:moveTo>
                  <a:pt x="0" y="1595437"/>
                </a:moveTo>
                <a:lnTo>
                  <a:pt x="0" y="1485900"/>
                </a:lnTo>
                <a:lnTo>
                  <a:pt x="1690687" y="1485900"/>
                </a:lnTo>
                <a:lnTo>
                  <a:pt x="1690687" y="0"/>
                </a:lnTo>
                <a:lnTo>
                  <a:pt x="4195762" y="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7334250" y="2243138"/>
            <a:ext cx="3929062" cy="1452562"/>
          </a:xfrm>
          <a:custGeom>
            <a:avLst/>
            <a:gdLst>
              <a:gd name="connsiteX0" fmla="*/ 0 w 3929062"/>
              <a:gd name="connsiteY0" fmla="*/ 1452562 h 1452562"/>
              <a:gd name="connsiteX1" fmla="*/ 266700 w 3929062"/>
              <a:gd name="connsiteY1" fmla="*/ 1452562 h 1452562"/>
              <a:gd name="connsiteX2" fmla="*/ 266700 w 3929062"/>
              <a:gd name="connsiteY2" fmla="*/ 252412 h 1452562"/>
              <a:gd name="connsiteX3" fmla="*/ 3929062 w 3929062"/>
              <a:gd name="connsiteY3" fmla="*/ 252412 h 1452562"/>
              <a:gd name="connsiteX4" fmla="*/ 3929062 w 3929062"/>
              <a:gd name="connsiteY4" fmla="*/ 0 h 145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2" h="1452562">
                <a:moveTo>
                  <a:pt x="0" y="1452562"/>
                </a:moveTo>
                <a:lnTo>
                  <a:pt x="266700" y="1452562"/>
                </a:lnTo>
                <a:lnTo>
                  <a:pt x="266700" y="252412"/>
                </a:lnTo>
                <a:lnTo>
                  <a:pt x="3929062" y="252412"/>
                </a:lnTo>
                <a:lnTo>
                  <a:pt x="3929062" y="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0129838" y="1452087"/>
            <a:ext cx="0" cy="7012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フリーフォーム 34"/>
          <p:cNvSpPr/>
          <p:nvPr/>
        </p:nvSpPr>
        <p:spPr>
          <a:xfrm>
            <a:off x="10353675" y="1133475"/>
            <a:ext cx="330677" cy="1014413"/>
          </a:xfrm>
          <a:custGeom>
            <a:avLst/>
            <a:gdLst>
              <a:gd name="connsiteX0" fmla="*/ 0 w 195263"/>
              <a:gd name="connsiteY0" fmla="*/ 0 h 1014413"/>
              <a:gd name="connsiteX1" fmla="*/ 195263 w 195263"/>
              <a:gd name="connsiteY1" fmla="*/ 0 h 1014413"/>
              <a:gd name="connsiteX2" fmla="*/ 195263 w 195263"/>
              <a:gd name="connsiteY2" fmla="*/ 1014413 h 101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3" h="1014413">
                <a:moveTo>
                  <a:pt x="0" y="0"/>
                </a:moveTo>
                <a:lnTo>
                  <a:pt x="195263" y="0"/>
                </a:lnTo>
                <a:lnTo>
                  <a:pt x="195263" y="1014413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9459749" y="560149"/>
            <a:ext cx="122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rgbClr val="0070C0"/>
                </a:solidFill>
              </a:rPr>
              <a:t>ヒット位置より遠い場合と，</a:t>
            </a:r>
            <a:endParaRPr lang="en-US" altLang="ja-JP" sz="600" dirty="0" smtClean="0">
              <a:solidFill>
                <a:srgbClr val="0070C0"/>
              </a:solidFill>
            </a:endParaRPr>
          </a:p>
          <a:p>
            <a:r>
              <a:rPr lang="ja-JP" altLang="en-US" sz="600" dirty="0" smtClean="0">
                <a:solidFill>
                  <a:srgbClr val="0070C0"/>
                </a:solidFill>
              </a:rPr>
              <a:t>レーザ範囲を超える場合は</a:t>
            </a:r>
            <a:endParaRPr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en-US" altLang="ja-JP" sz="600" dirty="0" smtClean="0">
                <a:solidFill>
                  <a:srgbClr val="0070C0"/>
                </a:solidFill>
              </a:rPr>
              <a:t>Unknown(</a:t>
            </a:r>
            <a:r>
              <a:rPr kumimoji="1" lang="ja-JP" altLang="en-US" sz="600" dirty="0" smtClean="0">
                <a:solidFill>
                  <a:srgbClr val="0070C0"/>
                </a:solidFill>
              </a:rPr>
              <a:t>灰色</a:t>
            </a:r>
            <a:r>
              <a:rPr kumimoji="1" lang="en-US" altLang="ja-JP" sz="600" dirty="0" smtClean="0">
                <a:solidFill>
                  <a:srgbClr val="0070C0"/>
                </a:solidFill>
              </a:rPr>
              <a:t>)</a:t>
            </a:r>
            <a:r>
              <a:rPr kumimoji="1" lang="ja-JP" altLang="en-US" sz="600" dirty="0" smtClean="0">
                <a:solidFill>
                  <a:srgbClr val="0070C0"/>
                </a:solidFill>
              </a:rPr>
              <a:t>を返す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9097776" y="1442821"/>
            <a:ext cx="113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ヒットした位置周辺の</a:t>
            </a:r>
            <a:endParaRPr kumimoji="1" lang="en-US" altLang="ja-JP" sz="600" dirty="0" smtClean="0">
              <a:solidFill>
                <a:srgbClr val="00B050"/>
              </a:solidFill>
            </a:endParaRPr>
          </a:p>
          <a:p>
            <a:r>
              <a:rPr kumimoji="1" lang="ja-JP" altLang="en-US" sz="600" dirty="0" smtClean="0">
                <a:solidFill>
                  <a:srgbClr val="00B050"/>
                </a:solidFill>
              </a:rPr>
              <a:t>格子を占有状態にする．</a:t>
            </a:r>
            <a:endParaRPr kumimoji="1"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「周辺」の閾値が</a:t>
            </a:r>
            <a:r>
              <a:rPr lang="en-US" altLang="ja-JP" sz="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kumimoji="1" lang="ja-JP" altLang="en-US" sz="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フリーフォーム 38"/>
          <p:cNvSpPr/>
          <p:nvPr/>
        </p:nvSpPr>
        <p:spPr>
          <a:xfrm>
            <a:off x="3803650" y="4394200"/>
            <a:ext cx="3657600" cy="419100"/>
          </a:xfrm>
          <a:custGeom>
            <a:avLst/>
            <a:gdLst>
              <a:gd name="connsiteX0" fmla="*/ 2565400 w 3657600"/>
              <a:gd name="connsiteY0" fmla="*/ 31750 h 419100"/>
              <a:gd name="connsiteX1" fmla="*/ 2565400 w 3657600"/>
              <a:gd name="connsiteY1" fmla="*/ 158750 h 419100"/>
              <a:gd name="connsiteX2" fmla="*/ 0 w 3657600"/>
              <a:gd name="connsiteY2" fmla="*/ 158750 h 419100"/>
              <a:gd name="connsiteX3" fmla="*/ 0 w 3657600"/>
              <a:gd name="connsiteY3" fmla="*/ 419100 h 419100"/>
              <a:gd name="connsiteX4" fmla="*/ 635000 w 3657600"/>
              <a:gd name="connsiteY4" fmla="*/ 419100 h 419100"/>
              <a:gd name="connsiteX5" fmla="*/ 635000 w 3657600"/>
              <a:gd name="connsiteY5" fmla="*/ 285750 h 419100"/>
              <a:gd name="connsiteX6" fmla="*/ 3657600 w 3657600"/>
              <a:gd name="connsiteY6" fmla="*/ 285750 h 419100"/>
              <a:gd name="connsiteX7" fmla="*/ 3657600 w 3657600"/>
              <a:gd name="connsiteY7" fmla="*/ 0 h 419100"/>
              <a:gd name="connsiteX8" fmla="*/ 2565400 w 3657600"/>
              <a:gd name="connsiteY8" fmla="*/ 0 h 419100"/>
              <a:gd name="connsiteX9" fmla="*/ 2565400 w 3657600"/>
              <a:gd name="connsiteY9" fmla="*/ 3175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419100">
                <a:moveTo>
                  <a:pt x="2565400" y="31750"/>
                </a:moveTo>
                <a:lnTo>
                  <a:pt x="2565400" y="158750"/>
                </a:lnTo>
                <a:lnTo>
                  <a:pt x="0" y="158750"/>
                </a:lnTo>
                <a:lnTo>
                  <a:pt x="0" y="419100"/>
                </a:lnTo>
                <a:lnTo>
                  <a:pt x="635000" y="419100"/>
                </a:lnTo>
                <a:lnTo>
                  <a:pt x="635000" y="285750"/>
                </a:lnTo>
                <a:lnTo>
                  <a:pt x="3657600" y="285750"/>
                </a:lnTo>
                <a:lnTo>
                  <a:pt x="3657600" y="0"/>
                </a:lnTo>
                <a:lnTo>
                  <a:pt x="2565400" y="0"/>
                </a:lnTo>
                <a:lnTo>
                  <a:pt x="2565400" y="31750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337550" y="1479933"/>
            <a:ext cx="633974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3810000" y="4692650"/>
            <a:ext cx="3651250" cy="251212"/>
          </a:xfrm>
          <a:custGeom>
            <a:avLst/>
            <a:gdLst>
              <a:gd name="connsiteX0" fmla="*/ 654050 w 3651250"/>
              <a:gd name="connsiteY0" fmla="*/ 25400 h 285750"/>
              <a:gd name="connsiteX1" fmla="*/ 654050 w 3651250"/>
              <a:gd name="connsiteY1" fmla="*/ 146050 h 285750"/>
              <a:gd name="connsiteX2" fmla="*/ 0 w 3651250"/>
              <a:gd name="connsiteY2" fmla="*/ 146050 h 285750"/>
              <a:gd name="connsiteX3" fmla="*/ 0 w 3651250"/>
              <a:gd name="connsiteY3" fmla="*/ 285750 h 285750"/>
              <a:gd name="connsiteX4" fmla="*/ 476250 w 3651250"/>
              <a:gd name="connsiteY4" fmla="*/ 285750 h 285750"/>
              <a:gd name="connsiteX5" fmla="*/ 476250 w 3651250"/>
              <a:gd name="connsiteY5" fmla="*/ 171450 h 285750"/>
              <a:gd name="connsiteX6" fmla="*/ 3651250 w 3651250"/>
              <a:gd name="connsiteY6" fmla="*/ 171450 h 285750"/>
              <a:gd name="connsiteX7" fmla="*/ 3651250 w 3651250"/>
              <a:gd name="connsiteY7" fmla="*/ 0 h 285750"/>
              <a:gd name="connsiteX8" fmla="*/ 654050 w 3651250"/>
              <a:gd name="connsiteY8" fmla="*/ 254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1250" h="285750">
                <a:moveTo>
                  <a:pt x="654050" y="25400"/>
                </a:moveTo>
                <a:lnTo>
                  <a:pt x="654050" y="146050"/>
                </a:lnTo>
                <a:lnTo>
                  <a:pt x="0" y="146050"/>
                </a:lnTo>
                <a:lnTo>
                  <a:pt x="0" y="285750"/>
                </a:lnTo>
                <a:lnTo>
                  <a:pt x="476250" y="285750"/>
                </a:lnTo>
                <a:lnTo>
                  <a:pt x="476250" y="171450"/>
                </a:lnTo>
                <a:lnTo>
                  <a:pt x="3651250" y="171450"/>
                </a:lnTo>
                <a:lnTo>
                  <a:pt x="3651250" y="0"/>
                </a:lnTo>
                <a:lnTo>
                  <a:pt x="654050" y="2540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3816350" y="4844725"/>
            <a:ext cx="3648075" cy="252000"/>
          </a:xfrm>
          <a:custGeom>
            <a:avLst/>
            <a:gdLst>
              <a:gd name="connsiteX0" fmla="*/ 482600 w 3676650"/>
              <a:gd name="connsiteY0" fmla="*/ 25400 h 273050"/>
              <a:gd name="connsiteX1" fmla="*/ 482600 w 3676650"/>
              <a:gd name="connsiteY1" fmla="*/ 127000 h 273050"/>
              <a:gd name="connsiteX2" fmla="*/ 0 w 3676650"/>
              <a:gd name="connsiteY2" fmla="*/ 127000 h 273050"/>
              <a:gd name="connsiteX3" fmla="*/ 0 w 3676650"/>
              <a:gd name="connsiteY3" fmla="*/ 273050 h 273050"/>
              <a:gd name="connsiteX4" fmla="*/ 1974850 w 3676650"/>
              <a:gd name="connsiteY4" fmla="*/ 273050 h 273050"/>
              <a:gd name="connsiteX5" fmla="*/ 1974850 w 3676650"/>
              <a:gd name="connsiteY5" fmla="*/ 139700 h 273050"/>
              <a:gd name="connsiteX6" fmla="*/ 3676650 w 3676650"/>
              <a:gd name="connsiteY6" fmla="*/ 139700 h 273050"/>
              <a:gd name="connsiteX7" fmla="*/ 3676650 w 3676650"/>
              <a:gd name="connsiteY7" fmla="*/ 0 h 273050"/>
              <a:gd name="connsiteX8" fmla="*/ 3556000 w 3676650"/>
              <a:gd name="connsiteY8" fmla="*/ 6350 h 273050"/>
              <a:gd name="connsiteX9" fmla="*/ 482600 w 3676650"/>
              <a:gd name="connsiteY9" fmla="*/ 25400 h 273050"/>
              <a:gd name="connsiteX0" fmla="*/ 485775 w 3676650"/>
              <a:gd name="connsiteY0" fmla="*/ 8199 h 273050"/>
              <a:gd name="connsiteX1" fmla="*/ 482600 w 3676650"/>
              <a:gd name="connsiteY1" fmla="*/ 127000 h 273050"/>
              <a:gd name="connsiteX2" fmla="*/ 0 w 3676650"/>
              <a:gd name="connsiteY2" fmla="*/ 127000 h 273050"/>
              <a:gd name="connsiteX3" fmla="*/ 0 w 3676650"/>
              <a:gd name="connsiteY3" fmla="*/ 273050 h 273050"/>
              <a:gd name="connsiteX4" fmla="*/ 1974850 w 3676650"/>
              <a:gd name="connsiteY4" fmla="*/ 273050 h 273050"/>
              <a:gd name="connsiteX5" fmla="*/ 1974850 w 3676650"/>
              <a:gd name="connsiteY5" fmla="*/ 139700 h 273050"/>
              <a:gd name="connsiteX6" fmla="*/ 3676650 w 3676650"/>
              <a:gd name="connsiteY6" fmla="*/ 139700 h 273050"/>
              <a:gd name="connsiteX7" fmla="*/ 3676650 w 3676650"/>
              <a:gd name="connsiteY7" fmla="*/ 0 h 273050"/>
              <a:gd name="connsiteX8" fmla="*/ 3556000 w 3676650"/>
              <a:gd name="connsiteY8" fmla="*/ 6350 h 273050"/>
              <a:gd name="connsiteX9" fmla="*/ 485775 w 3676650"/>
              <a:gd name="connsiteY9" fmla="*/ 8199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650" h="273050">
                <a:moveTo>
                  <a:pt x="485775" y="8199"/>
                </a:moveTo>
                <a:cubicBezTo>
                  <a:pt x="484717" y="47799"/>
                  <a:pt x="483658" y="87400"/>
                  <a:pt x="482600" y="127000"/>
                </a:cubicBezTo>
                <a:lnTo>
                  <a:pt x="0" y="127000"/>
                </a:lnTo>
                <a:lnTo>
                  <a:pt x="0" y="273050"/>
                </a:lnTo>
                <a:lnTo>
                  <a:pt x="1974850" y="273050"/>
                </a:lnTo>
                <a:lnTo>
                  <a:pt x="1974850" y="139700"/>
                </a:lnTo>
                <a:lnTo>
                  <a:pt x="3676650" y="139700"/>
                </a:lnTo>
                <a:lnTo>
                  <a:pt x="3676650" y="0"/>
                </a:lnTo>
                <a:cubicBezTo>
                  <a:pt x="3572952" y="6913"/>
                  <a:pt x="3613220" y="6350"/>
                  <a:pt x="3556000" y="6350"/>
                </a:cubicBezTo>
                <a:lnTo>
                  <a:pt x="485775" y="8199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988170" y="596840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988170" y="692490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625828" y="1482903"/>
            <a:ext cx="154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215062" y="1673807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905656" y="4561795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024719" y="4711616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980726" y="4561035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850676" y="4850687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9565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672045" cy="27357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" y="2735774"/>
            <a:ext cx="3669302" cy="41314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97" y="1"/>
            <a:ext cx="3669302" cy="19350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297" y="1975288"/>
            <a:ext cx="3669302" cy="5720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297" y="2556862"/>
            <a:ext cx="3669302" cy="281998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941668" y="3016937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27443" y="4133543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60868" y="4133543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76243" y="254733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13868" y="2547337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7668" y="5313323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079868" y="5599601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27303" y="5871063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61759" y="6180626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5716" y="5403792"/>
            <a:ext cx="3669302" cy="8672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851" y="1"/>
            <a:ext cx="3686721" cy="4269893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8337550" y="935794"/>
            <a:ext cx="2016000" cy="23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617200" y="2153312"/>
            <a:ext cx="648000" cy="90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89700" y="3696362"/>
            <a:ext cx="86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337550" y="1200087"/>
            <a:ext cx="2016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565650" y="3696362"/>
            <a:ext cx="12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061300" y="2153312"/>
            <a:ext cx="4968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5862638" y="2158075"/>
            <a:ext cx="4195762" cy="1618589"/>
          </a:xfrm>
          <a:custGeom>
            <a:avLst/>
            <a:gdLst>
              <a:gd name="connsiteX0" fmla="*/ 0 w 4195762"/>
              <a:gd name="connsiteY0" fmla="*/ 1595437 h 1595437"/>
              <a:gd name="connsiteX1" fmla="*/ 0 w 4195762"/>
              <a:gd name="connsiteY1" fmla="*/ 1485900 h 1595437"/>
              <a:gd name="connsiteX2" fmla="*/ 1690687 w 4195762"/>
              <a:gd name="connsiteY2" fmla="*/ 1485900 h 1595437"/>
              <a:gd name="connsiteX3" fmla="*/ 1690687 w 4195762"/>
              <a:gd name="connsiteY3" fmla="*/ 0 h 1595437"/>
              <a:gd name="connsiteX4" fmla="*/ 4195762 w 4195762"/>
              <a:gd name="connsiteY4" fmla="*/ 0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5762" h="1595437">
                <a:moveTo>
                  <a:pt x="0" y="1595437"/>
                </a:moveTo>
                <a:lnTo>
                  <a:pt x="0" y="1485900"/>
                </a:lnTo>
                <a:lnTo>
                  <a:pt x="1690687" y="1485900"/>
                </a:lnTo>
                <a:lnTo>
                  <a:pt x="1690687" y="0"/>
                </a:lnTo>
                <a:lnTo>
                  <a:pt x="4195762" y="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7334250" y="2243138"/>
            <a:ext cx="3929062" cy="1452562"/>
          </a:xfrm>
          <a:custGeom>
            <a:avLst/>
            <a:gdLst>
              <a:gd name="connsiteX0" fmla="*/ 0 w 3929062"/>
              <a:gd name="connsiteY0" fmla="*/ 1452562 h 1452562"/>
              <a:gd name="connsiteX1" fmla="*/ 266700 w 3929062"/>
              <a:gd name="connsiteY1" fmla="*/ 1452562 h 1452562"/>
              <a:gd name="connsiteX2" fmla="*/ 266700 w 3929062"/>
              <a:gd name="connsiteY2" fmla="*/ 252412 h 1452562"/>
              <a:gd name="connsiteX3" fmla="*/ 3929062 w 3929062"/>
              <a:gd name="connsiteY3" fmla="*/ 252412 h 1452562"/>
              <a:gd name="connsiteX4" fmla="*/ 3929062 w 3929062"/>
              <a:gd name="connsiteY4" fmla="*/ 0 h 145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2" h="1452562">
                <a:moveTo>
                  <a:pt x="0" y="1452562"/>
                </a:moveTo>
                <a:lnTo>
                  <a:pt x="266700" y="1452562"/>
                </a:lnTo>
                <a:lnTo>
                  <a:pt x="266700" y="252412"/>
                </a:lnTo>
                <a:lnTo>
                  <a:pt x="3929062" y="252412"/>
                </a:lnTo>
                <a:lnTo>
                  <a:pt x="3929062" y="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0129838" y="1452087"/>
            <a:ext cx="0" cy="7012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フリーフォーム 34"/>
          <p:cNvSpPr/>
          <p:nvPr/>
        </p:nvSpPr>
        <p:spPr>
          <a:xfrm>
            <a:off x="10353675" y="1133475"/>
            <a:ext cx="330677" cy="1014413"/>
          </a:xfrm>
          <a:custGeom>
            <a:avLst/>
            <a:gdLst>
              <a:gd name="connsiteX0" fmla="*/ 0 w 195263"/>
              <a:gd name="connsiteY0" fmla="*/ 0 h 1014413"/>
              <a:gd name="connsiteX1" fmla="*/ 195263 w 195263"/>
              <a:gd name="connsiteY1" fmla="*/ 0 h 1014413"/>
              <a:gd name="connsiteX2" fmla="*/ 195263 w 195263"/>
              <a:gd name="connsiteY2" fmla="*/ 1014413 h 101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3" h="1014413">
                <a:moveTo>
                  <a:pt x="0" y="0"/>
                </a:moveTo>
                <a:lnTo>
                  <a:pt x="195263" y="0"/>
                </a:lnTo>
                <a:lnTo>
                  <a:pt x="195263" y="1014413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9459749" y="560149"/>
            <a:ext cx="122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rgbClr val="0070C0"/>
                </a:solidFill>
              </a:rPr>
              <a:t>ヒット位置より遠い場合と，</a:t>
            </a:r>
            <a:endParaRPr lang="en-US" altLang="ja-JP" sz="600" dirty="0" smtClean="0">
              <a:solidFill>
                <a:srgbClr val="0070C0"/>
              </a:solidFill>
            </a:endParaRPr>
          </a:p>
          <a:p>
            <a:r>
              <a:rPr lang="ja-JP" altLang="en-US" sz="600" dirty="0" smtClean="0">
                <a:solidFill>
                  <a:srgbClr val="0070C0"/>
                </a:solidFill>
              </a:rPr>
              <a:t>レーザ範囲を超える場合は</a:t>
            </a:r>
            <a:endParaRPr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en-US" altLang="ja-JP" sz="600" dirty="0" smtClean="0">
                <a:solidFill>
                  <a:srgbClr val="0070C0"/>
                </a:solidFill>
              </a:rPr>
              <a:t>Unknown(</a:t>
            </a:r>
            <a:r>
              <a:rPr kumimoji="1" lang="ja-JP" altLang="en-US" sz="600" dirty="0" smtClean="0">
                <a:solidFill>
                  <a:srgbClr val="0070C0"/>
                </a:solidFill>
              </a:rPr>
              <a:t>灰色</a:t>
            </a:r>
            <a:r>
              <a:rPr kumimoji="1" lang="en-US" altLang="ja-JP" sz="600" dirty="0" smtClean="0">
                <a:solidFill>
                  <a:srgbClr val="0070C0"/>
                </a:solidFill>
              </a:rPr>
              <a:t>)</a:t>
            </a:r>
            <a:r>
              <a:rPr kumimoji="1" lang="ja-JP" altLang="en-US" sz="600" dirty="0" smtClean="0">
                <a:solidFill>
                  <a:srgbClr val="0070C0"/>
                </a:solidFill>
              </a:rPr>
              <a:t>を返す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9097776" y="1442821"/>
            <a:ext cx="113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ヒットした位置周辺の</a:t>
            </a:r>
            <a:endParaRPr kumimoji="1" lang="en-US" altLang="ja-JP" sz="600" dirty="0" smtClean="0">
              <a:solidFill>
                <a:srgbClr val="00B050"/>
              </a:solidFill>
            </a:endParaRPr>
          </a:p>
          <a:p>
            <a:r>
              <a:rPr kumimoji="1" lang="ja-JP" altLang="en-US" sz="600" dirty="0" smtClean="0">
                <a:solidFill>
                  <a:srgbClr val="00B050"/>
                </a:solidFill>
              </a:rPr>
              <a:t>格子を占有状態にする．</a:t>
            </a:r>
            <a:endParaRPr kumimoji="1"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「周辺」の閾値が</a:t>
            </a:r>
            <a:r>
              <a:rPr lang="en-US" altLang="ja-JP" sz="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kumimoji="1" lang="ja-JP" altLang="en-US" sz="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フリーフォーム 38"/>
          <p:cNvSpPr/>
          <p:nvPr/>
        </p:nvSpPr>
        <p:spPr>
          <a:xfrm>
            <a:off x="3803650" y="4394200"/>
            <a:ext cx="3657600" cy="419100"/>
          </a:xfrm>
          <a:custGeom>
            <a:avLst/>
            <a:gdLst>
              <a:gd name="connsiteX0" fmla="*/ 2565400 w 3657600"/>
              <a:gd name="connsiteY0" fmla="*/ 31750 h 419100"/>
              <a:gd name="connsiteX1" fmla="*/ 2565400 w 3657600"/>
              <a:gd name="connsiteY1" fmla="*/ 158750 h 419100"/>
              <a:gd name="connsiteX2" fmla="*/ 0 w 3657600"/>
              <a:gd name="connsiteY2" fmla="*/ 158750 h 419100"/>
              <a:gd name="connsiteX3" fmla="*/ 0 w 3657600"/>
              <a:gd name="connsiteY3" fmla="*/ 419100 h 419100"/>
              <a:gd name="connsiteX4" fmla="*/ 635000 w 3657600"/>
              <a:gd name="connsiteY4" fmla="*/ 419100 h 419100"/>
              <a:gd name="connsiteX5" fmla="*/ 635000 w 3657600"/>
              <a:gd name="connsiteY5" fmla="*/ 285750 h 419100"/>
              <a:gd name="connsiteX6" fmla="*/ 3657600 w 3657600"/>
              <a:gd name="connsiteY6" fmla="*/ 285750 h 419100"/>
              <a:gd name="connsiteX7" fmla="*/ 3657600 w 3657600"/>
              <a:gd name="connsiteY7" fmla="*/ 0 h 419100"/>
              <a:gd name="connsiteX8" fmla="*/ 2565400 w 3657600"/>
              <a:gd name="connsiteY8" fmla="*/ 0 h 419100"/>
              <a:gd name="connsiteX9" fmla="*/ 2565400 w 3657600"/>
              <a:gd name="connsiteY9" fmla="*/ 3175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419100">
                <a:moveTo>
                  <a:pt x="2565400" y="31750"/>
                </a:moveTo>
                <a:lnTo>
                  <a:pt x="2565400" y="158750"/>
                </a:lnTo>
                <a:lnTo>
                  <a:pt x="0" y="158750"/>
                </a:lnTo>
                <a:lnTo>
                  <a:pt x="0" y="419100"/>
                </a:lnTo>
                <a:lnTo>
                  <a:pt x="635000" y="419100"/>
                </a:lnTo>
                <a:lnTo>
                  <a:pt x="635000" y="285750"/>
                </a:lnTo>
                <a:lnTo>
                  <a:pt x="3657600" y="285750"/>
                </a:lnTo>
                <a:lnTo>
                  <a:pt x="3657600" y="0"/>
                </a:lnTo>
                <a:lnTo>
                  <a:pt x="2565400" y="0"/>
                </a:lnTo>
                <a:lnTo>
                  <a:pt x="2565400" y="31750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337550" y="1479933"/>
            <a:ext cx="633974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3810000" y="4692650"/>
            <a:ext cx="3651250" cy="251212"/>
          </a:xfrm>
          <a:custGeom>
            <a:avLst/>
            <a:gdLst>
              <a:gd name="connsiteX0" fmla="*/ 654050 w 3651250"/>
              <a:gd name="connsiteY0" fmla="*/ 25400 h 285750"/>
              <a:gd name="connsiteX1" fmla="*/ 654050 w 3651250"/>
              <a:gd name="connsiteY1" fmla="*/ 146050 h 285750"/>
              <a:gd name="connsiteX2" fmla="*/ 0 w 3651250"/>
              <a:gd name="connsiteY2" fmla="*/ 146050 h 285750"/>
              <a:gd name="connsiteX3" fmla="*/ 0 w 3651250"/>
              <a:gd name="connsiteY3" fmla="*/ 285750 h 285750"/>
              <a:gd name="connsiteX4" fmla="*/ 476250 w 3651250"/>
              <a:gd name="connsiteY4" fmla="*/ 285750 h 285750"/>
              <a:gd name="connsiteX5" fmla="*/ 476250 w 3651250"/>
              <a:gd name="connsiteY5" fmla="*/ 171450 h 285750"/>
              <a:gd name="connsiteX6" fmla="*/ 3651250 w 3651250"/>
              <a:gd name="connsiteY6" fmla="*/ 171450 h 285750"/>
              <a:gd name="connsiteX7" fmla="*/ 3651250 w 3651250"/>
              <a:gd name="connsiteY7" fmla="*/ 0 h 285750"/>
              <a:gd name="connsiteX8" fmla="*/ 654050 w 3651250"/>
              <a:gd name="connsiteY8" fmla="*/ 254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1250" h="285750">
                <a:moveTo>
                  <a:pt x="654050" y="25400"/>
                </a:moveTo>
                <a:lnTo>
                  <a:pt x="654050" y="146050"/>
                </a:lnTo>
                <a:lnTo>
                  <a:pt x="0" y="146050"/>
                </a:lnTo>
                <a:lnTo>
                  <a:pt x="0" y="285750"/>
                </a:lnTo>
                <a:lnTo>
                  <a:pt x="476250" y="285750"/>
                </a:lnTo>
                <a:lnTo>
                  <a:pt x="476250" y="171450"/>
                </a:lnTo>
                <a:lnTo>
                  <a:pt x="3651250" y="171450"/>
                </a:lnTo>
                <a:lnTo>
                  <a:pt x="3651250" y="0"/>
                </a:lnTo>
                <a:lnTo>
                  <a:pt x="654050" y="2540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3816350" y="4844725"/>
            <a:ext cx="3648075" cy="252000"/>
          </a:xfrm>
          <a:custGeom>
            <a:avLst/>
            <a:gdLst>
              <a:gd name="connsiteX0" fmla="*/ 482600 w 3676650"/>
              <a:gd name="connsiteY0" fmla="*/ 25400 h 273050"/>
              <a:gd name="connsiteX1" fmla="*/ 482600 w 3676650"/>
              <a:gd name="connsiteY1" fmla="*/ 127000 h 273050"/>
              <a:gd name="connsiteX2" fmla="*/ 0 w 3676650"/>
              <a:gd name="connsiteY2" fmla="*/ 127000 h 273050"/>
              <a:gd name="connsiteX3" fmla="*/ 0 w 3676650"/>
              <a:gd name="connsiteY3" fmla="*/ 273050 h 273050"/>
              <a:gd name="connsiteX4" fmla="*/ 1974850 w 3676650"/>
              <a:gd name="connsiteY4" fmla="*/ 273050 h 273050"/>
              <a:gd name="connsiteX5" fmla="*/ 1974850 w 3676650"/>
              <a:gd name="connsiteY5" fmla="*/ 139700 h 273050"/>
              <a:gd name="connsiteX6" fmla="*/ 3676650 w 3676650"/>
              <a:gd name="connsiteY6" fmla="*/ 139700 h 273050"/>
              <a:gd name="connsiteX7" fmla="*/ 3676650 w 3676650"/>
              <a:gd name="connsiteY7" fmla="*/ 0 h 273050"/>
              <a:gd name="connsiteX8" fmla="*/ 3556000 w 3676650"/>
              <a:gd name="connsiteY8" fmla="*/ 6350 h 273050"/>
              <a:gd name="connsiteX9" fmla="*/ 482600 w 3676650"/>
              <a:gd name="connsiteY9" fmla="*/ 25400 h 273050"/>
              <a:gd name="connsiteX0" fmla="*/ 485775 w 3676650"/>
              <a:gd name="connsiteY0" fmla="*/ 8199 h 273050"/>
              <a:gd name="connsiteX1" fmla="*/ 482600 w 3676650"/>
              <a:gd name="connsiteY1" fmla="*/ 127000 h 273050"/>
              <a:gd name="connsiteX2" fmla="*/ 0 w 3676650"/>
              <a:gd name="connsiteY2" fmla="*/ 127000 h 273050"/>
              <a:gd name="connsiteX3" fmla="*/ 0 w 3676650"/>
              <a:gd name="connsiteY3" fmla="*/ 273050 h 273050"/>
              <a:gd name="connsiteX4" fmla="*/ 1974850 w 3676650"/>
              <a:gd name="connsiteY4" fmla="*/ 273050 h 273050"/>
              <a:gd name="connsiteX5" fmla="*/ 1974850 w 3676650"/>
              <a:gd name="connsiteY5" fmla="*/ 139700 h 273050"/>
              <a:gd name="connsiteX6" fmla="*/ 3676650 w 3676650"/>
              <a:gd name="connsiteY6" fmla="*/ 139700 h 273050"/>
              <a:gd name="connsiteX7" fmla="*/ 3676650 w 3676650"/>
              <a:gd name="connsiteY7" fmla="*/ 0 h 273050"/>
              <a:gd name="connsiteX8" fmla="*/ 3556000 w 3676650"/>
              <a:gd name="connsiteY8" fmla="*/ 6350 h 273050"/>
              <a:gd name="connsiteX9" fmla="*/ 485775 w 3676650"/>
              <a:gd name="connsiteY9" fmla="*/ 8199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650" h="273050">
                <a:moveTo>
                  <a:pt x="485775" y="8199"/>
                </a:moveTo>
                <a:cubicBezTo>
                  <a:pt x="484717" y="47799"/>
                  <a:pt x="483658" y="87400"/>
                  <a:pt x="482600" y="127000"/>
                </a:cubicBezTo>
                <a:lnTo>
                  <a:pt x="0" y="127000"/>
                </a:lnTo>
                <a:lnTo>
                  <a:pt x="0" y="273050"/>
                </a:lnTo>
                <a:lnTo>
                  <a:pt x="1974850" y="273050"/>
                </a:lnTo>
                <a:lnTo>
                  <a:pt x="1974850" y="139700"/>
                </a:lnTo>
                <a:lnTo>
                  <a:pt x="3676650" y="139700"/>
                </a:lnTo>
                <a:lnTo>
                  <a:pt x="3676650" y="0"/>
                </a:lnTo>
                <a:cubicBezTo>
                  <a:pt x="3572952" y="6913"/>
                  <a:pt x="3613220" y="6350"/>
                  <a:pt x="3556000" y="6350"/>
                </a:cubicBezTo>
                <a:lnTo>
                  <a:pt x="485775" y="8199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988170" y="596840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988170" y="692490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625828" y="1482903"/>
            <a:ext cx="154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215062" y="1673807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905656" y="4561795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024719" y="4711616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980726" y="4561035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850676" y="4850687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444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62695" cy="26055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05539"/>
            <a:ext cx="4162695" cy="14696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075178"/>
            <a:ext cx="4162695" cy="156966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929298" y="31483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132748" y="966522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78748" y="1614222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164498" y="2853380"/>
            <a:ext cx="5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21098" y="2824098"/>
            <a:ext cx="1079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いずれか１つのセンサで障害物を見つければ，地図に反映する</a:t>
            </a:r>
            <a:endParaRPr kumimoji="1" lang="ja-JP" altLang="en-US" sz="700" dirty="0"/>
          </a:p>
        </p:txBody>
      </p:sp>
      <p:sp>
        <p:nvSpPr>
          <p:cNvPr id="12" name="正方形/長方形 11"/>
          <p:cNvSpPr/>
          <p:nvPr/>
        </p:nvSpPr>
        <p:spPr>
          <a:xfrm>
            <a:off x="3126398" y="330035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803" y="0"/>
            <a:ext cx="4162695" cy="260553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803" y="2605539"/>
            <a:ext cx="4162695" cy="146963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03" y="4075178"/>
            <a:ext cx="4162695" cy="1569667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5209100" y="31483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412550" y="966522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158550" y="1614222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000900" y="2824098"/>
            <a:ext cx="1079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いずれか１つのセンサで障害物を見つければ，地図に反映する</a:t>
            </a:r>
            <a:endParaRPr kumimoji="1" lang="ja-JP" altLang="en-US" sz="700" dirty="0"/>
          </a:p>
        </p:txBody>
      </p:sp>
      <p:sp>
        <p:nvSpPr>
          <p:cNvPr id="21" name="正方形/長方形 20"/>
          <p:cNvSpPr/>
          <p:nvPr/>
        </p:nvSpPr>
        <p:spPr>
          <a:xfrm>
            <a:off x="7406200" y="330035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444300" y="2853380"/>
            <a:ext cx="5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80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1342" cy="14743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5"/>
          <a:stretch/>
        </p:blipFill>
        <p:spPr>
          <a:xfrm>
            <a:off x="-7758" y="1478279"/>
            <a:ext cx="4229100" cy="30841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1021922"/>
            <a:ext cx="4221342" cy="51645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542" y="0"/>
            <a:ext cx="4229100" cy="99121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07098" y="689533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574623" y="1777832"/>
            <a:ext cx="82727" cy="9224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73"/>
          <a:stretch/>
        </p:blipFill>
        <p:spPr>
          <a:xfrm>
            <a:off x="-7620" y="4562474"/>
            <a:ext cx="4229100" cy="1287327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433423" y="1595809"/>
            <a:ext cx="39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NOT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378598" y="1769953"/>
            <a:ext cx="69452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10248" y="1928703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72073" y="2258903"/>
            <a:ext cx="27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562748" y="2258903"/>
            <a:ext cx="27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11248" y="2573228"/>
            <a:ext cx="65177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116317" y="2573228"/>
            <a:ext cx="65177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164196" y="3072514"/>
            <a:ext cx="65177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91096" y="2761026"/>
            <a:ext cx="191654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50419" y="3270352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83794" y="3270352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39888" y="2441822"/>
            <a:ext cx="10954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こっちは </a:t>
            </a:r>
            <a:r>
              <a:rPr kumimoji="1" lang="en-US" altLang="ja-JP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kumimoji="1" lang="ja-JP" altLang="en-US" sz="700" dirty="0" smtClean="0"/>
              <a:t>から </a:t>
            </a:r>
            <a:r>
              <a:rPr kumimoji="1" lang="ja-JP" alt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 </a:t>
            </a:r>
            <a:r>
              <a:rPr lang="ja-JP" alt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まで</a:t>
            </a:r>
            <a:endParaRPr kumimoji="1" lang="ja-JP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180719" y="342430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369700" y="342430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300350" y="52100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73400" y="352680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966972" y="68318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402539" y="68953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8626742" y="575006"/>
                <a:ext cx="1451038" cy="127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8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(1+</m:t>
                      </m:r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altLang="ja-JP" sz="800" dirty="0"/>
              </a:p>
            </p:txBody>
          </p:sp>
        </mc:Choice>
        <mc:Fallback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742" y="575006"/>
                <a:ext cx="1451038" cy="1277337"/>
              </a:xfrm>
              <a:prstGeom prst="rect">
                <a:avLst/>
              </a:prstGeom>
              <a:blipFill rotWithShape="0">
                <a:blip r:embed="rId6"/>
                <a:stretch>
                  <a:fillRect l="-1261" r="-2941"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正方形/長方形 30"/>
          <p:cNvSpPr/>
          <p:nvPr/>
        </p:nvSpPr>
        <p:spPr>
          <a:xfrm>
            <a:off x="1647736" y="2909482"/>
            <a:ext cx="8985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857786" y="1019954"/>
            <a:ext cx="1115536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794493" y="1602159"/>
            <a:ext cx="1115536" cy="27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6978650" y="1250950"/>
            <a:ext cx="1816100" cy="502539"/>
          </a:xfrm>
          <a:custGeom>
            <a:avLst/>
            <a:gdLst>
              <a:gd name="connsiteX0" fmla="*/ 0 w 1816100"/>
              <a:gd name="connsiteY0" fmla="*/ 0 h 590550"/>
              <a:gd name="connsiteX1" fmla="*/ 1549400 w 1816100"/>
              <a:gd name="connsiteY1" fmla="*/ 0 h 590550"/>
              <a:gd name="connsiteX2" fmla="*/ 1549400 w 1816100"/>
              <a:gd name="connsiteY2" fmla="*/ 590550 h 590550"/>
              <a:gd name="connsiteX3" fmla="*/ 1816100 w 1816100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590550">
                <a:moveTo>
                  <a:pt x="0" y="0"/>
                </a:moveTo>
                <a:lnTo>
                  <a:pt x="1549400" y="0"/>
                </a:lnTo>
                <a:lnTo>
                  <a:pt x="1549400" y="590550"/>
                </a:lnTo>
                <a:lnTo>
                  <a:pt x="1816100" y="5905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903010" y="551883"/>
            <a:ext cx="8985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2546350" y="666750"/>
            <a:ext cx="6356350" cy="2292350"/>
          </a:xfrm>
          <a:custGeom>
            <a:avLst/>
            <a:gdLst>
              <a:gd name="connsiteX0" fmla="*/ 0 w 6356350"/>
              <a:gd name="connsiteY0" fmla="*/ 2292350 h 2292350"/>
              <a:gd name="connsiteX1" fmla="*/ 1676400 w 6356350"/>
              <a:gd name="connsiteY1" fmla="*/ 2292350 h 2292350"/>
              <a:gd name="connsiteX2" fmla="*/ 1676400 w 6356350"/>
              <a:gd name="connsiteY2" fmla="*/ 0 h 2292350"/>
              <a:gd name="connsiteX3" fmla="*/ 6356350 w 6356350"/>
              <a:gd name="connsiteY3" fmla="*/ 0 h 229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6350" h="2292350">
                <a:moveTo>
                  <a:pt x="0" y="2292350"/>
                </a:moveTo>
                <a:lnTo>
                  <a:pt x="1676400" y="2292350"/>
                </a:lnTo>
                <a:lnTo>
                  <a:pt x="1676400" y="0"/>
                </a:lnTo>
                <a:lnTo>
                  <a:pt x="635635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916462" y="1438981"/>
            <a:ext cx="1034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</a:rPr>
              <a:t>現在の観測と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lang="ja-JP" altLang="en-US" sz="700" dirty="0" smtClean="0">
                <a:solidFill>
                  <a:srgbClr val="00B050"/>
                </a:solidFill>
              </a:rPr>
              <a:t>過去の観測は独立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7541100" y="1597495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952274" y="1720250"/>
            <a:ext cx="243739" cy="9100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894338" y="1704854"/>
            <a:ext cx="32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890560" y="2190208"/>
            <a:ext cx="1044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6143625" y="2700336"/>
            <a:ext cx="571500" cy="282741"/>
          </a:xfrm>
          <a:custGeom>
            <a:avLst/>
            <a:gdLst>
              <a:gd name="connsiteX0" fmla="*/ 0 w 571500"/>
              <a:gd name="connsiteY0" fmla="*/ 0 h 280988"/>
              <a:gd name="connsiteX1" fmla="*/ 571500 w 571500"/>
              <a:gd name="connsiteY1" fmla="*/ 0 h 280988"/>
              <a:gd name="connsiteX2" fmla="*/ 571500 w 571500"/>
              <a:gd name="connsiteY2" fmla="*/ 133350 h 280988"/>
              <a:gd name="connsiteX3" fmla="*/ 361950 w 571500"/>
              <a:gd name="connsiteY3" fmla="*/ 133350 h 280988"/>
              <a:gd name="connsiteX4" fmla="*/ 361950 w 571500"/>
              <a:gd name="connsiteY4" fmla="*/ 280988 h 280988"/>
              <a:gd name="connsiteX5" fmla="*/ 152400 w 571500"/>
              <a:gd name="connsiteY5" fmla="*/ 280988 h 280988"/>
              <a:gd name="connsiteX6" fmla="*/ 152400 w 571500"/>
              <a:gd name="connsiteY6" fmla="*/ 152400 h 280988"/>
              <a:gd name="connsiteX7" fmla="*/ 4763 w 571500"/>
              <a:gd name="connsiteY7" fmla="*/ 152400 h 280988"/>
              <a:gd name="connsiteX8" fmla="*/ 0 w 571500"/>
              <a:gd name="connsiteY8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1500" h="280988">
                <a:moveTo>
                  <a:pt x="0" y="0"/>
                </a:moveTo>
                <a:lnTo>
                  <a:pt x="571500" y="0"/>
                </a:lnTo>
                <a:lnTo>
                  <a:pt x="571500" y="133350"/>
                </a:lnTo>
                <a:lnTo>
                  <a:pt x="361950" y="133350"/>
                </a:lnTo>
                <a:lnTo>
                  <a:pt x="361950" y="280988"/>
                </a:lnTo>
                <a:lnTo>
                  <a:pt x="152400" y="280988"/>
                </a:lnTo>
                <a:lnTo>
                  <a:pt x="152400" y="152400"/>
                </a:lnTo>
                <a:lnTo>
                  <a:pt x="4763" y="152400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20073" y="2432477"/>
            <a:ext cx="233848" cy="108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709622" y="2572595"/>
            <a:ext cx="252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610072" y="2761026"/>
            <a:ext cx="396000" cy="126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508760" y="3261352"/>
            <a:ext cx="468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1962150" y="2432050"/>
            <a:ext cx="3695700" cy="330200"/>
          </a:xfrm>
          <a:custGeom>
            <a:avLst/>
            <a:gdLst>
              <a:gd name="connsiteX0" fmla="*/ 0 w 3695700"/>
              <a:gd name="connsiteY0" fmla="*/ 0 h 330200"/>
              <a:gd name="connsiteX1" fmla="*/ 3695700 w 3695700"/>
              <a:gd name="connsiteY1" fmla="*/ 0 h 330200"/>
              <a:gd name="connsiteX2" fmla="*/ 3695700 w 369570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330200">
                <a:moveTo>
                  <a:pt x="0" y="0"/>
                </a:moveTo>
                <a:lnTo>
                  <a:pt x="3695700" y="0"/>
                </a:lnTo>
                <a:lnTo>
                  <a:pt x="3695700" y="33020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1955800" y="2679700"/>
            <a:ext cx="3554413" cy="596900"/>
          </a:xfrm>
          <a:custGeom>
            <a:avLst/>
            <a:gdLst>
              <a:gd name="connsiteX0" fmla="*/ 0 w 3549650"/>
              <a:gd name="connsiteY0" fmla="*/ 0 h 596900"/>
              <a:gd name="connsiteX1" fmla="*/ 2355850 w 3549650"/>
              <a:gd name="connsiteY1" fmla="*/ 0 h 596900"/>
              <a:gd name="connsiteX2" fmla="*/ 2355850 w 3549650"/>
              <a:gd name="connsiteY2" fmla="*/ 596900 h 596900"/>
              <a:gd name="connsiteX3" fmla="*/ 3549650 w 354965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9650" h="596900">
                <a:moveTo>
                  <a:pt x="0" y="0"/>
                </a:moveTo>
                <a:lnTo>
                  <a:pt x="2355850" y="0"/>
                </a:lnTo>
                <a:lnTo>
                  <a:pt x="2355850" y="596900"/>
                </a:lnTo>
                <a:lnTo>
                  <a:pt x="3549650" y="59690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340410" y="3708171"/>
            <a:ext cx="396000" cy="126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10760" y="3848423"/>
            <a:ext cx="468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4222750" y="2965450"/>
            <a:ext cx="806450" cy="1816100"/>
          </a:xfrm>
          <a:custGeom>
            <a:avLst/>
            <a:gdLst>
              <a:gd name="connsiteX0" fmla="*/ 0 w 806450"/>
              <a:gd name="connsiteY0" fmla="*/ 0 h 1816100"/>
              <a:gd name="connsiteX1" fmla="*/ 0 w 806450"/>
              <a:gd name="connsiteY1" fmla="*/ 1816100 h 1816100"/>
              <a:gd name="connsiteX2" fmla="*/ 806450 w 806450"/>
              <a:gd name="connsiteY2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450" h="1816100">
                <a:moveTo>
                  <a:pt x="0" y="0"/>
                </a:moveTo>
                <a:lnTo>
                  <a:pt x="0" y="1816100"/>
                </a:lnTo>
                <a:lnTo>
                  <a:pt x="806450" y="181610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028102" y="4705850"/>
            <a:ext cx="27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205698" y="4642850"/>
            <a:ext cx="540000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221413" y="4921387"/>
            <a:ext cx="540000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970905" y="5748701"/>
            <a:ext cx="879408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220456" y="4642701"/>
            <a:ext cx="846000" cy="253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894370" y="4959487"/>
            <a:ext cx="330318" cy="16496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221413" y="5248182"/>
            <a:ext cx="179387" cy="102594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956840" y="5248182"/>
            <a:ext cx="179387" cy="102594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949799" y="5591770"/>
            <a:ext cx="12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予め確率 </a:t>
            </a:r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1" lang="ja-JP" altLang="en-US" sz="900" dirty="0" smtClean="0"/>
              <a:t>が</a:t>
            </a:r>
            <a:endParaRPr kumimoji="1" lang="en-US" altLang="ja-JP" sz="900" dirty="0" smtClean="0"/>
          </a:p>
          <a:p>
            <a:r>
              <a:rPr lang="ja-JP" altLang="en-US" sz="900" dirty="0"/>
              <a:t>わかって</a:t>
            </a:r>
            <a:r>
              <a:rPr lang="ja-JP" altLang="en-US" sz="900" dirty="0" smtClean="0"/>
              <a:t>いたら設定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08694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4949" cy="23303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2065"/>
          <a:stretch/>
        </p:blipFill>
        <p:spPr>
          <a:xfrm>
            <a:off x="0" y="2321634"/>
            <a:ext cx="4214949" cy="424426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11473"/>
          <a:stretch/>
        </p:blipFill>
        <p:spPr>
          <a:xfrm>
            <a:off x="4314311" y="1120387"/>
            <a:ext cx="4214949" cy="48768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59178"/>
          <a:stretch/>
        </p:blipFill>
        <p:spPr>
          <a:xfrm>
            <a:off x="8582223" y="500070"/>
            <a:ext cx="4209285" cy="22511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40410"/>
          <a:stretch/>
        </p:blipFill>
        <p:spPr>
          <a:xfrm>
            <a:off x="8582223" y="2748707"/>
            <a:ext cx="4209285" cy="32861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223" y="6033399"/>
            <a:ext cx="4209285" cy="98996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894498" y="2343043"/>
            <a:ext cx="828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88148" y="3705406"/>
            <a:ext cx="27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693872" y="4200387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77872" y="4371837"/>
            <a:ext cx="54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10222" y="4371837"/>
            <a:ext cx="36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70098" y="4371837"/>
            <a:ext cx="45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47748" y="6251437"/>
            <a:ext cx="45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2872" y="5021270"/>
            <a:ext cx="36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40408" y="1620457"/>
            <a:ext cx="28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390503" y="2020507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841353" y="2184958"/>
            <a:ext cx="9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31853" y="2839657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931353" y="532712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112203" y="549857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816803" y="5663674"/>
            <a:ext cx="9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907198" y="6421718"/>
            <a:ext cx="10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1246215" y="1468351"/>
            <a:ext cx="908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地図が真の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教師データ</a:t>
            </a:r>
            <a:endParaRPr kumimoji="1" lang="ja-JP" altLang="en-US" sz="11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134157" y="4269811"/>
            <a:ext cx="1547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</a:t>
            </a:r>
            <a:r>
              <a:rPr lang="ja-JP" altLang="en-US" sz="1100" dirty="0"/>
              <a:t>が真の教師</a:t>
            </a:r>
            <a:r>
              <a:rPr kumimoji="1" lang="ja-JP" altLang="en-US" sz="1100" dirty="0" smtClean="0"/>
              <a:t>データ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11907882" y="4531429"/>
            <a:ext cx="10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907882" y="4696529"/>
            <a:ext cx="10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25" y="0"/>
            <a:ext cx="4214949" cy="496646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"/>
          <a:srcRect t="79780"/>
          <a:stretch/>
        </p:blipFill>
        <p:spPr>
          <a:xfrm>
            <a:off x="4314310" y="19246"/>
            <a:ext cx="4214949" cy="1101141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7303803" y="262746"/>
            <a:ext cx="908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</a:t>
            </a:r>
            <a:r>
              <a:rPr lang="ja-JP" altLang="en-US" sz="1100" dirty="0"/>
              <a:t>が真の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教師データ</a:t>
            </a:r>
            <a:endParaRPr kumimoji="1" lang="ja-JP" altLang="en-US" sz="1100" dirty="0"/>
          </a:p>
        </p:txBody>
      </p:sp>
      <p:sp>
        <p:nvSpPr>
          <p:cNvPr id="33" name="正方形/長方形 32"/>
          <p:cNvSpPr/>
          <p:nvPr/>
        </p:nvSpPr>
        <p:spPr>
          <a:xfrm>
            <a:off x="8691949" y="2446183"/>
            <a:ext cx="1908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243597" y="571905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804862" y="5719054"/>
            <a:ext cx="72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240530" y="5719054"/>
            <a:ext cx="91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797480" y="5282414"/>
            <a:ext cx="18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834863" y="5282414"/>
            <a:ext cx="28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557469" y="6093418"/>
            <a:ext cx="18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594852" y="6093418"/>
            <a:ext cx="28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737630" y="6400924"/>
            <a:ext cx="198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0820340" y="6400924"/>
            <a:ext cx="450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261703" y="501030"/>
            <a:ext cx="27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619099" y="6877050"/>
            <a:ext cx="27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385741" y="487768"/>
            <a:ext cx="288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337705" y="1693584"/>
            <a:ext cx="288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1908978" y="4324080"/>
            <a:ext cx="288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869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4949" cy="23303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2065"/>
          <a:stretch/>
        </p:blipFill>
        <p:spPr>
          <a:xfrm>
            <a:off x="0" y="2321634"/>
            <a:ext cx="4214949" cy="424426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11473"/>
          <a:stretch/>
        </p:blipFill>
        <p:spPr>
          <a:xfrm>
            <a:off x="4314311" y="1120387"/>
            <a:ext cx="4214949" cy="48768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59178"/>
          <a:stretch/>
        </p:blipFill>
        <p:spPr>
          <a:xfrm>
            <a:off x="8582223" y="500070"/>
            <a:ext cx="4209285" cy="22511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40410"/>
          <a:stretch/>
        </p:blipFill>
        <p:spPr>
          <a:xfrm>
            <a:off x="8582223" y="2748707"/>
            <a:ext cx="4209285" cy="32861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223" y="6033399"/>
            <a:ext cx="4209285" cy="98996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894498" y="2343043"/>
            <a:ext cx="828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88148" y="3705406"/>
            <a:ext cx="27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693872" y="420038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77872" y="4371837"/>
            <a:ext cx="54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10222" y="4371837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70098" y="4371837"/>
            <a:ext cx="45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47748" y="6251437"/>
            <a:ext cx="45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2872" y="5021270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40408" y="1620457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390503" y="202050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841353" y="2184958"/>
            <a:ext cx="9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31853" y="283965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931353" y="5327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112203" y="549857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816803" y="5663674"/>
            <a:ext cx="9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907198" y="6421718"/>
            <a:ext cx="10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1246215" y="1468351"/>
            <a:ext cx="908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地図が真の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教師データ</a:t>
            </a:r>
            <a:endParaRPr kumimoji="1" lang="ja-JP" altLang="en-US" sz="11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134157" y="4269811"/>
            <a:ext cx="1547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</a:t>
            </a:r>
            <a:r>
              <a:rPr lang="ja-JP" altLang="en-US" sz="1100" dirty="0"/>
              <a:t>が真の教師</a:t>
            </a:r>
            <a:r>
              <a:rPr kumimoji="1" lang="ja-JP" altLang="en-US" sz="1100" dirty="0" smtClean="0"/>
              <a:t>データ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11907882" y="4531429"/>
            <a:ext cx="10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907882" y="4696529"/>
            <a:ext cx="10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25" y="0"/>
            <a:ext cx="4214949" cy="496646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"/>
          <a:srcRect t="79780"/>
          <a:stretch/>
        </p:blipFill>
        <p:spPr>
          <a:xfrm>
            <a:off x="4314310" y="19246"/>
            <a:ext cx="4214949" cy="1101141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7303803" y="262746"/>
            <a:ext cx="908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</a:t>
            </a:r>
            <a:r>
              <a:rPr lang="ja-JP" altLang="en-US" sz="1100" dirty="0"/>
              <a:t>が真の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教師データ</a:t>
            </a:r>
            <a:endParaRPr kumimoji="1" lang="ja-JP" altLang="en-US" sz="1100" dirty="0"/>
          </a:p>
        </p:txBody>
      </p:sp>
      <p:sp>
        <p:nvSpPr>
          <p:cNvPr id="33" name="正方形/長方形 32"/>
          <p:cNvSpPr/>
          <p:nvPr/>
        </p:nvSpPr>
        <p:spPr>
          <a:xfrm>
            <a:off x="8691949" y="2446183"/>
            <a:ext cx="1908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243597" y="571905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804862" y="5719054"/>
            <a:ext cx="72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240530" y="5719054"/>
            <a:ext cx="91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797480" y="5282414"/>
            <a:ext cx="18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834863" y="5282414"/>
            <a:ext cx="28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557469" y="6093418"/>
            <a:ext cx="18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594852" y="6093418"/>
            <a:ext cx="28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737630" y="6400924"/>
            <a:ext cx="198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0820340" y="6400924"/>
            <a:ext cx="450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261703" y="501030"/>
            <a:ext cx="27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619099" y="6877050"/>
            <a:ext cx="27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385741" y="487768"/>
            <a:ext cx="28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337705" y="1693584"/>
            <a:ext cx="28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1908978" y="4324080"/>
            <a:ext cx="28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79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11600" cy="41646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4661"/>
            <a:ext cx="3911601" cy="120245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048600" y="4157166"/>
            <a:ext cx="59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502585" y="4157166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595025" y="4309566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64449" y="4450556"/>
            <a:ext cx="936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5780" y="4465647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74469" y="461760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272431" y="461760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1964" y="4765888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48600" y="475859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87056" y="1354406"/>
            <a:ext cx="252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70" y="0"/>
            <a:ext cx="3911600" cy="416466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69" y="4164661"/>
            <a:ext cx="3911601" cy="1202455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5134669" y="4157166"/>
            <a:ext cx="59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588654" y="4157166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681094" y="4309566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950518" y="4450556"/>
            <a:ext cx="936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71849" y="446564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260538" y="461760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358500" y="461760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78033" y="4765888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134669" y="475859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473125" y="1354406"/>
            <a:ext cx="252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597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94200" cy="39257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9450"/>
          <a:stretch/>
        </p:blipFill>
        <p:spPr>
          <a:xfrm>
            <a:off x="0" y="3968996"/>
            <a:ext cx="4394200" cy="34986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848" y="2292104"/>
            <a:ext cx="4336776" cy="55564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0"/>
            <a:ext cx="4499353" cy="55447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324" y="5544743"/>
            <a:ext cx="4499353" cy="19580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60331"/>
          <a:stretch/>
        </p:blipFill>
        <p:spPr>
          <a:xfrm>
            <a:off x="4495800" y="0"/>
            <a:ext cx="4394200" cy="229210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213098" y="1415277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38400" y="5334000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矛盾</a:t>
            </a:r>
            <a:endParaRPr kumimoji="1" lang="en-US" altLang="ja-JP" sz="900" dirty="0" smtClean="0"/>
          </a:p>
          <a:p>
            <a:r>
              <a:rPr lang="ja-JP" altLang="en-US" sz="900" dirty="0"/>
              <a:t>あり</a:t>
            </a:r>
            <a:endParaRPr kumimoji="1" lang="ja-JP" altLang="en-US" sz="9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14408" y="5334000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矛盾</a:t>
            </a:r>
            <a:endParaRPr kumimoji="1" lang="en-US" altLang="ja-JP" sz="900" dirty="0" smtClean="0"/>
          </a:p>
          <a:p>
            <a:r>
              <a:rPr lang="ja-JP" altLang="en-US" sz="900" dirty="0"/>
              <a:t>なし</a:t>
            </a:r>
            <a:endParaRPr kumimoji="1" lang="ja-JP" altLang="en-US" sz="900" dirty="0"/>
          </a:p>
        </p:txBody>
      </p:sp>
      <p:sp>
        <p:nvSpPr>
          <p:cNvPr id="13" name="正方形/長方形 12"/>
          <p:cNvSpPr/>
          <p:nvPr/>
        </p:nvSpPr>
        <p:spPr>
          <a:xfrm>
            <a:off x="2464140" y="3112734"/>
            <a:ext cx="9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281260" y="2442174"/>
            <a:ext cx="169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15798" y="2779991"/>
            <a:ext cx="97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198076" y="3632061"/>
            <a:ext cx="97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474801" y="1534927"/>
            <a:ext cx="396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7501" y="1667720"/>
            <a:ext cx="1798149" cy="203756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6716000" y="1282927"/>
            <a:ext cx="81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93800" y="1533154"/>
            <a:ext cx="81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801574" y="1916888"/>
            <a:ext cx="1773975" cy="17861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383476" y="6254611"/>
            <a:ext cx="97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027875" y="6454419"/>
            <a:ext cx="97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113725" y="6441719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179126" y="6435369"/>
            <a:ext cx="1008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311725" y="6965907"/>
            <a:ext cx="1008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522974" y="3183353"/>
            <a:ext cx="3102866" cy="21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936261" y="596415"/>
            <a:ext cx="1512000" cy="21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448550" y="752474"/>
            <a:ext cx="1466850" cy="6543675"/>
          </a:xfrm>
          <a:custGeom>
            <a:avLst/>
            <a:gdLst>
              <a:gd name="connsiteX0" fmla="*/ 0 w 1466850"/>
              <a:gd name="connsiteY0" fmla="*/ 0 h 6477000"/>
              <a:gd name="connsiteX1" fmla="*/ 1466850 w 1466850"/>
              <a:gd name="connsiteY1" fmla="*/ 0 h 6477000"/>
              <a:gd name="connsiteX2" fmla="*/ 1466850 w 1466850"/>
              <a:gd name="connsiteY2" fmla="*/ 6400800 h 6477000"/>
              <a:gd name="connsiteX3" fmla="*/ 238125 w 1466850"/>
              <a:gd name="connsiteY3" fmla="*/ 6400800 h 6477000"/>
              <a:gd name="connsiteX4" fmla="*/ 238125 w 1466850"/>
              <a:gd name="connsiteY4" fmla="*/ 647700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6850" h="6477000">
                <a:moveTo>
                  <a:pt x="0" y="0"/>
                </a:moveTo>
                <a:lnTo>
                  <a:pt x="1466850" y="0"/>
                </a:lnTo>
                <a:lnTo>
                  <a:pt x="1466850" y="6400800"/>
                </a:lnTo>
                <a:lnTo>
                  <a:pt x="238125" y="6400800"/>
                </a:lnTo>
                <a:lnTo>
                  <a:pt x="238125" y="647700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625840" y="3265134"/>
            <a:ext cx="28956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9603302" y="18471"/>
            <a:ext cx="1548000" cy="136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484091" y="18544"/>
            <a:ext cx="1548000" cy="1368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603302" y="1424395"/>
            <a:ext cx="1548000" cy="1386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479583" y="1424468"/>
            <a:ext cx="1548000" cy="138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9014459" y="4137660"/>
            <a:ext cx="4476255" cy="495300"/>
          </a:xfrm>
          <a:custGeom>
            <a:avLst/>
            <a:gdLst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5480 w 4457700"/>
              <a:gd name="connsiteY5" fmla="*/ 373380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26004 w 4457700"/>
              <a:gd name="connsiteY5" fmla="*/ 344805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3111 w 4457700"/>
              <a:gd name="connsiteY5" fmla="*/ 347186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3111 w 4457700"/>
              <a:gd name="connsiteY5" fmla="*/ 347186 h 502920"/>
              <a:gd name="connsiteX6" fmla="*/ 4452962 w 4457700"/>
              <a:gd name="connsiteY6" fmla="*/ 347187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5330"/>
              <a:gd name="connsiteY0" fmla="*/ 476 h 495776"/>
              <a:gd name="connsiteX1" fmla="*/ 3566160 w 4455330"/>
              <a:gd name="connsiteY1" fmla="*/ 190976 h 495776"/>
              <a:gd name="connsiteX2" fmla="*/ 0 w 4455330"/>
              <a:gd name="connsiteY2" fmla="*/ 190976 h 495776"/>
              <a:gd name="connsiteX3" fmla="*/ 0 w 4455330"/>
              <a:gd name="connsiteY3" fmla="*/ 495776 h 495776"/>
              <a:gd name="connsiteX4" fmla="*/ 1935480 w 4455330"/>
              <a:gd name="connsiteY4" fmla="*/ 495776 h 495776"/>
              <a:gd name="connsiteX5" fmla="*/ 1933111 w 4455330"/>
              <a:gd name="connsiteY5" fmla="*/ 340042 h 495776"/>
              <a:gd name="connsiteX6" fmla="*/ 4452962 w 4455330"/>
              <a:gd name="connsiteY6" fmla="*/ 340043 h 495776"/>
              <a:gd name="connsiteX7" fmla="*/ 4455330 w 4455330"/>
              <a:gd name="connsiteY7" fmla="*/ 0 h 495776"/>
              <a:gd name="connsiteX8" fmla="*/ 3566160 w 4455330"/>
              <a:gd name="connsiteY8" fmla="*/ 476 h 495776"/>
              <a:gd name="connsiteX0" fmla="*/ 3566160 w 4457700"/>
              <a:gd name="connsiteY0" fmla="*/ 0 h 495300"/>
              <a:gd name="connsiteX1" fmla="*/ 3566160 w 4457700"/>
              <a:gd name="connsiteY1" fmla="*/ 190500 h 495300"/>
              <a:gd name="connsiteX2" fmla="*/ 0 w 4457700"/>
              <a:gd name="connsiteY2" fmla="*/ 190500 h 495300"/>
              <a:gd name="connsiteX3" fmla="*/ 0 w 4457700"/>
              <a:gd name="connsiteY3" fmla="*/ 495300 h 495300"/>
              <a:gd name="connsiteX4" fmla="*/ 1935480 w 4457700"/>
              <a:gd name="connsiteY4" fmla="*/ 495300 h 495300"/>
              <a:gd name="connsiteX5" fmla="*/ 1933111 w 4457700"/>
              <a:gd name="connsiteY5" fmla="*/ 339566 h 495300"/>
              <a:gd name="connsiteX6" fmla="*/ 4452962 w 4457700"/>
              <a:gd name="connsiteY6" fmla="*/ 339567 h 495300"/>
              <a:gd name="connsiteX7" fmla="*/ 4457700 w 4457700"/>
              <a:gd name="connsiteY7" fmla="*/ 9049 h 495300"/>
              <a:gd name="connsiteX8" fmla="*/ 3566160 w 4457700"/>
              <a:gd name="connsiteY8" fmla="*/ 0 h 495300"/>
              <a:gd name="connsiteX0" fmla="*/ 3566160 w 4457700"/>
              <a:gd name="connsiteY0" fmla="*/ 0 h 495300"/>
              <a:gd name="connsiteX1" fmla="*/ 3566160 w 4457700"/>
              <a:gd name="connsiteY1" fmla="*/ 190500 h 495300"/>
              <a:gd name="connsiteX2" fmla="*/ 0 w 4457700"/>
              <a:gd name="connsiteY2" fmla="*/ 190500 h 495300"/>
              <a:gd name="connsiteX3" fmla="*/ 0 w 4457700"/>
              <a:gd name="connsiteY3" fmla="*/ 495300 h 495300"/>
              <a:gd name="connsiteX4" fmla="*/ 1935480 w 4457700"/>
              <a:gd name="connsiteY4" fmla="*/ 495300 h 495300"/>
              <a:gd name="connsiteX5" fmla="*/ 1933111 w 4457700"/>
              <a:gd name="connsiteY5" fmla="*/ 339566 h 495300"/>
              <a:gd name="connsiteX6" fmla="*/ 4452962 w 4457700"/>
              <a:gd name="connsiteY6" fmla="*/ 339567 h 495300"/>
              <a:gd name="connsiteX7" fmla="*/ 4457700 w 4457700"/>
              <a:gd name="connsiteY7" fmla="*/ 4287 h 495300"/>
              <a:gd name="connsiteX8" fmla="*/ 3566160 w 4457700"/>
              <a:gd name="connsiteY8" fmla="*/ 0 h 495300"/>
              <a:gd name="connsiteX0" fmla="*/ 3566160 w 4453417"/>
              <a:gd name="connsiteY0" fmla="*/ 0 h 495300"/>
              <a:gd name="connsiteX1" fmla="*/ 3566160 w 4453417"/>
              <a:gd name="connsiteY1" fmla="*/ 190500 h 495300"/>
              <a:gd name="connsiteX2" fmla="*/ 0 w 4453417"/>
              <a:gd name="connsiteY2" fmla="*/ 190500 h 495300"/>
              <a:gd name="connsiteX3" fmla="*/ 0 w 4453417"/>
              <a:gd name="connsiteY3" fmla="*/ 495300 h 495300"/>
              <a:gd name="connsiteX4" fmla="*/ 1935480 w 4453417"/>
              <a:gd name="connsiteY4" fmla="*/ 495300 h 495300"/>
              <a:gd name="connsiteX5" fmla="*/ 1933111 w 4453417"/>
              <a:gd name="connsiteY5" fmla="*/ 339566 h 495300"/>
              <a:gd name="connsiteX6" fmla="*/ 4452962 w 4453417"/>
              <a:gd name="connsiteY6" fmla="*/ 339567 h 495300"/>
              <a:gd name="connsiteX7" fmla="*/ 4452962 w 4453417"/>
              <a:gd name="connsiteY7" fmla="*/ 4287 h 495300"/>
              <a:gd name="connsiteX8" fmla="*/ 3566160 w 4453417"/>
              <a:gd name="connsiteY8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3417" h="495300">
                <a:moveTo>
                  <a:pt x="3566160" y="0"/>
                </a:moveTo>
                <a:lnTo>
                  <a:pt x="3566160" y="190500"/>
                </a:lnTo>
                <a:lnTo>
                  <a:pt x="0" y="190500"/>
                </a:lnTo>
                <a:lnTo>
                  <a:pt x="0" y="495300"/>
                </a:lnTo>
                <a:lnTo>
                  <a:pt x="1935480" y="495300"/>
                </a:lnTo>
                <a:cubicBezTo>
                  <a:pt x="1934690" y="443389"/>
                  <a:pt x="1933901" y="391477"/>
                  <a:pt x="1933111" y="339566"/>
                </a:cubicBezTo>
                <a:lnTo>
                  <a:pt x="4452962" y="339567"/>
                </a:lnTo>
                <a:cubicBezTo>
                  <a:pt x="4454541" y="223838"/>
                  <a:pt x="4451383" y="120016"/>
                  <a:pt x="4452962" y="4287"/>
                </a:cubicBezTo>
                <a:lnTo>
                  <a:pt x="356616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9005455" y="4498109"/>
            <a:ext cx="4507345" cy="480291"/>
          </a:xfrm>
          <a:custGeom>
            <a:avLst/>
            <a:gdLst>
              <a:gd name="connsiteX0" fmla="*/ 1976581 w 4507345"/>
              <a:gd name="connsiteY0" fmla="*/ 0 h 480291"/>
              <a:gd name="connsiteX1" fmla="*/ 1976581 w 4507345"/>
              <a:gd name="connsiteY1" fmla="*/ 175491 h 480291"/>
              <a:gd name="connsiteX2" fmla="*/ 0 w 4507345"/>
              <a:gd name="connsiteY2" fmla="*/ 175491 h 480291"/>
              <a:gd name="connsiteX3" fmla="*/ 0 w 4507345"/>
              <a:gd name="connsiteY3" fmla="*/ 480291 h 480291"/>
              <a:gd name="connsiteX4" fmla="*/ 267854 w 4507345"/>
              <a:gd name="connsiteY4" fmla="*/ 480291 h 480291"/>
              <a:gd name="connsiteX5" fmla="*/ 267854 w 4507345"/>
              <a:gd name="connsiteY5" fmla="*/ 323273 h 480291"/>
              <a:gd name="connsiteX6" fmla="*/ 4507345 w 4507345"/>
              <a:gd name="connsiteY6" fmla="*/ 323273 h 480291"/>
              <a:gd name="connsiteX7" fmla="*/ 4507345 w 4507345"/>
              <a:gd name="connsiteY7" fmla="*/ 9236 h 480291"/>
              <a:gd name="connsiteX8" fmla="*/ 1976581 w 4507345"/>
              <a:gd name="connsiteY8" fmla="*/ 0 h 48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7345" h="480291">
                <a:moveTo>
                  <a:pt x="1976581" y="0"/>
                </a:moveTo>
                <a:lnTo>
                  <a:pt x="1976581" y="175491"/>
                </a:lnTo>
                <a:lnTo>
                  <a:pt x="0" y="175491"/>
                </a:lnTo>
                <a:lnTo>
                  <a:pt x="0" y="480291"/>
                </a:lnTo>
                <a:lnTo>
                  <a:pt x="267854" y="480291"/>
                </a:lnTo>
                <a:lnTo>
                  <a:pt x="267854" y="323273"/>
                </a:lnTo>
                <a:lnTo>
                  <a:pt x="4507345" y="323273"/>
                </a:lnTo>
                <a:lnTo>
                  <a:pt x="4507345" y="9236"/>
                </a:lnTo>
                <a:lnTo>
                  <a:pt x="1976581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014691" y="4830618"/>
            <a:ext cx="4507345" cy="341746"/>
          </a:xfrm>
          <a:custGeom>
            <a:avLst/>
            <a:gdLst>
              <a:gd name="connsiteX0" fmla="*/ 277091 w 4507345"/>
              <a:gd name="connsiteY0" fmla="*/ 9237 h 341746"/>
              <a:gd name="connsiteX1" fmla="*/ 277091 w 4507345"/>
              <a:gd name="connsiteY1" fmla="*/ 184727 h 341746"/>
              <a:gd name="connsiteX2" fmla="*/ 0 w 4507345"/>
              <a:gd name="connsiteY2" fmla="*/ 184727 h 341746"/>
              <a:gd name="connsiteX3" fmla="*/ 0 w 4507345"/>
              <a:gd name="connsiteY3" fmla="*/ 341746 h 341746"/>
              <a:gd name="connsiteX4" fmla="*/ 3408218 w 4507345"/>
              <a:gd name="connsiteY4" fmla="*/ 341746 h 341746"/>
              <a:gd name="connsiteX5" fmla="*/ 3408218 w 4507345"/>
              <a:gd name="connsiteY5" fmla="*/ 157018 h 341746"/>
              <a:gd name="connsiteX6" fmla="*/ 4507345 w 4507345"/>
              <a:gd name="connsiteY6" fmla="*/ 157018 h 341746"/>
              <a:gd name="connsiteX7" fmla="*/ 4507345 w 4507345"/>
              <a:gd name="connsiteY7" fmla="*/ 0 h 341746"/>
              <a:gd name="connsiteX8" fmla="*/ 277091 w 4507345"/>
              <a:gd name="connsiteY8" fmla="*/ 9237 h 34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7345" h="341746">
                <a:moveTo>
                  <a:pt x="277091" y="9237"/>
                </a:moveTo>
                <a:lnTo>
                  <a:pt x="277091" y="184727"/>
                </a:lnTo>
                <a:lnTo>
                  <a:pt x="0" y="184727"/>
                </a:lnTo>
                <a:lnTo>
                  <a:pt x="0" y="341746"/>
                </a:lnTo>
                <a:lnTo>
                  <a:pt x="3408218" y="341746"/>
                </a:lnTo>
                <a:lnTo>
                  <a:pt x="3408218" y="157018"/>
                </a:lnTo>
                <a:lnTo>
                  <a:pt x="4507345" y="157018"/>
                </a:lnTo>
                <a:lnTo>
                  <a:pt x="4507345" y="0"/>
                </a:lnTo>
                <a:lnTo>
                  <a:pt x="277091" y="9237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9023927" y="5006109"/>
            <a:ext cx="4500418" cy="701964"/>
          </a:xfrm>
          <a:custGeom>
            <a:avLst/>
            <a:gdLst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25818 w 4525818"/>
              <a:gd name="connsiteY6" fmla="*/ 18473 h 701964"/>
              <a:gd name="connsiteX7" fmla="*/ 3408218 w 4525818"/>
              <a:gd name="connsiteY7" fmla="*/ 0 h 701964"/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00418 w 4525818"/>
              <a:gd name="connsiteY6" fmla="*/ 12123 h 701964"/>
              <a:gd name="connsiteX7" fmla="*/ 3408218 w 4525818"/>
              <a:gd name="connsiteY7" fmla="*/ 0 h 701964"/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00418 w 4525818"/>
              <a:gd name="connsiteY6" fmla="*/ 5773 h 701964"/>
              <a:gd name="connsiteX7" fmla="*/ 3408218 w 4525818"/>
              <a:gd name="connsiteY7" fmla="*/ 0 h 701964"/>
              <a:gd name="connsiteX0" fmla="*/ 3408218 w 4500418"/>
              <a:gd name="connsiteY0" fmla="*/ 0 h 701964"/>
              <a:gd name="connsiteX1" fmla="*/ 3408218 w 4500418"/>
              <a:gd name="connsiteY1" fmla="*/ 203200 h 701964"/>
              <a:gd name="connsiteX2" fmla="*/ 0 w 4500418"/>
              <a:gd name="connsiteY2" fmla="*/ 203200 h 701964"/>
              <a:gd name="connsiteX3" fmla="*/ 0 w 4500418"/>
              <a:gd name="connsiteY3" fmla="*/ 240146 h 701964"/>
              <a:gd name="connsiteX4" fmla="*/ 0 w 4500418"/>
              <a:gd name="connsiteY4" fmla="*/ 701964 h 701964"/>
              <a:gd name="connsiteX5" fmla="*/ 4494068 w 4500418"/>
              <a:gd name="connsiteY5" fmla="*/ 695614 h 701964"/>
              <a:gd name="connsiteX6" fmla="*/ 4500418 w 4500418"/>
              <a:gd name="connsiteY6" fmla="*/ 5773 h 701964"/>
              <a:gd name="connsiteX7" fmla="*/ 3408218 w 4500418"/>
              <a:gd name="connsiteY7" fmla="*/ 0 h 70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0418" h="701964">
                <a:moveTo>
                  <a:pt x="3408218" y="0"/>
                </a:moveTo>
                <a:lnTo>
                  <a:pt x="3408218" y="203200"/>
                </a:lnTo>
                <a:lnTo>
                  <a:pt x="0" y="203200"/>
                </a:lnTo>
                <a:lnTo>
                  <a:pt x="0" y="240146"/>
                </a:lnTo>
                <a:lnTo>
                  <a:pt x="0" y="701964"/>
                </a:lnTo>
                <a:lnTo>
                  <a:pt x="4494068" y="695614"/>
                </a:lnTo>
                <a:cubicBezTo>
                  <a:pt x="4496185" y="465667"/>
                  <a:pt x="4498301" y="235720"/>
                  <a:pt x="4500418" y="5773"/>
                </a:cubicBezTo>
                <a:lnTo>
                  <a:pt x="3408218" y="0"/>
                </a:lnTo>
                <a:close/>
              </a:path>
            </a:pathLst>
          </a:cu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709400" y="4491008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192000" y="4670348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2282158" y="485788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174611" y="5019539"/>
            <a:ext cx="565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388675" y="5196998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111675" y="5377585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917100" y="5377585"/>
            <a:ext cx="28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598669" y="6093201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218684" y="7148786"/>
            <a:ext cx="1008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2059686" y="7307579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8100" y="2255520"/>
            <a:ext cx="4343400" cy="822960"/>
          </a:xfrm>
          <a:custGeom>
            <a:avLst/>
            <a:gdLst>
              <a:gd name="connsiteX0" fmla="*/ 2735580 w 4343400"/>
              <a:gd name="connsiteY0" fmla="*/ 0 h 822960"/>
              <a:gd name="connsiteX1" fmla="*/ 2735580 w 4343400"/>
              <a:gd name="connsiteY1" fmla="*/ 167640 h 822960"/>
              <a:gd name="connsiteX2" fmla="*/ 0 w 4343400"/>
              <a:gd name="connsiteY2" fmla="*/ 167640 h 822960"/>
              <a:gd name="connsiteX3" fmla="*/ 0 w 4343400"/>
              <a:gd name="connsiteY3" fmla="*/ 822960 h 822960"/>
              <a:gd name="connsiteX4" fmla="*/ 4343400 w 4343400"/>
              <a:gd name="connsiteY4" fmla="*/ 822960 h 822960"/>
              <a:gd name="connsiteX5" fmla="*/ 4343400 w 4343400"/>
              <a:gd name="connsiteY5" fmla="*/ 0 h 822960"/>
              <a:gd name="connsiteX6" fmla="*/ 2735580 w 4343400"/>
              <a:gd name="connsiteY6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822960">
                <a:moveTo>
                  <a:pt x="2735580" y="0"/>
                </a:moveTo>
                <a:lnTo>
                  <a:pt x="2735580" y="167640"/>
                </a:lnTo>
                <a:lnTo>
                  <a:pt x="0" y="167640"/>
                </a:lnTo>
                <a:lnTo>
                  <a:pt x="0" y="822960"/>
                </a:lnTo>
                <a:lnTo>
                  <a:pt x="4343400" y="822960"/>
                </a:lnTo>
                <a:lnTo>
                  <a:pt x="4343400" y="0"/>
                </a:lnTo>
                <a:lnTo>
                  <a:pt x="273558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518160" y="3954780"/>
            <a:ext cx="3398520" cy="2705100"/>
          </a:xfrm>
          <a:custGeom>
            <a:avLst/>
            <a:gdLst>
              <a:gd name="connsiteX0" fmla="*/ 2415540 w 3398520"/>
              <a:gd name="connsiteY0" fmla="*/ 0 h 2705100"/>
              <a:gd name="connsiteX1" fmla="*/ 2415540 w 3398520"/>
              <a:gd name="connsiteY1" fmla="*/ 1363980 h 2705100"/>
              <a:gd name="connsiteX2" fmla="*/ 0 w 3398520"/>
              <a:gd name="connsiteY2" fmla="*/ 1363980 h 2705100"/>
              <a:gd name="connsiteX3" fmla="*/ 0 w 3398520"/>
              <a:gd name="connsiteY3" fmla="*/ 2705100 h 2705100"/>
              <a:gd name="connsiteX4" fmla="*/ 114300 w 3398520"/>
              <a:gd name="connsiteY4" fmla="*/ 2705100 h 2705100"/>
              <a:gd name="connsiteX5" fmla="*/ 2415540 w 3398520"/>
              <a:gd name="connsiteY5" fmla="*/ 2705100 h 2705100"/>
              <a:gd name="connsiteX6" fmla="*/ 2415540 w 3398520"/>
              <a:gd name="connsiteY6" fmla="*/ 1363980 h 2705100"/>
              <a:gd name="connsiteX7" fmla="*/ 3398520 w 3398520"/>
              <a:gd name="connsiteY7" fmla="*/ 1363980 h 2705100"/>
              <a:gd name="connsiteX8" fmla="*/ 3398520 w 3398520"/>
              <a:gd name="connsiteY8" fmla="*/ 0 h 2705100"/>
              <a:gd name="connsiteX9" fmla="*/ 2415540 w 3398520"/>
              <a:gd name="connsiteY9" fmla="*/ 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8520" h="2705100">
                <a:moveTo>
                  <a:pt x="2415540" y="0"/>
                </a:moveTo>
                <a:lnTo>
                  <a:pt x="2415540" y="1363980"/>
                </a:lnTo>
                <a:lnTo>
                  <a:pt x="0" y="1363980"/>
                </a:lnTo>
                <a:lnTo>
                  <a:pt x="0" y="2705100"/>
                </a:lnTo>
                <a:lnTo>
                  <a:pt x="114300" y="2705100"/>
                </a:lnTo>
                <a:lnTo>
                  <a:pt x="2415540" y="2705100"/>
                </a:lnTo>
                <a:lnTo>
                  <a:pt x="2415540" y="1363980"/>
                </a:lnTo>
                <a:lnTo>
                  <a:pt x="3398520" y="1363980"/>
                </a:lnTo>
                <a:lnTo>
                  <a:pt x="3398520" y="0"/>
                </a:lnTo>
                <a:lnTo>
                  <a:pt x="241554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15240" y="6896100"/>
            <a:ext cx="4373880" cy="373380"/>
          </a:xfrm>
          <a:custGeom>
            <a:avLst/>
            <a:gdLst>
              <a:gd name="connsiteX0" fmla="*/ 3657600 w 4373880"/>
              <a:gd name="connsiteY0" fmla="*/ 0 h 373380"/>
              <a:gd name="connsiteX1" fmla="*/ 3657600 w 4373880"/>
              <a:gd name="connsiteY1" fmla="*/ 137160 h 373380"/>
              <a:gd name="connsiteX2" fmla="*/ 0 w 4373880"/>
              <a:gd name="connsiteY2" fmla="*/ 137160 h 373380"/>
              <a:gd name="connsiteX3" fmla="*/ 0 w 4373880"/>
              <a:gd name="connsiteY3" fmla="*/ 373380 h 373380"/>
              <a:gd name="connsiteX4" fmla="*/ 1402080 w 4373880"/>
              <a:gd name="connsiteY4" fmla="*/ 373380 h 373380"/>
              <a:gd name="connsiteX5" fmla="*/ 1402080 w 4373880"/>
              <a:gd name="connsiteY5" fmla="*/ 251460 h 373380"/>
              <a:gd name="connsiteX6" fmla="*/ 4373880 w 4373880"/>
              <a:gd name="connsiteY6" fmla="*/ 251460 h 373380"/>
              <a:gd name="connsiteX7" fmla="*/ 4373880 w 4373880"/>
              <a:gd name="connsiteY7" fmla="*/ 7620 h 373380"/>
              <a:gd name="connsiteX8" fmla="*/ 3657600 w 4373880"/>
              <a:gd name="connsiteY8" fmla="*/ 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3880" h="373380">
                <a:moveTo>
                  <a:pt x="3657600" y="0"/>
                </a:moveTo>
                <a:lnTo>
                  <a:pt x="3657600" y="137160"/>
                </a:lnTo>
                <a:lnTo>
                  <a:pt x="0" y="137160"/>
                </a:lnTo>
                <a:lnTo>
                  <a:pt x="0" y="373380"/>
                </a:lnTo>
                <a:lnTo>
                  <a:pt x="1402080" y="373380"/>
                </a:lnTo>
                <a:lnTo>
                  <a:pt x="1402080" y="251460"/>
                </a:lnTo>
                <a:lnTo>
                  <a:pt x="4373880" y="251460"/>
                </a:lnTo>
                <a:lnTo>
                  <a:pt x="4373880" y="7620"/>
                </a:lnTo>
                <a:lnTo>
                  <a:pt x="365760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43814" y="3101340"/>
            <a:ext cx="4345306" cy="510540"/>
          </a:xfrm>
          <a:custGeom>
            <a:avLst/>
            <a:gdLst>
              <a:gd name="connsiteX0" fmla="*/ 30480 w 4373880"/>
              <a:gd name="connsiteY0" fmla="*/ 0 h 510540"/>
              <a:gd name="connsiteX1" fmla="*/ 4373880 w 4373880"/>
              <a:gd name="connsiteY1" fmla="*/ 0 h 510540"/>
              <a:gd name="connsiteX2" fmla="*/ 4373880 w 4373880"/>
              <a:gd name="connsiteY2" fmla="*/ 320040 h 510540"/>
              <a:gd name="connsiteX3" fmla="*/ 662940 w 4373880"/>
              <a:gd name="connsiteY3" fmla="*/ 320040 h 510540"/>
              <a:gd name="connsiteX4" fmla="*/ 662940 w 4373880"/>
              <a:gd name="connsiteY4" fmla="*/ 510540 h 510540"/>
              <a:gd name="connsiteX5" fmla="*/ 0 w 4373880"/>
              <a:gd name="connsiteY5" fmla="*/ 510540 h 510540"/>
              <a:gd name="connsiteX6" fmla="*/ 30480 w 4373880"/>
              <a:gd name="connsiteY6" fmla="*/ 0 h 510540"/>
              <a:gd name="connsiteX0" fmla="*/ 6668 w 4350068"/>
              <a:gd name="connsiteY0" fmla="*/ 0 h 510540"/>
              <a:gd name="connsiteX1" fmla="*/ 4350068 w 4350068"/>
              <a:gd name="connsiteY1" fmla="*/ 0 h 510540"/>
              <a:gd name="connsiteX2" fmla="*/ 4350068 w 4350068"/>
              <a:gd name="connsiteY2" fmla="*/ 320040 h 510540"/>
              <a:gd name="connsiteX3" fmla="*/ 639128 w 4350068"/>
              <a:gd name="connsiteY3" fmla="*/ 320040 h 510540"/>
              <a:gd name="connsiteX4" fmla="*/ 639128 w 4350068"/>
              <a:gd name="connsiteY4" fmla="*/ 510540 h 510540"/>
              <a:gd name="connsiteX5" fmla="*/ 0 w 4350068"/>
              <a:gd name="connsiteY5" fmla="*/ 510540 h 510540"/>
              <a:gd name="connsiteX6" fmla="*/ 6668 w 4350068"/>
              <a:gd name="connsiteY6" fmla="*/ 0 h 510540"/>
              <a:gd name="connsiteX0" fmla="*/ 1906 w 4345306"/>
              <a:gd name="connsiteY0" fmla="*/ 0 h 510540"/>
              <a:gd name="connsiteX1" fmla="*/ 4345306 w 4345306"/>
              <a:gd name="connsiteY1" fmla="*/ 0 h 510540"/>
              <a:gd name="connsiteX2" fmla="*/ 4345306 w 4345306"/>
              <a:gd name="connsiteY2" fmla="*/ 320040 h 510540"/>
              <a:gd name="connsiteX3" fmla="*/ 634366 w 4345306"/>
              <a:gd name="connsiteY3" fmla="*/ 320040 h 510540"/>
              <a:gd name="connsiteX4" fmla="*/ 634366 w 4345306"/>
              <a:gd name="connsiteY4" fmla="*/ 510540 h 510540"/>
              <a:gd name="connsiteX5" fmla="*/ 0 w 4345306"/>
              <a:gd name="connsiteY5" fmla="*/ 510540 h 510540"/>
              <a:gd name="connsiteX6" fmla="*/ 1906 w 4345306"/>
              <a:gd name="connsiteY6" fmla="*/ 0 h 51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5306" h="510540">
                <a:moveTo>
                  <a:pt x="1906" y="0"/>
                </a:moveTo>
                <a:lnTo>
                  <a:pt x="4345306" y="0"/>
                </a:lnTo>
                <a:lnTo>
                  <a:pt x="4345306" y="320040"/>
                </a:lnTo>
                <a:lnTo>
                  <a:pt x="634366" y="320040"/>
                </a:lnTo>
                <a:lnTo>
                  <a:pt x="634366" y="510540"/>
                </a:lnTo>
                <a:lnTo>
                  <a:pt x="0" y="510540"/>
                </a:lnTo>
                <a:cubicBezTo>
                  <a:pt x="2223" y="340360"/>
                  <a:pt x="-317" y="170180"/>
                  <a:pt x="1906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960768" y="5334000"/>
            <a:ext cx="1194434" cy="13258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29980" y="7172793"/>
            <a:ext cx="4377128" cy="216000"/>
          </a:xfrm>
          <a:custGeom>
            <a:avLst/>
            <a:gdLst>
              <a:gd name="connsiteX0" fmla="*/ 1409076 w 4377128"/>
              <a:gd name="connsiteY0" fmla="*/ 0 h 254833"/>
              <a:gd name="connsiteX1" fmla="*/ 1409076 w 4377128"/>
              <a:gd name="connsiteY1" fmla="*/ 134912 h 254833"/>
              <a:gd name="connsiteX2" fmla="*/ 0 w 4377128"/>
              <a:gd name="connsiteY2" fmla="*/ 134912 h 254833"/>
              <a:gd name="connsiteX3" fmla="*/ 0 w 4377128"/>
              <a:gd name="connsiteY3" fmla="*/ 254833 h 254833"/>
              <a:gd name="connsiteX4" fmla="*/ 4377128 w 4377128"/>
              <a:gd name="connsiteY4" fmla="*/ 254833 h 254833"/>
              <a:gd name="connsiteX5" fmla="*/ 4377128 w 4377128"/>
              <a:gd name="connsiteY5" fmla="*/ 0 h 254833"/>
              <a:gd name="connsiteX6" fmla="*/ 1409076 w 4377128"/>
              <a:gd name="connsiteY6" fmla="*/ 0 h 25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7128" h="254833">
                <a:moveTo>
                  <a:pt x="1409076" y="0"/>
                </a:moveTo>
                <a:lnTo>
                  <a:pt x="1409076" y="134912"/>
                </a:lnTo>
                <a:lnTo>
                  <a:pt x="0" y="134912"/>
                </a:lnTo>
                <a:lnTo>
                  <a:pt x="0" y="254833"/>
                </a:lnTo>
                <a:lnTo>
                  <a:pt x="4377128" y="254833"/>
                </a:lnTo>
                <a:lnTo>
                  <a:pt x="4377128" y="0"/>
                </a:lnTo>
                <a:lnTo>
                  <a:pt x="1409076" y="0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521688" y="5519370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893234" y="5517466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682359" y="7167836"/>
            <a:ext cx="2003026" cy="29214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626284" y="1282927"/>
            <a:ext cx="396000" cy="126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314696" y="7206947"/>
            <a:ext cx="828000" cy="23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247277" y="7206480"/>
            <a:ext cx="414000" cy="234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603574" y="4584949"/>
            <a:ext cx="2201548" cy="857677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392626" y="6064252"/>
            <a:ext cx="2629657" cy="857677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684153" y="5517466"/>
            <a:ext cx="9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117925" y="5517466"/>
            <a:ext cx="162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7708772" y="203261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362572" y="378552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030380" y="3441260"/>
            <a:ext cx="28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1175561" y="3441260"/>
            <a:ext cx="28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374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94200" cy="39257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9450"/>
          <a:stretch/>
        </p:blipFill>
        <p:spPr>
          <a:xfrm>
            <a:off x="0" y="3968996"/>
            <a:ext cx="4394200" cy="34986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848" y="2292104"/>
            <a:ext cx="4336776" cy="55564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0"/>
            <a:ext cx="4499353" cy="55447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324" y="5544743"/>
            <a:ext cx="4499353" cy="19580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60331"/>
          <a:stretch/>
        </p:blipFill>
        <p:spPr>
          <a:xfrm>
            <a:off x="4495800" y="0"/>
            <a:ext cx="4394200" cy="229210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213098" y="141527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38400" y="5334000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矛盾</a:t>
            </a:r>
            <a:endParaRPr kumimoji="1" lang="en-US" altLang="ja-JP" sz="900" dirty="0" smtClean="0"/>
          </a:p>
          <a:p>
            <a:r>
              <a:rPr lang="ja-JP" altLang="en-US" sz="900" dirty="0"/>
              <a:t>あり</a:t>
            </a:r>
            <a:endParaRPr kumimoji="1" lang="ja-JP" altLang="en-US" sz="9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14408" y="5334000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矛盾</a:t>
            </a:r>
            <a:endParaRPr kumimoji="1" lang="en-US" altLang="ja-JP" sz="900" dirty="0" smtClean="0"/>
          </a:p>
          <a:p>
            <a:r>
              <a:rPr lang="ja-JP" altLang="en-US" sz="900" dirty="0"/>
              <a:t>なし</a:t>
            </a:r>
            <a:endParaRPr kumimoji="1" lang="ja-JP" altLang="en-US" sz="900" dirty="0"/>
          </a:p>
        </p:txBody>
      </p:sp>
      <p:sp>
        <p:nvSpPr>
          <p:cNvPr id="13" name="正方形/長方形 12"/>
          <p:cNvSpPr/>
          <p:nvPr/>
        </p:nvSpPr>
        <p:spPr>
          <a:xfrm>
            <a:off x="2464140" y="3112734"/>
            <a:ext cx="9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281260" y="2442174"/>
            <a:ext cx="169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15798" y="2779991"/>
            <a:ext cx="97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198076" y="3632061"/>
            <a:ext cx="97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474801" y="1534927"/>
            <a:ext cx="396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7501" y="1671155"/>
            <a:ext cx="1798149" cy="203756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6716000" y="1282927"/>
            <a:ext cx="81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93800" y="1533154"/>
            <a:ext cx="81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801574" y="1916888"/>
            <a:ext cx="1773975" cy="17861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383476" y="6254611"/>
            <a:ext cx="97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027875" y="6454419"/>
            <a:ext cx="97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113725" y="6441719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179126" y="6435369"/>
            <a:ext cx="1008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311725" y="6965907"/>
            <a:ext cx="1008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682359" y="7167836"/>
            <a:ext cx="2003026" cy="29214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522974" y="3183353"/>
            <a:ext cx="3102866" cy="21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936261" y="596415"/>
            <a:ext cx="1512000" cy="21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448550" y="752474"/>
            <a:ext cx="1466850" cy="6543675"/>
          </a:xfrm>
          <a:custGeom>
            <a:avLst/>
            <a:gdLst>
              <a:gd name="connsiteX0" fmla="*/ 0 w 1466850"/>
              <a:gd name="connsiteY0" fmla="*/ 0 h 6477000"/>
              <a:gd name="connsiteX1" fmla="*/ 1466850 w 1466850"/>
              <a:gd name="connsiteY1" fmla="*/ 0 h 6477000"/>
              <a:gd name="connsiteX2" fmla="*/ 1466850 w 1466850"/>
              <a:gd name="connsiteY2" fmla="*/ 6400800 h 6477000"/>
              <a:gd name="connsiteX3" fmla="*/ 238125 w 1466850"/>
              <a:gd name="connsiteY3" fmla="*/ 6400800 h 6477000"/>
              <a:gd name="connsiteX4" fmla="*/ 238125 w 1466850"/>
              <a:gd name="connsiteY4" fmla="*/ 647700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6850" h="6477000">
                <a:moveTo>
                  <a:pt x="0" y="0"/>
                </a:moveTo>
                <a:lnTo>
                  <a:pt x="1466850" y="0"/>
                </a:lnTo>
                <a:lnTo>
                  <a:pt x="1466850" y="6400800"/>
                </a:lnTo>
                <a:lnTo>
                  <a:pt x="238125" y="6400800"/>
                </a:lnTo>
                <a:lnTo>
                  <a:pt x="238125" y="647700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625840" y="3265134"/>
            <a:ext cx="28956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9603302" y="18471"/>
            <a:ext cx="1548000" cy="136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484091" y="18544"/>
            <a:ext cx="1548000" cy="1368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603302" y="1424395"/>
            <a:ext cx="1548000" cy="1386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479583" y="1424468"/>
            <a:ext cx="1548000" cy="138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9014459" y="4137660"/>
            <a:ext cx="4476255" cy="495300"/>
          </a:xfrm>
          <a:custGeom>
            <a:avLst/>
            <a:gdLst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5480 w 4457700"/>
              <a:gd name="connsiteY5" fmla="*/ 373380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26004 w 4457700"/>
              <a:gd name="connsiteY5" fmla="*/ 344805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3111 w 4457700"/>
              <a:gd name="connsiteY5" fmla="*/ 347186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3111 w 4457700"/>
              <a:gd name="connsiteY5" fmla="*/ 347186 h 502920"/>
              <a:gd name="connsiteX6" fmla="*/ 4452962 w 4457700"/>
              <a:gd name="connsiteY6" fmla="*/ 347187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5330"/>
              <a:gd name="connsiteY0" fmla="*/ 476 h 495776"/>
              <a:gd name="connsiteX1" fmla="*/ 3566160 w 4455330"/>
              <a:gd name="connsiteY1" fmla="*/ 190976 h 495776"/>
              <a:gd name="connsiteX2" fmla="*/ 0 w 4455330"/>
              <a:gd name="connsiteY2" fmla="*/ 190976 h 495776"/>
              <a:gd name="connsiteX3" fmla="*/ 0 w 4455330"/>
              <a:gd name="connsiteY3" fmla="*/ 495776 h 495776"/>
              <a:gd name="connsiteX4" fmla="*/ 1935480 w 4455330"/>
              <a:gd name="connsiteY4" fmla="*/ 495776 h 495776"/>
              <a:gd name="connsiteX5" fmla="*/ 1933111 w 4455330"/>
              <a:gd name="connsiteY5" fmla="*/ 340042 h 495776"/>
              <a:gd name="connsiteX6" fmla="*/ 4452962 w 4455330"/>
              <a:gd name="connsiteY6" fmla="*/ 340043 h 495776"/>
              <a:gd name="connsiteX7" fmla="*/ 4455330 w 4455330"/>
              <a:gd name="connsiteY7" fmla="*/ 0 h 495776"/>
              <a:gd name="connsiteX8" fmla="*/ 3566160 w 4455330"/>
              <a:gd name="connsiteY8" fmla="*/ 476 h 495776"/>
              <a:gd name="connsiteX0" fmla="*/ 3566160 w 4457700"/>
              <a:gd name="connsiteY0" fmla="*/ 0 h 495300"/>
              <a:gd name="connsiteX1" fmla="*/ 3566160 w 4457700"/>
              <a:gd name="connsiteY1" fmla="*/ 190500 h 495300"/>
              <a:gd name="connsiteX2" fmla="*/ 0 w 4457700"/>
              <a:gd name="connsiteY2" fmla="*/ 190500 h 495300"/>
              <a:gd name="connsiteX3" fmla="*/ 0 w 4457700"/>
              <a:gd name="connsiteY3" fmla="*/ 495300 h 495300"/>
              <a:gd name="connsiteX4" fmla="*/ 1935480 w 4457700"/>
              <a:gd name="connsiteY4" fmla="*/ 495300 h 495300"/>
              <a:gd name="connsiteX5" fmla="*/ 1933111 w 4457700"/>
              <a:gd name="connsiteY5" fmla="*/ 339566 h 495300"/>
              <a:gd name="connsiteX6" fmla="*/ 4452962 w 4457700"/>
              <a:gd name="connsiteY6" fmla="*/ 339567 h 495300"/>
              <a:gd name="connsiteX7" fmla="*/ 4457700 w 4457700"/>
              <a:gd name="connsiteY7" fmla="*/ 9049 h 495300"/>
              <a:gd name="connsiteX8" fmla="*/ 3566160 w 4457700"/>
              <a:gd name="connsiteY8" fmla="*/ 0 h 495300"/>
              <a:gd name="connsiteX0" fmla="*/ 3566160 w 4457700"/>
              <a:gd name="connsiteY0" fmla="*/ 0 h 495300"/>
              <a:gd name="connsiteX1" fmla="*/ 3566160 w 4457700"/>
              <a:gd name="connsiteY1" fmla="*/ 190500 h 495300"/>
              <a:gd name="connsiteX2" fmla="*/ 0 w 4457700"/>
              <a:gd name="connsiteY2" fmla="*/ 190500 h 495300"/>
              <a:gd name="connsiteX3" fmla="*/ 0 w 4457700"/>
              <a:gd name="connsiteY3" fmla="*/ 495300 h 495300"/>
              <a:gd name="connsiteX4" fmla="*/ 1935480 w 4457700"/>
              <a:gd name="connsiteY4" fmla="*/ 495300 h 495300"/>
              <a:gd name="connsiteX5" fmla="*/ 1933111 w 4457700"/>
              <a:gd name="connsiteY5" fmla="*/ 339566 h 495300"/>
              <a:gd name="connsiteX6" fmla="*/ 4452962 w 4457700"/>
              <a:gd name="connsiteY6" fmla="*/ 339567 h 495300"/>
              <a:gd name="connsiteX7" fmla="*/ 4457700 w 4457700"/>
              <a:gd name="connsiteY7" fmla="*/ 4287 h 495300"/>
              <a:gd name="connsiteX8" fmla="*/ 3566160 w 4457700"/>
              <a:gd name="connsiteY8" fmla="*/ 0 h 495300"/>
              <a:gd name="connsiteX0" fmla="*/ 3566160 w 4453417"/>
              <a:gd name="connsiteY0" fmla="*/ 0 h 495300"/>
              <a:gd name="connsiteX1" fmla="*/ 3566160 w 4453417"/>
              <a:gd name="connsiteY1" fmla="*/ 190500 h 495300"/>
              <a:gd name="connsiteX2" fmla="*/ 0 w 4453417"/>
              <a:gd name="connsiteY2" fmla="*/ 190500 h 495300"/>
              <a:gd name="connsiteX3" fmla="*/ 0 w 4453417"/>
              <a:gd name="connsiteY3" fmla="*/ 495300 h 495300"/>
              <a:gd name="connsiteX4" fmla="*/ 1935480 w 4453417"/>
              <a:gd name="connsiteY4" fmla="*/ 495300 h 495300"/>
              <a:gd name="connsiteX5" fmla="*/ 1933111 w 4453417"/>
              <a:gd name="connsiteY5" fmla="*/ 339566 h 495300"/>
              <a:gd name="connsiteX6" fmla="*/ 4452962 w 4453417"/>
              <a:gd name="connsiteY6" fmla="*/ 339567 h 495300"/>
              <a:gd name="connsiteX7" fmla="*/ 4452962 w 4453417"/>
              <a:gd name="connsiteY7" fmla="*/ 4287 h 495300"/>
              <a:gd name="connsiteX8" fmla="*/ 3566160 w 4453417"/>
              <a:gd name="connsiteY8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3417" h="495300">
                <a:moveTo>
                  <a:pt x="3566160" y="0"/>
                </a:moveTo>
                <a:lnTo>
                  <a:pt x="3566160" y="190500"/>
                </a:lnTo>
                <a:lnTo>
                  <a:pt x="0" y="190500"/>
                </a:lnTo>
                <a:lnTo>
                  <a:pt x="0" y="495300"/>
                </a:lnTo>
                <a:lnTo>
                  <a:pt x="1935480" y="495300"/>
                </a:lnTo>
                <a:cubicBezTo>
                  <a:pt x="1934690" y="443389"/>
                  <a:pt x="1933901" y="391477"/>
                  <a:pt x="1933111" y="339566"/>
                </a:cubicBezTo>
                <a:lnTo>
                  <a:pt x="4452962" y="339567"/>
                </a:lnTo>
                <a:cubicBezTo>
                  <a:pt x="4454541" y="223838"/>
                  <a:pt x="4451383" y="120016"/>
                  <a:pt x="4452962" y="4287"/>
                </a:cubicBezTo>
                <a:lnTo>
                  <a:pt x="356616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9005455" y="4498109"/>
            <a:ext cx="4507345" cy="480291"/>
          </a:xfrm>
          <a:custGeom>
            <a:avLst/>
            <a:gdLst>
              <a:gd name="connsiteX0" fmla="*/ 1976581 w 4507345"/>
              <a:gd name="connsiteY0" fmla="*/ 0 h 480291"/>
              <a:gd name="connsiteX1" fmla="*/ 1976581 w 4507345"/>
              <a:gd name="connsiteY1" fmla="*/ 175491 h 480291"/>
              <a:gd name="connsiteX2" fmla="*/ 0 w 4507345"/>
              <a:gd name="connsiteY2" fmla="*/ 175491 h 480291"/>
              <a:gd name="connsiteX3" fmla="*/ 0 w 4507345"/>
              <a:gd name="connsiteY3" fmla="*/ 480291 h 480291"/>
              <a:gd name="connsiteX4" fmla="*/ 267854 w 4507345"/>
              <a:gd name="connsiteY4" fmla="*/ 480291 h 480291"/>
              <a:gd name="connsiteX5" fmla="*/ 267854 w 4507345"/>
              <a:gd name="connsiteY5" fmla="*/ 323273 h 480291"/>
              <a:gd name="connsiteX6" fmla="*/ 4507345 w 4507345"/>
              <a:gd name="connsiteY6" fmla="*/ 323273 h 480291"/>
              <a:gd name="connsiteX7" fmla="*/ 4507345 w 4507345"/>
              <a:gd name="connsiteY7" fmla="*/ 9236 h 480291"/>
              <a:gd name="connsiteX8" fmla="*/ 1976581 w 4507345"/>
              <a:gd name="connsiteY8" fmla="*/ 0 h 48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7345" h="480291">
                <a:moveTo>
                  <a:pt x="1976581" y="0"/>
                </a:moveTo>
                <a:lnTo>
                  <a:pt x="1976581" y="175491"/>
                </a:lnTo>
                <a:lnTo>
                  <a:pt x="0" y="175491"/>
                </a:lnTo>
                <a:lnTo>
                  <a:pt x="0" y="480291"/>
                </a:lnTo>
                <a:lnTo>
                  <a:pt x="267854" y="480291"/>
                </a:lnTo>
                <a:lnTo>
                  <a:pt x="267854" y="323273"/>
                </a:lnTo>
                <a:lnTo>
                  <a:pt x="4507345" y="323273"/>
                </a:lnTo>
                <a:lnTo>
                  <a:pt x="4507345" y="9236"/>
                </a:lnTo>
                <a:lnTo>
                  <a:pt x="1976581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014691" y="4830618"/>
            <a:ext cx="4507345" cy="341746"/>
          </a:xfrm>
          <a:custGeom>
            <a:avLst/>
            <a:gdLst>
              <a:gd name="connsiteX0" fmla="*/ 277091 w 4507345"/>
              <a:gd name="connsiteY0" fmla="*/ 9237 h 341746"/>
              <a:gd name="connsiteX1" fmla="*/ 277091 w 4507345"/>
              <a:gd name="connsiteY1" fmla="*/ 184727 h 341746"/>
              <a:gd name="connsiteX2" fmla="*/ 0 w 4507345"/>
              <a:gd name="connsiteY2" fmla="*/ 184727 h 341746"/>
              <a:gd name="connsiteX3" fmla="*/ 0 w 4507345"/>
              <a:gd name="connsiteY3" fmla="*/ 341746 h 341746"/>
              <a:gd name="connsiteX4" fmla="*/ 3408218 w 4507345"/>
              <a:gd name="connsiteY4" fmla="*/ 341746 h 341746"/>
              <a:gd name="connsiteX5" fmla="*/ 3408218 w 4507345"/>
              <a:gd name="connsiteY5" fmla="*/ 157018 h 341746"/>
              <a:gd name="connsiteX6" fmla="*/ 4507345 w 4507345"/>
              <a:gd name="connsiteY6" fmla="*/ 157018 h 341746"/>
              <a:gd name="connsiteX7" fmla="*/ 4507345 w 4507345"/>
              <a:gd name="connsiteY7" fmla="*/ 0 h 341746"/>
              <a:gd name="connsiteX8" fmla="*/ 277091 w 4507345"/>
              <a:gd name="connsiteY8" fmla="*/ 9237 h 34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7345" h="341746">
                <a:moveTo>
                  <a:pt x="277091" y="9237"/>
                </a:moveTo>
                <a:lnTo>
                  <a:pt x="277091" y="184727"/>
                </a:lnTo>
                <a:lnTo>
                  <a:pt x="0" y="184727"/>
                </a:lnTo>
                <a:lnTo>
                  <a:pt x="0" y="341746"/>
                </a:lnTo>
                <a:lnTo>
                  <a:pt x="3408218" y="341746"/>
                </a:lnTo>
                <a:lnTo>
                  <a:pt x="3408218" y="157018"/>
                </a:lnTo>
                <a:lnTo>
                  <a:pt x="4507345" y="157018"/>
                </a:lnTo>
                <a:lnTo>
                  <a:pt x="4507345" y="0"/>
                </a:lnTo>
                <a:lnTo>
                  <a:pt x="277091" y="9237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9023927" y="5006109"/>
            <a:ext cx="4500418" cy="701964"/>
          </a:xfrm>
          <a:custGeom>
            <a:avLst/>
            <a:gdLst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25818 w 4525818"/>
              <a:gd name="connsiteY6" fmla="*/ 18473 h 701964"/>
              <a:gd name="connsiteX7" fmla="*/ 3408218 w 4525818"/>
              <a:gd name="connsiteY7" fmla="*/ 0 h 701964"/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00418 w 4525818"/>
              <a:gd name="connsiteY6" fmla="*/ 12123 h 701964"/>
              <a:gd name="connsiteX7" fmla="*/ 3408218 w 4525818"/>
              <a:gd name="connsiteY7" fmla="*/ 0 h 701964"/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00418 w 4525818"/>
              <a:gd name="connsiteY6" fmla="*/ 5773 h 701964"/>
              <a:gd name="connsiteX7" fmla="*/ 3408218 w 4525818"/>
              <a:gd name="connsiteY7" fmla="*/ 0 h 701964"/>
              <a:gd name="connsiteX0" fmla="*/ 3408218 w 4500418"/>
              <a:gd name="connsiteY0" fmla="*/ 0 h 701964"/>
              <a:gd name="connsiteX1" fmla="*/ 3408218 w 4500418"/>
              <a:gd name="connsiteY1" fmla="*/ 203200 h 701964"/>
              <a:gd name="connsiteX2" fmla="*/ 0 w 4500418"/>
              <a:gd name="connsiteY2" fmla="*/ 203200 h 701964"/>
              <a:gd name="connsiteX3" fmla="*/ 0 w 4500418"/>
              <a:gd name="connsiteY3" fmla="*/ 240146 h 701964"/>
              <a:gd name="connsiteX4" fmla="*/ 0 w 4500418"/>
              <a:gd name="connsiteY4" fmla="*/ 701964 h 701964"/>
              <a:gd name="connsiteX5" fmla="*/ 4494068 w 4500418"/>
              <a:gd name="connsiteY5" fmla="*/ 695614 h 701964"/>
              <a:gd name="connsiteX6" fmla="*/ 4500418 w 4500418"/>
              <a:gd name="connsiteY6" fmla="*/ 5773 h 701964"/>
              <a:gd name="connsiteX7" fmla="*/ 3408218 w 4500418"/>
              <a:gd name="connsiteY7" fmla="*/ 0 h 70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0418" h="701964">
                <a:moveTo>
                  <a:pt x="3408218" y="0"/>
                </a:moveTo>
                <a:lnTo>
                  <a:pt x="3408218" y="203200"/>
                </a:lnTo>
                <a:lnTo>
                  <a:pt x="0" y="203200"/>
                </a:lnTo>
                <a:lnTo>
                  <a:pt x="0" y="240146"/>
                </a:lnTo>
                <a:lnTo>
                  <a:pt x="0" y="701964"/>
                </a:lnTo>
                <a:lnTo>
                  <a:pt x="4494068" y="695614"/>
                </a:lnTo>
                <a:cubicBezTo>
                  <a:pt x="4496185" y="465667"/>
                  <a:pt x="4498301" y="235720"/>
                  <a:pt x="4500418" y="5773"/>
                </a:cubicBezTo>
                <a:lnTo>
                  <a:pt x="3408218" y="0"/>
                </a:lnTo>
                <a:close/>
              </a:path>
            </a:pathLst>
          </a:cu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709400" y="4491008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192000" y="4670348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2282158" y="485788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174611" y="5019539"/>
            <a:ext cx="565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388675" y="5196998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111675" y="5377585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917100" y="5377585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598669" y="6093201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218684" y="7148786"/>
            <a:ext cx="1008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2059686" y="7307579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8100" y="2255520"/>
            <a:ext cx="4343400" cy="822960"/>
          </a:xfrm>
          <a:custGeom>
            <a:avLst/>
            <a:gdLst>
              <a:gd name="connsiteX0" fmla="*/ 2735580 w 4343400"/>
              <a:gd name="connsiteY0" fmla="*/ 0 h 822960"/>
              <a:gd name="connsiteX1" fmla="*/ 2735580 w 4343400"/>
              <a:gd name="connsiteY1" fmla="*/ 167640 h 822960"/>
              <a:gd name="connsiteX2" fmla="*/ 0 w 4343400"/>
              <a:gd name="connsiteY2" fmla="*/ 167640 h 822960"/>
              <a:gd name="connsiteX3" fmla="*/ 0 w 4343400"/>
              <a:gd name="connsiteY3" fmla="*/ 822960 h 822960"/>
              <a:gd name="connsiteX4" fmla="*/ 4343400 w 4343400"/>
              <a:gd name="connsiteY4" fmla="*/ 822960 h 822960"/>
              <a:gd name="connsiteX5" fmla="*/ 4343400 w 4343400"/>
              <a:gd name="connsiteY5" fmla="*/ 0 h 822960"/>
              <a:gd name="connsiteX6" fmla="*/ 2735580 w 4343400"/>
              <a:gd name="connsiteY6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822960">
                <a:moveTo>
                  <a:pt x="2735580" y="0"/>
                </a:moveTo>
                <a:lnTo>
                  <a:pt x="2735580" y="167640"/>
                </a:lnTo>
                <a:lnTo>
                  <a:pt x="0" y="167640"/>
                </a:lnTo>
                <a:lnTo>
                  <a:pt x="0" y="822960"/>
                </a:lnTo>
                <a:lnTo>
                  <a:pt x="4343400" y="822960"/>
                </a:lnTo>
                <a:lnTo>
                  <a:pt x="4343400" y="0"/>
                </a:lnTo>
                <a:lnTo>
                  <a:pt x="273558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518160" y="3954780"/>
            <a:ext cx="3398520" cy="2705100"/>
          </a:xfrm>
          <a:custGeom>
            <a:avLst/>
            <a:gdLst>
              <a:gd name="connsiteX0" fmla="*/ 2415540 w 3398520"/>
              <a:gd name="connsiteY0" fmla="*/ 0 h 2705100"/>
              <a:gd name="connsiteX1" fmla="*/ 2415540 w 3398520"/>
              <a:gd name="connsiteY1" fmla="*/ 1363980 h 2705100"/>
              <a:gd name="connsiteX2" fmla="*/ 0 w 3398520"/>
              <a:gd name="connsiteY2" fmla="*/ 1363980 h 2705100"/>
              <a:gd name="connsiteX3" fmla="*/ 0 w 3398520"/>
              <a:gd name="connsiteY3" fmla="*/ 2705100 h 2705100"/>
              <a:gd name="connsiteX4" fmla="*/ 114300 w 3398520"/>
              <a:gd name="connsiteY4" fmla="*/ 2705100 h 2705100"/>
              <a:gd name="connsiteX5" fmla="*/ 2415540 w 3398520"/>
              <a:gd name="connsiteY5" fmla="*/ 2705100 h 2705100"/>
              <a:gd name="connsiteX6" fmla="*/ 2415540 w 3398520"/>
              <a:gd name="connsiteY6" fmla="*/ 1363980 h 2705100"/>
              <a:gd name="connsiteX7" fmla="*/ 3398520 w 3398520"/>
              <a:gd name="connsiteY7" fmla="*/ 1363980 h 2705100"/>
              <a:gd name="connsiteX8" fmla="*/ 3398520 w 3398520"/>
              <a:gd name="connsiteY8" fmla="*/ 0 h 2705100"/>
              <a:gd name="connsiteX9" fmla="*/ 2415540 w 3398520"/>
              <a:gd name="connsiteY9" fmla="*/ 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8520" h="2705100">
                <a:moveTo>
                  <a:pt x="2415540" y="0"/>
                </a:moveTo>
                <a:lnTo>
                  <a:pt x="2415540" y="1363980"/>
                </a:lnTo>
                <a:lnTo>
                  <a:pt x="0" y="1363980"/>
                </a:lnTo>
                <a:lnTo>
                  <a:pt x="0" y="2705100"/>
                </a:lnTo>
                <a:lnTo>
                  <a:pt x="114300" y="2705100"/>
                </a:lnTo>
                <a:lnTo>
                  <a:pt x="2415540" y="2705100"/>
                </a:lnTo>
                <a:lnTo>
                  <a:pt x="2415540" y="1363980"/>
                </a:lnTo>
                <a:lnTo>
                  <a:pt x="3398520" y="1363980"/>
                </a:lnTo>
                <a:lnTo>
                  <a:pt x="3398520" y="0"/>
                </a:lnTo>
                <a:lnTo>
                  <a:pt x="241554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15240" y="6896100"/>
            <a:ext cx="4373880" cy="373380"/>
          </a:xfrm>
          <a:custGeom>
            <a:avLst/>
            <a:gdLst>
              <a:gd name="connsiteX0" fmla="*/ 3657600 w 4373880"/>
              <a:gd name="connsiteY0" fmla="*/ 0 h 373380"/>
              <a:gd name="connsiteX1" fmla="*/ 3657600 w 4373880"/>
              <a:gd name="connsiteY1" fmla="*/ 137160 h 373380"/>
              <a:gd name="connsiteX2" fmla="*/ 0 w 4373880"/>
              <a:gd name="connsiteY2" fmla="*/ 137160 h 373380"/>
              <a:gd name="connsiteX3" fmla="*/ 0 w 4373880"/>
              <a:gd name="connsiteY3" fmla="*/ 373380 h 373380"/>
              <a:gd name="connsiteX4" fmla="*/ 1402080 w 4373880"/>
              <a:gd name="connsiteY4" fmla="*/ 373380 h 373380"/>
              <a:gd name="connsiteX5" fmla="*/ 1402080 w 4373880"/>
              <a:gd name="connsiteY5" fmla="*/ 251460 h 373380"/>
              <a:gd name="connsiteX6" fmla="*/ 4373880 w 4373880"/>
              <a:gd name="connsiteY6" fmla="*/ 251460 h 373380"/>
              <a:gd name="connsiteX7" fmla="*/ 4373880 w 4373880"/>
              <a:gd name="connsiteY7" fmla="*/ 7620 h 373380"/>
              <a:gd name="connsiteX8" fmla="*/ 3657600 w 4373880"/>
              <a:gd name="connsiteY8" fmla="*/ 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3880" h="373380">
                <a:moveTo>
                  <a:pt x="3657600" y="0"/>
                </a:moveTo>
                <a:lnTo>
                  <a:pt x="3657600" y="137160"/>
                </a:lnTo>
                <a:lnTo>
                  <a:pt x="0" y="137160"/>
                </a:lnTo>
                <a:lnTo>
                  <a:pt x="0" y="373380"/>
                </a:lnTo>
                <a:lnTo>
                  <a:pt x="1402080" y="373380"/>
                </a:lnTo>
                <a:lnTo>
                  <a:pt x="1402080" y="251460"/>
                </a:lnTo>
                <a:lnTo>
                  <a:pt x="4373880" y="251460"/>
                </a:lnTo>
                <a:lnTo>
                  <a:pt x="4373880" y="7620"/>
                </a:lnTo>
                <a:lnTo>
                  <a:pt x="365760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43814" y="3101340"/>
            <a:ext cx="4345306" cy="510540"/>
          </a:xfrm>
          <a:custGeom>
            <a:avLst/>
            <a:gdLst>
              <a:gd name="connsiteX0" fmla="*/ 30480 w 4373880"/>
              <a:gd name="connsiteY0" fmla="*/ 0 h 510540"/>
              <a:gd name="connsiteX1" fmla="*/ 4373880 w 4373880"/>
              <a:gd name="connsiteY1" fmla="*/ 0 h 510540"/>
              <a:gd name="connsiteX2" fmla="*/ 4373880 w 4373880"/>
              <a:gd name="connsiteY2" fmla="*/ 320040 h 510540"/>
              <a:gd name="connsiteX3" fmla="*/ 662940 w 4373880"/>
              <a:gd name="connsiteY3" fmla="*/ 320040 h 510540"/>
              <a:gd name="connsiteX4" fmla="*/ 662940 w 4373880"/>
              <a:gd name="connsiteY4" fmla="*/ 510540 h 510540"/>
              <a:gd name="connsiteX5" fmla="*/ 0 w 4373880"/>
              <a:gd name="connsiteY5" fmla="*/ 510540 h 510540"/>
              <a:gd name="connsiteX6" fmla="*/ 30480 w 4373880"/>
              <a:gd name="connsiteY6" fmla="*/ 0 h 510540"/>
              <a:gd name="connsiteX0" fmla="*/ 6668 w 4350068"/>
              <a:gd name="connsiteY0" fmla="*/ 0 h 510540"/>
              <a:gd name="connsiteX1" fmla="*/ 4350068 w 4350068"/>
              <a:gd name="connsiteY1" fmla="*/ 0 h 510540"/>
              <a:gd name="connsiteX2" fmla="*/ 4350068 w 4350068"/>
              <a:gd name="connsiteY2" fmla="*/ 320040 h 510540"/>
              <a:gd name="connsiteX3" fmla="*/ 639128 w 4350068"/>
              <a:gd name="connsiteY3" fmla="*/ 320040 h 510540"/>
              <a:gd name="connsiteX4" fmla="*/ 639128 w 4350068"/>
              <a:gd name="connsiteY4" fmla="*/ 510540 h 510540"/>
              <a:gd name="connsiteX5" fmla="*/ 0 w 4350068"/>
              <a:gd name="connsiteY5" fmla="*/ 510540 h 510540"/>
              <a:gd name="connsiteX6" fmla="*/ 6668 w 4350068"/>
              <a:gd name="connsiteY6" fmla="*/ 0 h 510540"/>
              <a:gd name="connsiteX0" fmla="*/ 1906 w 4345306"/>
              <a:gd name="connsiteY0" fmla="*/ 0 h 510540"/>
              <a:gd name="connsiteX1" fmla="*/ 4345306 w 4345306"/>
              <a:gd name="connsiteY1" fmla="*/ 0 h 510540"/>
              <a:gd name="connsiteX2" fmla="*/ 4345306 w 4345306"/>
              <a:gd name="connsiteY2" fmla="*/ 320040 h 510540"/>
              <a:gd name="connsiteX3" fmla="*/ 634366 w 4345306"/>
              <a:gd name="connsiteY3" fmla="*/ 320040 h 510540"/>
              <a:gd name="connsiteX4" fmla="*/ 634366 w 4345306"/>
              <a:gd name="connsiteY4" fmla="*/ 510540 h 510540"/>
              <a:gd name="connsiteX5" fmla="*/ 0 w 4345306"/>
              <a:gd name="connsiteY5" fmla="*/ 510540 h 510540"/>
              <a:gd name="connsiteX6" fmla="*/ 1906 w 4345306"/>
              <a:gd name="connsiteY6" fmla="*/ 0 h 51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5306" h="510540">
                <a:moveTo>
                  <a:pt x="1906" y="0"/>
                </a:moveTo>
                <a:lnTo>
                  <a:pt x="4345306" y="0"/>
                </a:lnTo>
                <a:lnTo>
                  <a:pt x="4345306" y="320040"/>
                </a:lnTo>
                <a:lnTo>
                  <a:pt x="634366" y="320040"/>
                </a:lnTo>
                <a:lnTo>
                  <a:pt x="634366" y="510540"/>
                </a:lnTo>
                <a:lnTo>
                  <a:pt x="0" y="510540"/>
                </a:lnTo>
                <a:cubicBezTo>
                  <a:pt x="2223" y="340360"/>
                  <a:pt x="-317" y="170180"/>
                  <a:pt x="1906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960768" y="5334000"/>
            <a:ext cx="1194434" cy="13258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29980" y="7172793"/>
            <a:ext cx="4377128" cy="216000"/>
          </a:xfrm>
          <a:custGeom>
            <a:avLst/>
            <a:gdLst>
              <a:gd name="connsiteX0" fmla="*/ 1409076 w 4377128"/>
              <a:gd name="connsiteY0" fmla="*/ 0 h 254833"/>
              <a:gd name="connsiteX1" fmla="*/ 1409076 w 4377128"/>
              <a:gd name="connsiteY1" fmla="*/ 134912 h 254833"/>
              <a:gd name="connsiteX2" fmla="*/ 0 w 4377128"/>
              <a:gd name="connsiteY2" fmla="*/ 134912 h 254833"/>
              <a:gd name="connsiteX3" fmla="*/ 0 w 4377128"/>
              <a:gd name="connsiteY3" fmla="*/ 254833 h 254833"/>
              <a:gd name="connsiteX4" fmla="*/ 4377128 w 4377128"/>
              <a:gd name="connsiteY4" fmla="*/ 254833 h 254833"/>
              <a:gd name="connsiteX5" fmla="*/ 4377128 w 4377128"/>
              <a:gd name="connsiteY5" fmla="*/ 0 h 254833"/>
              <a:gd name="connsiteX6" fmla="*/ 1409076 w 4377128"/>
              <a:gd name="connsiteY6" fmla="*/ 0 h 25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7128" h="254833">
                <a:moveTo>
                  <a:pt x="1409076" y="0"/>
                </a:moveTo>
                <a:lnTo>
                  <a:pt x="1409076" y="134912"/>
                </a:lnTo>
                <a:lnTo>
                  <a:pt x="0" y="134912"/>
                </a:lnTo>
                <a:lnTo>
                  <a:pt x="0" y="254833"/>
                </a:lnTo>
                <a:lnTo>
                  <a:pt x="4377128" y="254833"/>
                </a:lnTo>
                <a:lnTo>
                  <a:pt x="4377128" y="0"/>
                </a:lnTo>
                <a:lnTo>
                  <a:pt x="1409076" y="0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521688" y="551937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893234" y="5517466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626284" y="1282927"/>
            <a:ext cx="396000" cy="126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314696" y="7206947"/>
            <a:ext cx="828000" cy="23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247277" y="7206480"/>
            <a:ext cx="414000" cy="234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5603574" y="4584949"/>
            <a:ext cx="2201548" cy="857677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392626" y="6064252"/>
            <a:ext cx="2629657" cy="857677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684153" y="5517466"/>
            <a:ext cx="9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117925" y="5517466"/>
            <a:ext cx="162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708772" y="203261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362572" y="378552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030380" y="3441260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1175561" y="3441260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165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5400" dirty="0" smtClean="0"/>
              <a:t>10</a:t>
            </a:r>
            <a:r>
              <a:rPr kumimoji="1" lang="ja-JP" altLang="en-US" sz="5400" dirty="0" smtClean="0"/>
              <a:t>章 姿勢と地図の同時推定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1552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6061" cy="319081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70" y="3190814"/>
            <a:ext cx="3907120" cy="40862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42" y="1319409"/>
            <a:ext cx="3907120" cy="513980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842" y="6471918"/>
            <a:ext cx="3907120" cy="7348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"/>
          <a:stretch/>
        </p:blipFill>
        <p:spPr>
          <a:xfrm>
            <a:off x="4054842" y="266700"/>
            <a:ext cx="3907120" cy="10431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62250" y="321567"/>
            <a:ext cx="48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92230" y="321567"/>
            <a:ext cx="43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2780" y="493017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91905" y="1997967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73730" y="24387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11880" y="24387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620350" y="24387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112230" y="24387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3930" y="2590160"/>
            <a:ext cx="32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713318" y="259016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995" y="2741175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99530" y="2751265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4810" y="4471208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77409" y="3987184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093298" y="3987184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809059" y="3987184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445107" y="267810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287706" y="21766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47140" y="21766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897737" y="21766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80530" y="304797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415742" y="517846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783771" y="2307771"/>
            <a:ext cx="3927566" cy="3326674"/>
          </a:xfrm>
          <a:custGeom>
            <a:avLst/>
            <a:gdLst>
              <a:gd name="connsiteX0" fmla="*/ 0 w 3927566"/>
              <a:gd name="connsiteY0" fmla="*/ 3326674 h 3326674"/>
              <a:gd name="connsiteX1" fmla="*/ 130629 w 3927566"/>
              <a:gd name="connsiteY1" fmla="*/ 3265714 h 3326674"/>
              <a:gd name="connsiteX2" fmla="*/ 600892 w 3927566"/>
              <a:gd name="connsiteY2" fmla="*/ 3239588 h 3326674"/>
              <a:gd name="connsiteX3" fmla="*/ 1924595 w 3927566"/>
              <a:gd name="connsiteY3" fmla="*/ 3248297 h 3326674"/>
              <a:gd name="connsiteX4" fmla="*/ 3056709 w 3927566"/>
              <a:gd name="connsiteY4" fmla="*/ 3222171 h 3326674"/>
              <a:gd name="connsiteX5" fmla="*/ 3204755 w 3927566"/>
              <a:gd name="connsiteY5" fmla="*/ 3178628 h 3326674"/>
              <a:gd name="connsiteX6" fmla="*/ 3248298 w 3927566"/>
              <a:gd name="connsiteY6" fmla="*/ 2969622 h 3326674"/>
              <a:gd name="connsiteX7" fmla="*/ 3239589 w 3927566"/>
              <a:gd name="connsiteY7" fmla="*/ 2351314 h 3326674"/>
              <a:gd name="connsiteX8" fmla="*/ 3213463 w 3927566"/>
              <a:gd name="connsiteY8" fmla="*/ 1942011 h 3326674"/>
              <a:gd name="connsiteX9" fmla="*/ 3213463 w 3927566"/>
              <a:gd name="connsiteY9" fmla="*/ 940525 h 3326674"/>
              <a:gd name="connsiteX10" fmla="*/ 3326675 w 3927566"/>
              <a:gd name="connsiteY10" fmla="*/ 261257 h 3326674"/>
              <a:gd name="connsiteX11" fmla="*/ 3927566 w 3927566"/>
              <a:gd name="connsiteY11" fmla="*/ 0 h 332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27566" h="3326674">
                <a:moveTo>
                  <a:pt x="0" y="3326674"/>
                </a:moveTo>
                <a:cubicBezTo>
                  <a:pt x="15240" y="3303451"/>
                  <a:pt x="30480" y="3280228"/>
                  <a:pt x="130629" y="3265714"/>
                </a:cubicBezTo>
                <a:cubicBezTo>
                  <a:pt x="230778" y="3251200"/>
                  <a:pt x="600892" y="3239588"/>
                  <a:pt x="600892" y="3239588"/>
                </a:cubicBezTo>
                <a:lnTo>
                  <a:pt x="1924595" y="3248297"/>
                </a:lnTo>
                <a:cubicBezTo>
                  <a:pt x="2333898" y="3245394"/>
                  <a:pt x="2843349" y="3233782"/>
                  <a:pt x="3056709" y="3222171"/>
                </a:cubicBezTo>
                <a:cubicBezTo>
                  <a:pt x="3270069" y="3210559"/>
                  <a:pt x="3172824" y="3220719"/>
                  <a:pt x="3204755" y="3178628"/>
                </a:cubicBezTo>
                <a:cubicBezTo>
                  <a:pt x="3236686" y="3136537"/>
                  <a:pt x="3242492" y="3107508"/>
                  <a:pt x="3248298" y="2969622"/>
                </a:cubicBezTo>
                <a:cubicBezTo>
                  <a:pt x="3254104" y="2831736"/>
                  <a:pt x="3245395" y="2522582"/>
                  <a:pt x="3239589" y="2351314"/>
                </a:cubicBezTo>
                <a:cubicBezTo>
                  <a:pt x="3233783" y="2180046"/>
                  <a:pt x="3217817" y="2177142"/>
                  <a:pt x="3213463" y="1942011"/>
                </a:cubicBezTo>
                <a:cubicBezTo>
                  <a:pt x="3209109" y="1706880"/>
                  <a:pt x="3194594" y="1220651"/>
                  <a:pt x="3213463" y="940525"/>
                </a:cubicBezTo>
                <a:cubicBezTo>
                  <a:pt x="3232332" y="660399"/>
                  <a:pt x="3207658" y="418011"/>
                  <a:pt x="3326675" y="261257"/>
                </a:cubicBezTo>
                <a:cubicBezTo>
                  <a:pt x="3445692" y="104503"/>
                  <a:pt x="3686629" y="52251"/>
                  <a:pt x="3927566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29002" y="3657602"/>
            <a:ext cx="7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577206" y="3368994"/>
            <a:ext cx="113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観測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z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に対する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ランドマークの識別番号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689231" y="365760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808012" y="365760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929002" y="4095184"/>
            <a:ext cx="14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625068" y="4088834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808012" y="4095184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509840" y="4303146"/>
            <a:ext cx="32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743014" y="430314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749826" y="5575682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577303" y="5575682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315553" y="63273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826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6061" cy="319081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70" y="3190814"/>
            <a:ext cx="3907120" cy="40862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42" y="1319409"/>
            <a:ext cx="3907120" cy="513980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842" y="6471918"/>
            <a:ext cx="3907120" cy="7348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"/>
          <a:stretch/>
        </p:blipFill>
        <p:spPr>
          <a:xfrm>
            <a:off x="4054842" y="266700"/>
            <a:ext cx="3907120" cy="10431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62250" y="321567"/>
            <a:ext cx="48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92230" y="321567"/>
            <a:ext cx="43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2780" y="49301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91905" y="1997967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73730" y="24387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11880" y="24387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620350" y="24387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112230" y="24387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3930" y="2590160"/>
            <a:ext cx="32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713318" y="25901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995" y="2741175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99530" y="2751265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4810" y="447120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77409" y="398718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093298" y="398718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809059" y="398718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445107" y="267810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287706" y="21766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47140" y="21766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897737" y="21766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80530" y="304797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415742" y="51784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783771" y="2307771"/>
            <a:ext cx="3927566" cy="3326674"/>
          </a:xfrm>
          <a:custGeom>
            <a:avLst/>
            <a:gdLst>
              <a:gd name="connsiteX0" fmla="*/ 0 w 3927566"/>
              <a:gd name="connsiteY0" fmla="*/ 3326674 h 3326674"/>
              <a:gd name="connsiteX1" fmla="*/ 130629 w 3927566"/>
              <a:gd name="connsiteY1" fmla="*/ 3265714 h 3326674"/>
              <a:gd name="connsiteX2" fmla="*/ 600892 w 3927566"/>
              <a:gd name="connsiteY2" fmla="*/ 3239588 h 3326674"/>
              <a:gd name="connsiteX3" fmla="*/ 1924595 w 3927566"/>
              <a:gd name="connsiteY3" fmla="*/ 3248297 h 3326674"/>
              <a:gd name="connsiteX4" fmla="*/ 3056709 w 3927566"/>
              <a:gd name="connsiteY4" fmla="*/ 3222171 h 3326674"/>
              <a:gd name="connsiteX5" fmla="*/ 3204755 w 3927566"/>
              <a:gd name="connsiteY5" fmla="*/ 3178628 h 3326674"/>
              <a:gd name="connsiteX6" fmla="*/ 3248298 w 3927566"/>
              <a:gd name="connsiteY6" fmla="*/ 2969622 h 3326674"/>
              <a:gd name="connsiteX7" fmla="*/ 3239589 w 3927566"/>
              <a:gd name="connsiteY7" fmla="*/ 2351314 h 3326674"/>
              <a:gd name="connsiteX8" fmla="*/ 3213463 w 3927566"/>
              <a:gd name="connsiteY8" fmla="*/ 1942011 h 3326674"/>
              <a:gd name="connsiteX9" fmla="*/ 3213463 w 3927566"/>
              <a:gd name="connsiteY9" fmla="*/ 940525 h 3326674"/>
              <a:gd name="connsiteX10" fmla="*/ 3326675 w 3927566"/>
              <a:gd name="connsiteY10" fmla="*/ 261257 h 3326674"/>
              <a:gd name="connsiteX11" fmla="*/ 3927566 w 3927566"/>
              <a:gd name="connsiteY11" fmla="*/ 0 h 332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27566" h="3326674">
                <a:moveTo>
                  <a:pt x="0" y="3326674"/>
                </a:moveTo>
                <a:cubicBezTo>
                  <a:pt x="15240" y="3303451"/>
                  <a:pt x="30480" y="3280228"/>
                  <a:pt x="130629" y="3265714"/>
                </a:cubicBezTo>
                <a:cubicBezTo>
                  <a:pt x="230778" y="3251200"/>
                  <a:pt x="600892" y="3239588"/>
                  <a:pt x="600892" y="3239588"/>
                </a:cubicBezTo>
                <a:lnTo>
                  <a:pt x="1924595" y="3248297"/>
                </a:lnTo>
                <a:cubicBezTo>
                  <a:pt x="2333898" y="3245394"/>
                  <a:pt x="2843349" y="3233782"/>
                  <a:pt x="3056709" y="3222171"/>
                </a:cubicBezTo>
                <a:cubicBezTo>
                  <a:pt x="3270069" y="3210559"/>
                  <a:pt x="3172824" y="3220719"/>
                  <a:pt x="3204755" y="3178628"/>
                </a:cubicBezTo>
                <a:cubicBezTo>
                  <a:pt x="3236686" y="3136537"/>
                  <a:pt x="3242492" y="3107508"/>
                  <a:pt x="3248298" y="2969622"/>
                </a:cubicBezTo>
                <a:cubicBezTo>
                  <a:pt x="3254104" y="2831736"/>
                  <a:pt x="3245395" y="2522582"/>
                  <a:pt x="3239589" y="2351314"/>
                </a:cubicBezTo>
                <a:cubicBezTo>
                  <a:pt x="3233783" y="2180046"/>
                  <a:pt x="3217817" y="2177142"/>
                  <a:pt x="3213463" y="1942011"/>
                </a:cubicBezTo>
                <a:cubicBezTo>
                  <a:pt x="3209109" y="1706880"/>
                  <a:pt x="3194594" y="1220651"/>
                  <a:pt x="3213463" y="940525"/>
                </a:cubicBezTo>
                <a:cubicBezTo>
                  <a:pt x="3232332" y="660399"/>
                  <a:pt x="3207658" y="418011"/>
                  <a:pt x="3326675" y="261257"/>
                </a:cubicBezTo>
                <a:cubicBezTo>
                  <a:pt x="3445692" y="104503"/>
                  <a:pt x="3686629" y="52251"/>
                  <a:pt x="3927566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29002" y="365760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577206" y="3368994"/>
            <a:ext cx="113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観測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z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に対する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ランドマークの識別番号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689231" y="365760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808012" y="365760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929002" y="4095184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625068" y="4088834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808012" y="4095184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509840" y="4303146"/>
            <a:ext cx="32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743014" y="430314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749826" y="557568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577303" y="557568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315553" y="63273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53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955492" cy="403606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65374"/>
          <a:stretch/>
        </p:blipFill>
        <p:spPr>
          <a:xfrm>
            <a:off x="1" y="4036067"/>
            <a:ext cx="3955492" cy="17856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059" y="0"/>
            <a:ext cx="3955492" cy="5208064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1148332" y="110710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546056" y="1721054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85770" y="202674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98329" y="2186994"/>
            <a:ext cx="34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278705" y="2338537"/>
            <a:ext cx="34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15734" y="342275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35723" y="4146405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18545" y="4146405"/>
            <a:ext cx="57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98076" y="4154524"/>
            <a:ext cx="57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718568" y="4148723"/>
            <a:ext cx="648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522514" y="4057948"/>
            <a:ext cx="452846" cy="61206"/>
          </a:xfrm>
          <a:custGeom>
            <a:avLst/>
            <a:gdLst>
              <a:gd name="connsiteX0" fmla="*/ 0 w 452846"/>
              <a:gd name="connsiteY0" fmla="*/ 43789 h 61206"/>
              <a:gd name="connsiteX1" fmla="*/ 269966 w 452846"/>
              <a:gd name="connsiteY1" fmla="*/ 246 h 61206"/>
              <a:gd name="connsiteX2" fmla="*/ 452846 w 452846"/>
              <a:gd name="connsiteY2" fmla="*/ 61206 h 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846" h="61206">
                <a:moveTo>
                  <a:pt x="0" y="43789"/>
                </a:moveTo>
                <a:cubicBezTo>
                  <a:pt x="97246" y="20566"/>
                  <a:pt x="194492" y="-2657"/>
                  <a:pt x="269966" y="246"/>
                </a:cubicBezTo>
                <a:cubicBezTo>
                  <a:pt x="345440" y="3149"/>
                  <a:pt x="399143" y="32177"/>
                  <a:pt x="452846" y="61206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513806" y="4267200"/>
            <a:ext cx="2481943" cy="148046"/>
          </a:xfrm>
          <a:custGeom>
            <a:avLst/>
            <a:gdLst>
              <a:gd name="connsiteX0" fmla="*/ 0 w 2481943"/>
              <a:gd name="connsiteY0" fmla="*/ 69669 h 148046"/>
              <a:gd name="connsiteX1" fmla="*/ 0 w 2481943"/>
              <a:gd name="connsiteY1" fmla="*/ 148046 h 148046"/>
              <a:gd name="connsiteX2" fmla="*/ 2481943 w 2481943"/>
              <a:gd name="connsiteY2" fmla="*/ 148046 h 148046"/>
              <a:gd name="connsiteX3" fmla="*/ 2481943 w 2481943"/>
              <a:gd name="connsiteY3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1943" h="148046">
                <a:moveTo>
                  <a:pt x="0" y="69669"/>
                </a:moveTo>
                <a:lnTo>
                  <a:pt x="0" y="148046"/>
                </a:lnTo>
                <a:lnTo>
                  <a:pt x="2481943" y="148046"/>
                </a:lnTo>
                <a:lnTo>
                  <a:pt x="2481943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2159726" y="4267200"/>
            <a:ext cx="0" cy="148045"/>
          </a:xfrm>
          <a:custGeom>
            <a:avLst/>
            <a:gdLst>
              <a:gd name="connsiteX0" fmla="*/ 0 w 0"/>
              <a:gd name="connsiteY0" fmla="*/ 148045 h 148045"/>
              <a:gd name="connsiteX1" fmla="*/ 0 w 0"/>
              <a:gd name="connsiteY1" fmla="*/ 0 h 14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8045">
                <a:moveTo>
                  <a:pt x="0" y="148045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1506545" y="4267199"/>
            <a:ext cx="0" cy="148045"/>
          </a:xfrm>
          <a:custGeom>
            <a:avLst/>
            <a:gdLst>
              <a:gd name="connsiteX0" fmla="*/ 0 w 0"/>
              <a:gd name="connsiteY0" fmla="*/ 148045 h 148045"/>
              <a:gd name="connsiteX1" fmla="*/ 0 w 0"/>
              <a:gd name="connsiteY1" fmla="*/ 0 h 14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8045">
                <a:moveTo>
                  <a:pt x="0" y="148045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59231" y="416323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668768" y="46027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98056" y="46027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左中かっこ 37"/>
          <p:cNvSpPr/>
          <p:nvPr/>
        </p:nvSpPr>
        <p:spPr>
          <a:xfrm>
            <a:off x="4286133" y="347578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977803" y="614077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40" name="左中かっこ 39"/>
          <p:cNvSpPr/>
          <p:nvPr/>
        </p:nvSpPr>
        <p:spPr>
          <a:xfrm>
            <a:off x="4286133" y="1562549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955493" y="2479225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計測ベクトル推定</a:t>
            </a:r>
            <a:endParaRPr kumimoji="1" lang="ja-JP" altLang="en-US" sz="1050" dirty="0"/>
          </a:p>
        </p:txBody>
      </p:sp>
      <p:sp>
        <p:nvSpPr>
          <p:cNvPr id="42" name="正方形/長方形 41"/>
          <p:cNvSpPr/>
          <p:nvPr/>
        </p:nvSpPr>
        <p:spPr>
          <a:xfrm>
            <a:off x="1086259" y="552630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727277" y="55340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026759" y="2495075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049180" y="626777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409995" y="589358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409995" y="163668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722829" y="163668"/>
            <a:ext cx="1550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530371" y="785493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324818" y="575384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4324818" y="836575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324817" y="1176026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407554" y="1704621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407554" y="2120139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t="34695" b="8602"/>
          <a:stretch/>
        </p:blipFill>
        <p:spPr>
          <a:xfrm>
            <a:off x="8026504" y="0"/>
            <a:ext cx="3955492" cy="2924070"/>
          </a:xfrm>
          <a:prstGeom prst="rect">
            <a:avLst/>
          </a:prstGeom>
        </p:spPr>
      </p:pic>
      <p:sp>
        <p:nvSpPr>
          <p:cNvPr id="57" name="フリーフォーム 56"/>
          <p:cNvSpPr/>
          <p:nvPr/>
        </p:nvSpPr>
        <p:spPr>
          <a:xfrm>
            <a:off x="7999095" y="5715"/>
            <a:ext cx="3981450" cy="432435"/>
          </a:xfrm>
          <a:custGeom>
            <a:avLst/>
            <a:gdLst>
              <a:gd name="connsiteX0" fmla="*/ 0 w 3981450"/>
              <a:gd name="connsiteY0" fmla="*/ 47625 h 447675"/>
              <a:gd name="connsiteX1" fmla="*/ 0 w 3981450"/>
              <a:gd name="connsiteY1" fmla="*/ 447675 h 447675"/>
              <a:gd name="connsiteX2" fmla="*/ 2457450 w 3981450"/>
              <a:gd name="connsiteY2" fmla="*/ 447675 h 447675"/>
              <a:gd name="connsiteX3" fmla="*/ 2457450 w 3981450"/>
              <a:gd name="connsiteY3" fmla="*/ 304800 h 447675"/>
              <a:gd name="connsiteX4" fmla="*/ 3981450 w 3981450"/>
              <a:gd name="connsiteY4" fmla="*/ 304800 h 447675"/>
              <a:gd name="connsiteX5" fmla="*/ 3981450 w 3981450"/>
              <a:gd name="connsiteY5" fmla="*/ 0 h 447675"/>
              <a:gd name="connsiteX6" fmla="*/ 0 w 3981450"/>
              <a:gd name="connsiteY6" fmla="*/ 47625 h 447675"/>
              <a:gd name="connsiteX0" fmla="*/ 0 w 3989070"/>
              <a:gd name="connsiteY0" fmla="*/ 17145 h 447675"/>
              <a:gd name="connsiteX1" fmla="*/ 7620 w 3989070"/>
              <a:gd name="connsiteY1" fmla="*/ 447675 h 447675"/>
              <a:gd name="connsiteX2" fmla="*/ 2465070 w 3989070"/>
              <a:gd name="connsiteY2" fmla="*/ 447675 h 447675"/>
              <a:gd name="connsiteX3" fmla="*/ 2465070 w 3989070"/>
              <a:gd name="connsiteY3" fmla="*/ 304800 h 447675"/>
              <a:gd name="connsiteX4" fmla="*/ 3989070 w 3989070"/>
              <a:gd name="connsiteY4" fmla="*/ 304800 h 447675"/>
              <a:gd name="connsiteX5" fmla="*/ 3989070 w 3989070"/>
              <a:gd name="connsiteY5" fmla="*/ 0 h 447675"/>
              <a:gd name="connsiteX6" fmla="*/ 0 w 3989070"/>
              <a:gd name="connsiteY6" fmla="*/ 17145 h 447675"/>
              <a:gd name="connsiteX0" fmla="*/ 0 w 3989070"/>
              <a:gd name="connsiteY0" fmla="*/ 1905 h 432435"/>
              <a:gd name="connsiteX1" fmla="*/ 7620 w 3989070"/>
              <a:gd name="connsiteY1" fmla="*/ 432435 h 432435"/>
              <a:gd name="connsiteX2" fmla="*/ 2465070 w 3989070"/>
              <a:gd name="connsiteY2" fmla="*/ 432435 h 432435"/>
              <a:gd name="connsiteX3" fmla="*/ 2465070 w 3989070"/>
              <a:gd name="connsiteY3" fmla="*/ 289560 h 432435"/>
              <a:gd name="connsiteX4" fmla="*/ 3989070 w 3989070"/>
              <a:gd name="connsiteY4" fmla="*/ 289560 h 432435"/>
              <a:gd name="connsiteX5" fmla="*/ 3989070 w 3989070"/>
              <a:gd name="connsiteY5" fmla="*/ 0 h 432435"/>
              <a:gd name="connsiteX6" fmla="*/ 0 w 3989070"/>
              <a:gd name="connsiteY6" fmla="*/ 1905 h 432435"/>
              <a:gd name="connsiteX0" fmla="*/ 1905 w 3981450"/>
              <a:gd name="connsiteY0" fmla="*/ 1905 h 432435"/>
              <a:gd name="connsiteX1" fmla="*/ 0 w 3981450"/>
              <a:gd name="connsiteY1" fmla="*/ 432435 h 432435"/>
              <a:gd name="connsiteX2" fmla="*/ 2457450 w 3981450"/>
              <a:gd name="connsiteY2" fmla="*/ 432435 h 432435"/>
              <a:gd name="connsiteX3" fmla="*/ 2457450 w 3981450"/>
              <a:gd name="connsiteY3" fmla="*/ 289560 h 432435"/>
              <a:gd name="connsiteX4" fmla="*/ 3981450 w 3981450"/>
              <a:gd name="connsiteY4" fmla="*/ 289560 h 432435"/>
              <a:gd name="connsiteX5" fmla="*/ 3981450 w 3981450"/>
              <a:gd name="connsiteY5" fmla="*/ 0 h 432435"/>
              <a:gd name="connsiteX6" fmla="*/ 1905 w 3981450"/>
              <a:gd name="connsiteY6" fmla="*/ 1905 h 43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1450" h="432435">
                <a:moveTo>
                  <a:pt x="1905" y="1905"/>
                </a:moveTo>
                <a:lnTo>
                  <a:pt x="0" y="432435"/>
                </a:lnTo>
                <a:lnTo>
                  <a:pt x="2457450" y="432435"/>
                </a:lnTo>
                <a:lnTo>
                  <a:pt x="2457450" y="289560"/>
                </a:lnTo>
                <a:lnTo>
                  <a:pt x="3981450" y="289560"/>
                </a:lnTo>
                <a:lnTo>
                  <a:pt x="3981450" y="0"/>
                </a:lnTo>
                <a:lnTo>
                  <a:pt x="1905" y="190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8016240" y="320040"/>
            <a:ext cx="3977640" cy="269318"/>
          </a:xfrm>
          <a:custGeom>
            <a:avLst/>
            <a:gdLst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7640 w 3977640"/>
              <a:gd name="connsiteY6" fmla="*/ 182880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2878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7640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57952 h 281940"/>
              <a:gd name="connsiteX6" fmla="*/ 3977640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7640" h="281940">
                <a:moveTo>
                  <a:pt x="2461260" y="0"/>
                </a:moveTo>
                <a:lnTo>
                  <a:pt x="2461260" y="144780"/>
                </a:lnTo>
                <a:lnTo>
                  <a:pt x="0" y="144780"/>
                </a:lnTo>
                <a:lnTo>
                  <a:pt x="0" y="281940"/>
                </a:lnTo>
                <a:lnTo>
                  <a:pt x="952500" y="281940"/>
                </a:lnTo>
                <a:lnTo>
                  <a:pt x="952500" y="157952"/>
                </a:lnTo>
                <a:lnTo>
                  <a:pt x="3977640" y="157952"/>
                </a:lnTo>
                <a:lnTo>
                  <a:pt x="3977640" y="0"/>
                </a:lnTo>
                <a:lnTo>
                  <a:pt x="246126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フリーフォーム 59"/>
          <p:cNvSpPr/>
          <p:nvPr/>
        </p:nvSpPr>
        <p:spPr>
          <a:xfrm>
            <a:off x="8015288" y="481013"/>
            <a:ext cx="3981450" cy="585787"/>
          </a:xfrm>
          <a:custGeom>
            <a:avLst/>
            <a:gdLst>
              <a:gd name="connsiteX0" fmla="*/ 966787 w 3981450"/>
              <a:gd name="connsiteY0" fmla="*/ 4762 h 585787"/>
              <a:gd name="connsiteX1" fmla="*/ 966787 w 3981450"/>
              <a:gd name="connsiteY1" fmla="*/ 128587 h 585787"/>
              <a:gd name="connsiteX2" fmla="*/ 0 w 3981450"/>
              <a:gd name="connsiteY2" fmla="*/ 128587 h 585787"/>
              <a:gd name="connsiteX3" fmla="*/ 0 w 3981450"/>
              <a:gd name="connsiteY3" fmla="*/ 585787 h 585787"/>
              <a:gd name="connsiteX4" fmla="*/ 3305175 w 3981450"/>
              <a:gd name="connsiteY4" fmla="*/ 585787 h 585787"/>
              <a:gd name="connsiteX5" fmla="*/ 3305175 w 3981450"/>
              <a:gd name="connsiteY5" fmla="*/ 423862 h 585787"/>
              <a:gd name="connsiteX6" fmla="*/ 3981450 w 3981450"/>
              <a:gd name="connsiteY6" fmla="*/ 423862 h 585787"/>
              <a:gd name="connsiteX7" fmla="*/ 3981450 w 3981450"/>
              <a:gd name="connsiteY7" fmla="*/ 0 h 585787"/>
              <a:gd name="connsiteX8" fmla="*/ 966787 w 3981450"/>
              <a:gd name="connsiteY8" fmla="*/ 4762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1450" h="585787">
                <a:moveTo>
                  <a:pt x="966787" y="4762"/>
                </a:moveTo>
                <a:lnTo>
                  <a:pt x="966787" y="128587"/>
                </a:lnTo>
                <a:lnTo>
                  <a:pt x="0" y="128587"/>
                </a:lnTo>
                <a:lnTo>
                  <a:pt x="0" y="585787"/>
                </a:lnTo>
                <a:lnTo>
                  <a:pt x="3305175" y="585787"/>
                </a:lnTo>
                <a:lnTo>
                  <a:pt x="3305175" y="423862"/>
                </a:lnTo>
                <a:lnTo>
                  <a:pt x="3981450" y="423862"/>
                </a:lnTo>
                <a:lnTo>
                  <a:pt x="3981450" y="0"/>
                </a:lnTo>
                <a:lnTo>
                  <a:pt x="966787" y="4762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リーフォーム 60"/>
          <p:cNvSpPr/>
          <p:nvPr/>
        </p:nvSpPr>
        <p:spPr>
          <a:xfrm>
            <a:off x="8015288" y="919163"/>
            <a:ext cx="3967162" cy="304800"/>
          </a:xfrm>
          <a:custGeom>
            <a:avLst/>
            <a:gdLst>
              <a:gd name="connsiteX0" fmla="*/ 3314700 w 3967162"/>
              <a:gd name="connsiteY0" fmla="*/ 0 h 304800"/>
              <a:gd name="connsiteX1" fmla="*/ 3314700 w 3967162"/>
              <a:gd name="connsiteY1" fmla="*/ 161925 h 304800"/>
              <a:gd name="connsiteX2" fmla="*/ 0 w 3967162"/>
              <a:gd name="connsiteY2" fmla="*/ 161925 h 304800"/>
              <a:gd name="connsiteX3" fmla="*/ 0 w 3967162"/>
              <a:gd name="connsiteY3" fmla="*/ 304800 h 304800"/>
              <a:gd name="connsiteX4" fmla="*/ 1919287 w 3967162"/>
              <a:gd name="connsiteY4" fmla="*/ 304800 h 304800"/>
              <a:gd name="connsiteX5" fmla="*/ 1919287 w 3967162"/>
              <a:gd name="connsiteY5" fmla="*/ 171450 h 304800"/>
              <a:gd name="connsiteX6" fmla="*/ 3967162 w 3967162"/>
              <a:gd name="connsiteY6" fmla="*/ 171450 h 304800"/>
              <a:gd name="connsiteX7" fmla="*/ 3967162 w 3967162"/>
              <a:gd name="connsiteY7" fmla="*/ 9525 h 304800"/>
              <a:gd name="connsiteX8" fmla="*/ 3314700 w 3967162"/>
              <a:gd name="connsiteY8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7162" h="304800">
                <a:moveTo>
                  <a:pt x="3314700" y="0"/>
                </a:moveTo>
                <a:lnTo>
                  <a:pt x="3314700" y="161925"/>
                </a:lnTo>
                <a:lnTo>
                  <a:pt x="0" y="161925"/>
                </a:lnTo>
                <a:lnTo>
                  <a:pt x="0" y="304800"/>
                </a:lnTo>
                <a:lnTo>
                  <a:pt x="1919287" y="304800"/>
                </a:lnTo>
                <a:lnTo>
                  <a:pt x="1919287" y="171450"/>
                </a:lnTo>
                <a:lnTo>
                  <a:pt x="3967162" y="171450"/>
                </a:lnTo>
                <a:lnTo>
                  <a:pt x="3967162" y="9525"/>
                </a:lnTo>
                <a:lnTo>
                  <a:pt x="331470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8010525" y="1100138"/>
            <a:ext cx="3986213" cy="419100"/>
          </a:xfrm>
          <a:custGeom>
            <a:avLst/>
            <a:gdLst>
              <a:gd name="connsiteX0" fmla="*/ 1938338 w 3986213"/>
              <a:gd name="connsiteY0" fmla="*/ 0 h 419100"/>
              <a:gd name="connsiteX1" fmla="*/ 1938338 w 3986213"/>
              <a:gd name="connsiteY1" fmla="*/ 138112 h 419100"/>
              <a:gd name="connsiteX2" fmla="*/ 0 w 3986213"/>
              <a:gd name="connsiteY2" fmla="*/ 138112 h 419100"/>
              <a:gd name="connsiteX3" fmla="*/ 0 w 3986213"/>
              <a:gd name="connsiteY3" fmla="*/ 419100 h 419100"/>
              <a:gd name="connsiteX4" fmla="*/ 1743075 w 3986213"/>
              <a:gd name="connsiteY4" fmla="*/ 419100 h 419100"/>
              <a:gd name="connsiteX5" fmla="*/ 1743075 w 3986213"/>
              <a:gd name="connsiteY5" fmla="*/ 257175 h 419100"/>
              <a:gd name="connsiteX6" fmla="*/ 3986213 w 3986213"/>
              <a:gd name="connsiteY6" fmla="*/ 257175 h 419100"/>
              <a:gd name="connsiteX7" fmla="*/ 3986213 w 3986213"/>
              <a:gd name="connsiteY7" fmla="*/ 4762 h 419100"/>
              <a:gd name="connsiteX8" fmla="*/ 1938338 w 3986213"/>
              <a:gd name="connsiteY8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6213" h="419100">
                <a:moveTo>
                  <a:pt x="1938338" y="0"/>
                </a:moveTo>
                <a:lnTo>
                  <a:pt x="1938338" y="138112"/>
                </a:lnTo>
                <a:lnTo>
                  <a:pt x="0" y="138112"/>
                </a:lnTo>
                <a:lnTo>
                  <a:pt x="0" y="419100"/>
                </a:lnTo>
                <a:lnTo>
                  <a:pt x="1743075" y="419100"/>
                </a:lnTo>
                <a:lnTo>
                  <a:pt x="1743075" y="257175"/>
                </a:lnTo>
                <a:lnTo>
                  <a:pt x="3986213" y="257175"/>
                </a:lnTo>
                <a:lnTo>
                  <a:pt x="3986213" y="4762"/>
                </a:lnTo>
                <a:lnTo>
                  <a:pt x="1938338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/>
        </p:nvSpPr>
        <p:spPr>
          <a:xfrm>
            <a:off x="8020050" y="1390650"/>
            <a:ext cx="3962400" cy="285750"/>
          </a:xfrm>
          <a:custGeom>
            <a:avLst/>
            <a:gdLst>
              <a:gd name="connsiteX0" fmla="*/ 1766888 w 3962400"/>
              <a:gd name="connsiteY0" fmla="*/ 14288 h 285750"/>
              <a:gd name="connsiteX1" fmla="*/ 1766888 w 3962400"/>
              <a:gd name="connsiteY1" fmla="*/ 147638 h 285750"/>
              <a:gd name="connsiteX2" fmla="*/ 0 w 3962400"/>
              <a:gd name="connsiteY2" fmla="*/ 147638 h 285750"/>
              <a:gd name="connsiteX3" fmla="*/ 0 w 3962400"/>
              <a:gd name="connsiteY3" fmla="*/ 285750 h 285750"/>
              <a:gd name="connsiteX4" fmla="*/ 3962400 w 3962400"/>
              <a:gd name="connsiteY4" fmla="*/ 285750 h 285750"/>
              <a:gd name="connsiteX5" fmla="*/ 3962400 w 3962400"/>
              <a:gd name="connsiteY5" fmla="*/ 0 h 285750"/>
              <a:gd name="connsiteX6" fmla="*/ 1766888 w 3962400"/>
              <a:gd name="connsiteY6" fmla="*/ 1428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285750">
                <a:moveTo>
                  <a:pt x="1766888" y="14288"/>
                </a:moveTo>
                <a:lnTo>
                  <a:pt x="1766888" y="147638"/>
                </a:lnTo>
                <a:lnTo>
                  <a:pt x="0" y="147638"/>
                </a:lnTo>
                <a:lnTo>
                  <a:pt x="0" y="285750"/>
                </a:lnTo>
                <a:lnTo>
                  <a:pt x="3962400" y="285750"/>
                </a:lnTo>
                <a:lnTo>
                  <a:pt x="3962400" y="0"/>
                </a:lnTo>
                <a:lnTo>
                  <a:pt x="1766888" y="14288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中かっこ 63"/>
          <p:cNvSpPr/>
          <p:nvPr/>
        </p:nvSpPr>
        <p:spPr>
          <a:xfrm>
            <a:off x="7272955" y="614077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7364411" y="240983"/>
            <a:ext cx="643258" cy="749328"/>
          </a:xfrm>
          <a:custGeom>
            <a:avLst/>
            <a:gdLst>
              <a:gd name="connsiteX0" fmla="*/ 678180 w 678180"/>
              <a:gd name="connsiteY0" fmla="*/ 0 h 777240"/>
              <a:gd name="connsiteX1" fmla="*/ 144780 w 678180"/>
              <a:gd name="connsiteY1" fmla="*/ 0 h 777240"/>
              <a:gd name="connsiteX2" fmla="*/ 144780 w 678180"/>
              <a:gd name="connsiteY2" fmla="*/ 777240 h 777240"/>
              <a:gd name="connsiteX3" fmla="*/ 0 w 678180"/>
              <a:gd name="connsiteY3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" h="777240">
                <a:moveTo>
                  <a:pt x="678180" y="0"/>
                </a:moveTo>
                <a:lnTo>
                  <a:pt x="144780" y="0"/>
                </a:lnTo>
                <a:lnTo>
                  <a:pt x="144780" y="777240"/>
                </a:lnTo>
                <a:lnTo>
                  <a:pt x="0" y="7772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右中かっこ 65"/>
          <p:cNvSpPr/>
          <p:nvPr/>
        </p:nvSpPr>
        <p:spPr>
          <a:xfrm>
            <a:off x="7481956" y="1737552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フリーフォーム 66"/>
          <p:cNvSpPr/>
          <p:nvPr/>
        </p:nvSpPr>
        <p:spPr>
          <a:xfrm>
            <a:off x="7576448" y="520374"/>
            <a:ext cx="430566" cy="2616525"/>
          </a:xfrm>
          <a:custGeom>
            <a:avLst/>
            <a:gdLst>
              <a:gd name="connsiteX0" fmla="*/ 678180 w 678180"/>
              <a:gd name="connsiteY0" fmla="*/ 0 h 777240"/>
              <a:gd name="connsiteX1" fmla="*/ 144780 w 678180"/>
              <a:gd name="connsiteY1" fmla="*/ 0 h 777240"/>
              <a:gd name="connsiteX2" fmla="*/ 144780 w 678180"/>
              <a:gd name="connsiteY2" fmla="*/ 777240 h 777240"/>
              <a:gd name="connsiteX3" fmla="*/ 0 w 678180"/>
              <a:gd name="connsiteY3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" h="777240">
                <a:moveTo>
                  <a:pt x="678180" y="0"/>
                </a:moveTo>
                <a:lnTo>
                  <a:pt x="144780" y="0"/>
                </a:lnTo>
                <a:lnTo>
                  <a:pt x="144780" y="777240"/>
                </a:lnTo>
                <a:lnTo>
                  <a:pt x="0" y="7772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7318673" y="844550"/>
            <a:ext cx="701377" cy="1352078"/>
          </a:xfrm>
          <a:custGeom>
            <a:avLst/>
            <a:gdLst>
              <a:gd name="connsiteX0" fmla="*/ 622300 w 622300"/>
              <a:gd name="connsiteY0" fmla="*/ 0 h 1416050"/>
              <a:gd name="connsiteX1" fmla="*/ 361950 w 622300"/>
              <a:gd name="connsiteY1" fmla="*/ 0 h 1416050"/>
              <a:gd name="connsiteX2" fmla="*/ 361950 w 622300"/>
              <a:gd name="connsiteY2" fmla="*/ 1416050 h 1416050"/>
              <a:gd name="connsiteX3" fmla="*/ 0 w 622300"/>
              <a:gd name="connsiteY3" fmla="*/ 1416050 h 141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300" h="1416050">
                <a:moveTo>
                  <a:pt x="622300" y="0"/>
                </a:moveTo>
                <a:lnTo>
                  <a:pt x="361950" y="0"/>
                </a:lnTo>
                <a:lnTo>
                  <a:pt x="361950" y="1416050"/>
                </a:lnTo>
                <a:lnTo>
                  <a:pt x="0" y="1416050"/>
                </a:lnTo>
              </a:path>
            </a:pathLst>
          </a:custGeom>
          <a:noFill/>
          <a:ln w="31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/>
          <p:cNvSpPr/>
          <p:nvPr/>
        </p:nvSpPr>
        <p:spPr>
          <a:xfrm>
            <a:off x="6483350" y="1149350"/>
            <a:ext cx="1536700" cy="1720850"/>
          </a:xfrm>
          <a:custGeom>
            <a:avLst/>
            <a:gdLst>
              <a:gd name="connsiteX0" fmla="*/ 1536700 w 1536700"/>
              <a:gd name="connsiteY0" fmla="*/ 0 h 1720850"/>
              <a:gd name="connsiteX1" fmla="*/ 1276350 w 1536700"/>
              <a:gd name="connsiteY1" fmla="*/ 0 h 1720850"/>
              <a:gd name="connsiteX2" fmla="*/ 1276350 w 1536700"/>
              <a:gd name="connsiteY2" fmla="*/ 1720850 h 1720850"/>
              <a:gd name="connsiteX3" fmla="*/ 0 w 1536700"/>
              <a:gd name="connsiteY3" fmla="*/ 172085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700" h="1720850">
                <a:moveTo>
                  <a:pt x="1536700" y="0"/>
                </a:moveTo>
                <a:lnTo>
                  <a:pt x="1276350" y="0"/>
                </a:lnTo>
                <a:lnTo>
                  <a:pt x="1276350" y="1720850"/>
                </a:lnTo>
                <a:lnTo>
                  <a:pt x="0" y="172085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574788" y="2524696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6" name="フリーフォーム 75"/>
          <p:cNvSpPr/>
          <p:nvPr/>
        </p:nvSpPr>
        <p:spPr>
          <a:xfrm>
            <a:off x="4730750" y="1866900"/>
            <a:ext cx="889000" cy="2374900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5651500" y="2876549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225249" y="2959100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252141" y="3748995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417830" y="3510998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899044" y="2959100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6057702" y="3748494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0383432" y="632221"/>
            <a:ext cx="43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643520" y="1105193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1871050" y="141123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032927" y="1563134"/>
            <a:ext cx="43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439050" y="1725188"/>
            <a:ext cx="36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12232" y="4080931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262442" y="4194252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275870" y="4325749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665667" y="4334965"/>
            <a:ext cx="1787006" cy="276999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各観測から計算したカルマンゲイン</a:t>
            </a:r>
            <a:r>
              <a:rPr lang="ja-JP" altLang="en-US" sz="600" dirty="0" smtClean="0"/>
              <a:t>で，</a:t>
            </a:r>
            <a:endParaRPr lang="en-US" altLang="ja-JP" sz="600" dirty="0" smtClean="0"/>
          </a:p>
          <a:p>
            <a:r>
              <a:rPr lang="ja-JP" altLang="en-US" sz="600" dirty="0" smtClean="0"/>
              <a:t>ロボット位置と全</a:t>
            </a:r>
            <a:r>
              <a:rPr lang="en-US" altLang="ja-JP" sz="600" dirty="0" smtClean="0"/>
              <a:t>LM</a:t>
            </a:r>
            <a:r>
              <a:rPr lang="ja-JP" altLang="en-US" sz="600" dirty="0" smtClean="0"/>
              <a:t>の位置を更新する．毎ループ．</a:t>
            </a:r>
            <a:endParaRPr kumimoji="1" lang="ja-JP" altLang="en-US" sz="6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38684" y="2028378"/>
            <a:ext cx="936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9388277" y="2179374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204914" y="233853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11349050" y="2333393"/>
            <a:ext cx="2664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9784672" y="249245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9902172" y="264528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8037437" y="2798419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8816636" y="2798419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10962297" y="2798419"/>
            <a:ext cx="936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リーフォーム 6"/>
          <p:cNvSpPr/>
          <p:nvPr/>
        </p:nvSpPr>
        <p:spPr>
          <a:xfrm>
            <a:off x="8039100" y="1700213"/>
            <a:ext cx="3943350" cy="914400"/>
          </a:xfrm>
          <a:custGeom>
            <a:avLst/>
            <a:gdLst>
              <a:gd name="connsiteX0" fmla="*/ 0 w 3943350"/>
              <a:gd name="connsiteY0" fmla="*/ 0 h 914400"/>
              <a:gd name="connsiteX1" fmla="*/ 0 w 3943350"/>
              <a:gd name="connsiteY1" fmla="*/ 914400 h 914400"/>
              <a:gd name="connsiteX2" fmla="*/ 3543300 w 3943350"/>
              <a:gd name="connsiteY2" fmla="*/ 914400 h 914400"/>
              <a:gd name="connsiteX3" fmla="*/ 3543300 w 3943350"/>
              <a:gd name="connsiteY3" fmla="*/ 776287 h 914400"/>
              <a:gd name="connsiteX4" fmla="*/ 3943350 w 3943350"/>
              <a:gd name="connsiteY4" fmla="*/ 776287 h 914400"/>
              <a:gd name="connsiteX5" fmla="*/ 3943350 w 3943350"/>
              <a:gd name="connsiteY5" fmla="*/ 4762 h 914400"/>
              <a:gd name="connsiteX6" fmla="*/ 0 w 3943350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3350" h="914400">
                <a:moveTo>
                  <a:pt x="0" y="0"/>
                </a:moveTo>
                <a:lnTo>
                  <a:pt x="0" y="914400"/>
                </a:lnTo>
                <a:lnTo>
                  <a:pt x="3543300" y="914400"/>
                </a:lnTo>
                <a:lnTo>
                  <a:pt x="3543300" y="776287"/>
                </a:lnTo>
                <a:lnTo>
                  <a:pt x="3943350" y="776287"/>
                </a:lnTo>
                <a:lnTo>
                  <a:pt x="3943350" y="4762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/>
          <p:cNvSpPr/>
          <p:nvPr/>
        </p:nvSpPr>
        <p:spPr>
          <a:xfrm>
            <a:off x="7448550" y="2533650"/>
            <a:ext cx="585788" cy="1866900"/>
          </a:xfrm>
          <a:custGeom>
            <a:avLst/>
            <a:gdLst>
              <a:gd name="connsiteX0" fmla="*/ 0 w 585788"/>
              <a:gd name="connsiteY0" fmla="*/ 1866900 h 1866900"/>
              <a:gd name="connsiteX1" fmla="*/ 400050 w 585788"/>
              <a:gd name="connsiteY1" fmla="*/ 1866900 h 1866900"/>
              <a:gd name="connsiteX2" fmla="*/ 400050 w 585788"/>
              <a:gd name="connsiteY2" fmla="*/ 0 h 1866900"/>
              <a:gd name="connsiteX3" fmla="*/ 585788 w 585788"/>
              <a:gd name="connsiteY3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788" h="1866900">
                <a:moveTo>
                  <a:pt x="0" y="1866900"/>
                </a:moveTo>
                <a:lnTo>
                  <a:pt x="400050" y="1866900"/>
                </a:lnTo>
                <a:lnTo>
                  <a:pt x="400050" y="0"/>
                </a:lnTo>
                <a:lnTo>
                  <a:pt x="585788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206905" y="4467114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4971655" y="3545949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5836521" y="4371814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6740726" y="2667414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0" name="正方形/長方形 99"/>
          <p:cNvSpPr/>
          <p:nvPr/>
        </p:nvSpPr>
        <p:spPr>
          <a:xfrm>
            <a:off x="6667236" y="2759453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7065765" y="2168076"/>
            <a:ext cx="144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7179457" y="2352492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4402804" y="1220609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4402804" y="883092"/>
            <a:ext cx="288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5063244" y="617429"/>
            <a:ext cx="144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5882150" y="295064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031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955492" cy="403606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65374"/>
          <a:stretch/>
        </p:blipFill>
        <p:spPr>
          <a:xfrm>
            <a:off x="1" y="4036067"/>
            <a:ext cx="3955492" cy="17856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059" y="0"/>
            <a:ext cx="3955492" cy="5208064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1148332" y="110710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546056" y="1721054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85770" y="202674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98329" y="2186994"/>
            <a:ext cx="34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278705" y="2338537"/>
            <a:ext cx="34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15734" y="342275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35723" y="4146405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18545" y="4146405"/>
            <a:ext cx="57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98076" y="4154524"/>
            <a:ext cx="57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718568" y="4148723"/>
            <a:ext cx="648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522514" y="4057948"/>
            <a:ext cx="452846" cy="61206"/>
          </a:xfrm>
          <a:custGeom>
            <a:avLst/>
            <a:gdLst>
              <a:gd name="connsiteX0" fmla="*/ 0 w 452846"/>
              <a:gd name="connsiteY0" fmla="*/ 43789 h 61206"/>
              <a:gd name="connsiteX1" fmla="*/ 269966 w 452846"/>
              <a:gd name="connsiteY1" fmla="*/ 246 h 61206"/>
              <a:gd name="connsiteX2" fmla="*/ 452846 w 452846"/>
              <a:gd name="connsiteY2" fmla="*/ 61206 h 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846" h="61206">
                <a:moveTo>
                  <a:pt x="0" y="43789"/>
                </a:moveTo>
                <a:cubicBezTo>
                  <a:pt x="97246" y="20566"/>
                  <a:pt x="194492" y="-2657"/>
                  <a:pt x="269966" y="246"/>
                </a:cubicBezTo>
                <a:cubicBezTo>
                  <a:pt x="345440" y="3149"/>
                  <a:pt x="399143" y="32177"/>
                  <a:pt x="452846" y="61206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513806" y="4267200"/>
            <a:ext cx="2481943" cy="148046"/>
          </a:xfrm>
          <a:custGeom>
            <a:avLst/>
            <a:gdLst>
              <a:gd name="connsiteX0" fmla="*/ 0 w 2481943"/>
              <a:gd name="connsiteY0" fmla="*/ 69669 h 148046"/>
              <a:gd name="connsiteX1" fmla="*/ 0 w 2481943"/>
              <a:gd name="connsiteY1" fmla="*/ 148046 h 148046"/>
              <a:gd name="connsiteX2" fmla="*/ 2481943 w 2481943"/>
              <a:gd name="connsiteY2" fmla="*/ 148046 h 148046"/>
              <a:gd name="connsiteX3" fmla="*/ 2481943 w 2481943"/>
              <a:gd name="connsiteY3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1943" h="148046">
                <a:moveTo>
                  <a:pt x="0" y="69669"/>
                </a:moveTo>
                <a:lnTo>
                  <a:pt x="0" y="148046"/>
                </a:lnTo>
                <a:lnTo>
                  <a:pt x="2481943" y="148046"/>
                </a:lnTo>
                <a:lnTo>
                  <a:pt x="2481943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2159726" y="4267200"/>
            <a:ext cx="0" cy="148045"/>
          </a:xfrm>
          <a:custGeom>
            <a:avLst/>
            <a:gdLst>
              <a:gd name="connsiteX0" fmla="*/ 0 w 0"/>
              <a:gd name="connsiteY0" fmla="*/ 148045 h 148045"/>
              <a:gd name="connsiteX1" fmla="*/ 0 w 0"/>
              <a:gd name="connsiteY1" fmla="*/ 0 h 14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8045">
                <a:moveTo>
                  <a:pt x="0" y="148045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1506545" y="4267199"/>
            <a:ext cx="0" cy="148045"/>
          </a:xfrm>
          <a:custGeom>
            <a:avLst/>
            <a:gdLst>
              <a:gd name="connsiteX0" fmla="*/ 0 w 0"/>
              <a:gd name="connsiteY0" fmla="*/ 148045 h 148045"/>
              <a:gd name="connsiteX1" fmla="*/ 0 w 0"/>
              <a:gd name="connsiteY1" fmla="*/ 0 h 14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8045">
                <a:moveTo>
                  <a:pt x="0" y="148045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59231" y="416323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668768" y="46027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98056" y="46027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左中かっこ 37"/>
          <p:cNvSpPr/>
          <p:nvPr/>
        </p:nvSpPr>
        <p:spPr>
          <a:xfrm>
            <a:off x="4286133" y="347578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977803" y="614077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40" name="左中かっこ 39"/>
          <p:cNvSpPr/>
          <p:nvPr/>
        </p:nvSpPr>
        <p:spPr>
          <a:xfrm>
            <a:off x="4286133" y="1562549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955493" y="2479225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計測ベクトル推定</a:t>
            </a:r>
            <a:endParaRPr kumimoji="1" lang="ja-JP" altLang="en-US" sz="1050" dirty="0"/>
          </a:p>
        </p:txBody>
      </p:sp>
      <p:sp>
        <p:nvSpPr>
          <p:cNvPr id="42" name="正方形/長方形 41"/>
          <p:cNvSpPr/>
          <p:nvPr/>
        </p:nvSpPr>
        <p:spPr>
          <a:xfrm>
            <a:off x="1086259" y="552630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727277" y="55340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026759" y="2495075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049180" y="626777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409995" y="589358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409995" y="163668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722829" y="163668"/>
            <a:ext cx="1550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530371" y="785493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324818" y="575384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4324818" y="836575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324817" y="1176026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407554" y="1704621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407554" y="2120139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t="34695" b="8602"/>
          <a:stretch/>
        </p:blipFill>
        <p:spPr>
          <a:xfrm>
            <a:off x="8026504" y="0"/>
            <a:ext cx="3955492" cy="2924070"/>
          </a:xfrm>
          <a:prstGeom prst="rect">
            <a:avLst/>
          </a:prstGeom>
        </p:spPr>
      </p:pic>
      <p:sp>
        <p:nvSpPr>
          <p:cNvPr id="57" name="フリーフォーム 56"/>
          <p:cNvSpPr/>
          <p:nvPr/>
        </p:nvSpPr>
        <p:spPr>
          <a:xfrm>
            <a:off x="7999095" y="5715"/>
            <a:ext cx="3981450" cy="432435"/>
          </a:xfrm>
          <a:custGeom>
            <a:avLst/>
            <a:gdLst>
              <a:gd name="connsiteX0" fmla="*/ 0 w 3981450"/>
              <a:gd name="connsiteY0" fmla="*/ 47625 h 447675"/>
              <a:gd name="connsiteX1" fmla="*/ 0 w 3981450"/>
              <a:gd name="connsiteY1" fmla="*/ 447675 h 447675"/>
              <a:gd name="connsiteX2" fmla="*/ 2457450 w 3981450"/>
              <a:gd name="connsiteY2" fmla="*/ 447675 h 447675"/>
              <a:gd name="connsiteX3" fmla="*/ 2457450 w 3981450"/>
              <a:gd name="connsiteY3" fmla="*/ 304800 h 447675"/>
              <a:gd name="connsiteX4" fmla="*/ 3981450 w 3981450"/>
              <a:gd name="connsiteY4" fmla="*/ 304800 h 447675"/>
              <a:gd name="connsiteX5" fmla="*/ 3981450 w 3981450"/>
              <a:gd name="connsiteY5" fmla="*/ 0 h 447675"/>
              <a:gd name="connsiteX6" fmla="*/ 0 w 3981450"/>
              <a:gd name="connsiteY6" fmla="*/ 47625 h 447675"/>
              <a:gd name="connsiteX0" fmla="*/ 0 w 3989070"/>
              <a:gd name="connsiteY0" fmla="*/ 17145 h 447675"/>
              <a:gd name="connsiteX1" fmla="*/ 7620 w 3989070"/>
              <a:gd name="connsiteY1" fmla="*/ 447675 h 447675"/>
              <a:gd name="connsiteX2" fmla="*/ 2465070 w 3989070"/>
              <a:gd name="connsiteY2" fmla="*/ 447675 h 447675"/>
              <a:gd name="connsiteX3" fmla="*/ 2465070 w 3989070"/>
              <a:gd name="connsiteY3" fmla="*/ 304800 h 447675"/>
              <a:gd name="connsiteX4" fmla="*/ 3989070 w 3989070"/>
              <a:gd name="connsiteY4" fmla="*/ 304800 h 447675"/>
              <a:gd name="connsiteX5" fmla="*/ 3989070 w 3989070"/>
              <a:gd name="connsiteY5" fmla="*/ 0 h 447675"/>
              <a:gd name="connsiteX6" fmla="*/ 0 w 3989070"/>
              <a:gd name="connsiteY6" fmla="*/ 17145 h 447675"/>
              <a:gd name="connsiteX0" fmla="*/ 0 w 3989070"/>
              <a:gd name="connsiteY0" fmla="*/ 1905 h 432435"/>
              <a:gd name="connsiteX1" fmla="*/ 7620 w 3989070"/>
              <a:gd name="connsiteY1" fmla="*/ 432435 h 432435"/>
              <a:gd name="connsiteX2" fmla="*/ 2465070 w 3989070"/>
              <a:gd name="connsiteY2" fmla="*/ 432435 h 432435"/>
              <a:gd name="connsiteX3" fmla="*/ 2465070 w 3989070"/>
              <a:gd name="connsiteY3" fmla="*/ 289560 h 432435"/>
              <a:gd name="connsiteX4" fmla="*/ 3989070 w 3989070"/>
              <a:gd name="connsiteY4" fmla="*/ 289560 h 432435"/>
              <a:gd name="connsiteX5" fmla="*/ 3989070 w 3989070"/>
              <a:gd name="connsiteY5" fmla="*/ 0 h 432435"/>
              <a:gd name="connsiteX6" fmla="*/ 0 w 3989070"/>
              <a:gd name="connsiteY6" fmla="*/ 1905 h 432435"/>
              <a:gd name="connsiteX0" fmla="*/ 1905 w 3981450"/>
              <a:gd name="connsiteY0" fmla="*/ 1905 h 432435"/>
              <a:gd name="connsiteX1" fmla="*/ 0 w 3981450"/>
              <a:gd name="connsiteY1" fmla="*/ 432435 h 432435"/>
              <a:gd name="connsiteX2" fmla="*/ 2457450 w 3981450"/>
              <a:gd name="connsiteY2" fmla="*/ 432435 h 432435"/>
              <a:gd name="connsiteX3" fmla="*/ 2457450 w 3981450"/>
              <a:gd name="connsiteY3" fmla="*/ 289560 h 432435"/>
              <a:gd name="connsiteX4" fmla="*/ 3981450 w 3981450"/>
              <a:gd name="connsiteY4" fmla="*/ 289560 h 432435"/>
              <a:gd name="connsiteX5" fmla="*/ 3981450 w 3981450"/>
              <a:gd name="connsiteY5" fmla="*/ 0 h 432435"/>
              <a:gd name="connsiteX6" fmla="*/ 1905 w 3981450"/>
              <a:gd name="connsiteY6" fmla="*/ 1905 h 43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1450" h="432435">
                <a:moveTo>
                  <a:pt x="1905" y="1905"/>
                </a:moveTo>
                <a:lnTo>
                  <a:pt x="0" y="432435"/>
                </a:lnTo>
                <a:lnTo>
                  <a:pt x="2457450" y="432435"/>
                </a:lnTo>
                <a:lnTo>
                  <a:pt x="2457450" y="289560"/>
                </a:lnTo>
                <a:lnTo>
                  <a:pt x="3981450" y="289560"/>
                </a:lnTo>
                <a:lnTo>
                  <a:pt x="3981450" y="0"/>
                </a:lnTo>
                <a:lnTo>
                  <a:pt x="1905" y="190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8016240" y="320040"/>
            <a:ext cx="3977640" cy="269318"/>
          </a:xfrm>
          <a:custGeom>
            <a:avLst/>
            <a:gdLst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7640 w 3977640"/>
              <a:gd name="connsiteY6" fmla="*/ 182880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2878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7640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57952 h 281940"/>
              <a:gd name="connsiteX6" fmla="*/ 3977640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7640" h="281940">
                <a:moveTo>
                  <a:pt x="2461260" y="0"/>
                </a:moveTo>
                <a:lnTo>
                  <a:pt x="2461260" y="144780"/>
                </a:lnTo>
                <a:lnTo>
                  <a:pt x="0" y="144780"/>
                </a:lnTo>
                <a:lnTo>
                  <a:pt x="0" y="281940"/>
                </a:lnTo>
                <a:lnTo>
                  <a:pt x="952500" y="281940"/>
                </a:lnTo>
                <a:lnTo>
                  <a:pt x="952500" y="157952"/>
                </a:lnTo>
                <a:lnTo>
                  <a:pt x="3977640" y="157952"/>
                </a:lnTo>
                <a:lnTo>
                  <a:pt x="3977640" y="0"/>
                </a:lnTo>
                <a:lnTo>
                  <a:pt x="246126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フリーフォーム 59"/>
          <p:cNvSpPr/>
          <p:nvPr/>
        </p:nvSpPr>
        <p:spPr>
          <a:xfrm>
            <a:off x="8015288" y="481013"/>
            <a:ext cx="3981450" cy="585787"/>
          </a:xfrm>
          <a:custGeom>
            <a:avLst/>
            <a:gdLst>
              <a:gd name="connsiteX0" fmla="*/ 966787 w 3981450"/>
              <a:gd name="connsiteY0" fmla="*/ 4762 h 585787"/>
              <a:gd name="connsiteX1" fmla="*/ 966787 w 3981450"/>
              <a:gd name="connsiteY1" fmla="*/ 128587 h 585787"/>
              <a:gd name="connsiteX2" fmla="*/ 0 w 3981450"/>
              <a:gd name="connsiteY2" fmla="*/ 128587 h 585787"/>
              <a:gd name="connsiteX3" fmla="*/ 0 w 3981450"/>
              <a:gd name="connsiteY3" fmla="*/ 585787 h 585787"/>
              <a:gd name="connsiteX4" fmla="*/ 3305175 w 3981450"/>
              <a:gd name="connsiteY4" fmla="*/ 585787 h 585787"/>
              <a:gd name="connsiteX5" fmla="*/ 3305175 w 3981450"/>
              <a:gd name="connsiteY5" fmla="*/ 423862 h 585787"/>
              <a:gd name="connsiteX6" fmla="*/ 3981450 w 3981450"/>
              <a:gd name="connsiteY6" fmla="*/ 423862 h 585787"/>
              <a:gd name="connsiteX7" fmla="*/ 3981450 w 3981450"/>
              <a:gd name="connsiteY7" fmla="*/ 0 h 585787"/>
              <a:gd name="connsiteX8" fmla="*/ 966787 w 3981450"/>
              <a:gd name="connsiteY8" fmla="*/ 4762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1450" h="585787">
                <a:moveTo>
                  <a:pt x="966787" y="4762"/>
                </a:moveTo>
                <a:lnTo>
                  <a:pt x="966787" y="128587"/>
                </a:lnTo>
                <a:lnTo>
                  <a:pt x="0" y="128587"/>
                </a:lnTo>
                <a:lnTo>
                  <a:pt x="0" y="585787"/>
                </a:lnTo>
                <a:lnTo>
                  <a:pt x="3305175" y="585787"/>
                </a:lnTo>
                <a:lnTo>
                  <a:pt x="3305175" y="423862"/>
                </a:lnTo>
                <a:lnTo>
                  <a:pt x="3981450" y="423862"/>
                </a:lnTo>
                <a:lnTo>
                  <a:pt x="3981450" y="0"/>
                </a:lnTo>
                <a:lnTo>
                  <a:pt x="966787" y="4762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リーフォーム 60"/>
          <p:cNvSpPr/>
          <p:nvPr/>
        </p:nvSpPr>
        <p:spPr>
          <a:xfrm>
            <a:off x="8015288" y="919163"/>
            <a:ext cx="3967162" cy="304800"/>
          </a:xfrm>
          <a:custGeom>
            <a:avLst/>
            <a:gdLst>
              <a:gd name="connsiteX0" fmla="*/ 3314700 w 3967162"/>
              <a:gd name="connsiteY0" fmla="*/ 0 h 304800"/>
              <a:gd name="connsiteX1" fmla="*/ 3314700 w 3967162"/>
              <a:gd name="connsiteY1" fmla="*/ 161925 h 304800"/>
              <a:gd name="connsiteX2" fmla="*/ 0 w 3967162"/>
              <a:gd name="connsiteY2" fmla="*/ 161925 h 304800"/>
              <a:gd name="connsiteX3" fmla="*/ 0 w 3967162"/>
              <a:gd name="connsiteY3" fmla="*/ 304800 h 304800"/>
              <a:gd name="connsiteX4" fmla="*/ 1919287 w 3967162"/>
              <a:gd name="connsiteY4" fmla="*/ 304800 h 304800"/>
              <a:gd name="connsiteX5" fmla="*/ 1919287 w 3967162"/>
              <a:gd name="connsiteY5" fmla="*/ 171450 h 304800"/>
              <a:gd name="connsiteX6" fmla="*/ 3967162 w 3967162"/>
              <a:gd name="connsiteY6" fmla="*/ 171450 h 304800"/>
              <a:gd name="connsiteX7" fmla="*/ 3967162 w 3967162"/>
              <a:gd name="connsiteY7" fmla="*/ 9525 h 304800"/>
              <a:gd name="connsiteX8" fmla="*/ 3314700 w 3967162"/>
              <a:gd name="connsiteY8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7162" h="304800">
                <a:moveTo>
                  <a:pt x="3314700" y="0"/>
                </a:moveTo>
                <a:lnTo>
                  <a:pt x="3314700" y="161925"/>
                </a:lnTo>
                <a:lnTo>
                  <a:pt x="0" y="161925"/>
                </a:lnTo>
                <a:lnTo>
                  <a:pt x="0" y="304800"/>
                </a:lnTo>
                <a:lnTo>
                  <a:pt x="1919287" y="304800"/>
                </a:lnTo>
                <a:lnTo>
                  <a:pt x="1919287" y="171450"/>
                </a:lnTo>
                <a:lnTo>
                  <a:pt x="3967162" y="171450"/>
                </a:lnTo>
                <a:lnTo>
                  <a:pt x="3967162" y="9525"/>
                </a:lnTo>
                <a:lnTo>
                  <a:pt x="331470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8010525" y="1100138"/>
            <a:ext cx="3986213" cy="419100"/>
          </a:xfrm>
          <a:custGeom>
            <a:avLst/>
            <a:gdLst>
              <a:gd name="connsiteX0" fmla="*/ 1938338 w 3986213"/>
              <a:gd name="connsiteY0" fmla="*/ 0 h 419100"/>
              <a:gd name="connsiteX1" fmla="*/ 1938338 w 3986213"/>
              <a:gd name="connsiteY1" fmla="*/ 138112 h 419100"/>
              <a:gd name="connsiteX2" fmla="*/ 0 w 3986213"/>
              <a:gd name="connsiteY2" fmla="*/ 138112 h 419100"/>
              <a:gd name="connsiteX3" fmla="*/ 0 w 3986213"/>
              <a:gd name="connsiteY3" fmla="*/ 419100 h 419100"/>
              <a:gd name="connsiteX4" fmla="*/ 1743075 w 3986213"/>
              <a:gd name="connsiteY4" fmla="*/ 419100 h 419100"/>
              <a:gd name="connsiteX5" fmla="*/ 1743075 w 3986213"/>
              <a:gd name="connsiteY5" fmla="*/ 257175 h 419100"/>
              <a:gd name="connsiteX6" fmla="*/ 3986213 w 3986213"/>
              <a:gd name="connsiteY6" fmla="*/ 257175 h 419100"/>
              <a:gd name="connsiteX7" fmla="*/ 3986213 w 3986213"/>
              <a:gd name="connsiteY7" fmla="*/ 4762 h 419100"/>
              <a:gd name="connsiteX8" fmla="*/ 1938338 w 3986213"/>
              <a:gd name="connsiteY8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6213" h="419100">
                <a:moveTo>
                  <a:pt x="1938338" y="0"/>
                </a:moveTo>
                <a:lnTo>
                  <a:pt x="1938338" y="138112"/>
                </a:lnTo>
                <a:lnTo>
                  <a:pt x="0" y="138112"/>
                </a:lnTo>
                <a:lnTo>
                  <a:pt x="0" y="419100"/>
                </a:lnTo>
                <a:lnTo>
                  <a:pt x="1743075" y="419100"/>
                </a:lnTo>
                <a:lnTo>
                  <a:pt x="1743075" y="257175"/>
                </a:lnTo>
                <a:lnTo>
                  <a:pt x="3986213" y="257175"/>
                </a:lnTo>
                <a:lnTo>
                  <a:pt x="3986213" y="4762"/>
                </a:lnTo>
                <a:lnTo>
                  <a:pt x="1938338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/>
        </p:nvSpPr>
        <p:spPr>
          <a:xfrm>
            <a:off x="8020050" y="1390650"/>
            <a:ext cx="3962400" cy="285750"/>
          </a:xfrm>
          <a:custGeom>
            <a:avLst/>
            <a:gdLst>
              <a:gd name="connsiteX0" fmla="*/ 1766888 w 3962400"/>
              <a:gd name="connsiteY0" fmla="*/ 14288 h 285750"/>
              <a:gd name="connsiteX1" fmla="*/ 1766888 w 3962400"/>
              <a:gd name="connsiteY1" fmla="*/ 147638 h 285750"/>
              <a:gd name="connsiteX2" fmla="*/ 0 w 3962400"/>
              <a:gd name="connsiteY2" fmla="*/ 147638 h 285750"/>
              <a:gd name="connsiteX3" fmla="*/ 0 w 3962400"/>
              <a:gd name="connsiteY3" fmla="*/ 285750 h 285750"/>
              <a:gd name="connsiteX4" fmla="*/ 3962400 w 3962400"/>
              <a:gd name="connsiteY4" fmla="*/ 285750 h 285750"/>
              <a:gd name="connsiteX5" fmla="*/ 3962400 w 3962400"/>
              <a:gd name="connsiteY5" fmla="*/ 0 h 285750"/>
              <a:gd name="connsiteX6" fmla="*/ 1766888 w 3962400"/>
              <a:gd name="connsiteY6" fmla="*/ 1428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285750">
                <a:moveTo>
                  <a:pt x="1766888" y="14288"/>
                </a:moveTo>
                <a:lnTo>
                  <a:pt x="1766888" y="147638"/>
                </a:lnTo>
                <a:lnTo>
                  <a:pt x="0" y="147638"/>
                </a:lnTo>
                <a:lnTo>
                  <a:pt x="0" y="285750"/>
                </a:lnTo>
                <a:lnTo>
                  <a:pt x="3962400" y="285750"/>
                </a:lnTo>
                <a:lnTo>
                  <a:pt x="3962400" y="0"/>
                </a:lnTo>
                <a:lnTo>
                  <a:pt x="1766888" y="14288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中かっこ 63"/>
          <p:cNvSpPr/>
          <p:nvPr/>
        </p:nvSpPr>
        <p:spPr>
          <a:xfrm>
            <a:off x="7272955" y="614077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7364411" y="240983"/>
            <a:ext cx="643258" cy="749328"/>
          </a:xfrm>
          <a:custGeom>
            <a:avLst/>
            <a:gdLst>
              <a:gd name="connsiteX0" fmla="*/ 678180 w 678180"/>
              <a:gd name="connsiteY0" fmla="*/ 0 h 777240"/>
              <a:gd name="connsiteX1" fmla="*/ 144780 w 678180"/>
              <a:gd name="connsiteY1" fmla="*/ 0 h 777240"/>
              <a:gd name="connsiteX2" fmla="*/ 144780 w 678180"/>
              <a:gd name="connsiteY2" fmla="*/ 777240 h 777240"/>
              <a:gd name="connsiteX3" fmla="*/ 0 w 678180"/>
              <a:gd name="connsiteY3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" h="777240">
                <a:moveTo>
                  <a:pt x="678180" y="0"/>
                </a:moveTo>
                <a:lnTo>
                  <a:pt x="144780" y="0"/>
                </a:lnTo>
                <a:lnTo>
                  <a:pt x="144780" y="777240"/>
                </a:lnTo>
                <a:lnTo>
                  <a:pt x="0" y="7772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右中かっこ 65"/>
          <p:cNvSpPr/>
          <p:nvPr/>
        </p:nvSpPr>
        <p:spPr>
          <a:xfrm>
            <a:off x="7481956" y="1737552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フリーフォーム 66"/>
          <p:cNvSpPr/>
          <p:nvPr/>
        </p:nvSpPr>
        <p:spPr>
          <a:xfrm>
            <a:off x="7576448" y="520374"/>
            <a:ext cx="430566" cy="2616525"/>
          </a:xfrm>
          <a:custGeom>
            <a:avLst/>
            <a:gdLst>
              <a:gd name="connsiteX0" fmla="*/ 678180 w 678180"/>
              <a:gd name="connsiteY0" fmla="*/ 0 h 777240"/>
              <a:gd name="connsiteX1" fmla="*/ 144780 w 678180"/>
              <a:gd name="connsiteY1" fmla="*/ 0 h 777240"/>
              <a:gd name="connsiteX2" fmla="*/ 144780 w 678180"/>
              <a:gd name="connsiteY2" fmla="*/ 777240 h 777240"/>
              <a:gd name="connsiteX3" fmla="*/ 0 w 678180"/>
              <a:gd name="connsiteY3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" h="777240">
                <a:moveTo>
                  <a:pt x="678180" y="0"/>
                </a:moveTo>
                <a:lnTo>
                  <a:pt x="144780" y="0"/>
                </a:lnTo>
                <a:lnTo>
                  <a:pt x="144780" y="777240"/>
                </a:lnTo>
                <a:lnTo>
                  <a:pt x="0" y="7772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7318673" y="844550"/>
            <a:ext cx="701377" cy="1352078"/>
          </a:xfrm>
          <a:custGeom>
            <a:avLst/>
            <a:gdLst>
              <a:gd name="connsiteX0" fmla="*/ 622300 w 622300"/>
              <a:gd name="connsiteY0" fmla="*/ 0 h 1416050"/>
              <a:gd name="connsiteX1" fmla="*/ 361950 w 622300"/>
              <a:gd name="connsiteY1" fmla="*/ 0 h 1416050"/>
              <a:gd name="connsiteX2" fmla="*/ 361950 w 622300"/>
              <a:gd name="connsiteY2" fmla="*/ 1416050 h 1416050"/>
              <a:gd name="connsiteX3" fmla="*/ 0 w 622300"/>
              <a:gd name="connsiteY3" fmla="*/ 1416050 h 141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300" h="1416050">
                <a:moveTo>
                  <a:pt x="622300" y="0"/>
                </a:moveTo>
                <a:lnTo>
                  <a:pt x="361950" y="0"/>
                </a:lnTo>
                <a:lnTo>
                  <a:pt x="361950" y="1416050"/>
                </a:lnTo>
                <a:lnTo>
                  <a:pt x="0" y="1416050"/>
                </a:lnTo>
              </a:path>
            </a:pathLst>
          </a:custGeom>
          <a:noFill/>
          <a:ln w="31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/>
          <p:cNvSpPr/>
          <p:nvPr/>
        </p:nvSpPr>
        <p:spPr>
          <a:xfrm>
            <a:off x="6483350" y="1149350"/>
            <a:ext cx="1536700" cy="1720850"/>
          </a:xfrm>
          <a:custGeom>
            <a:avLst/>
            <a:gdLst>
              <a:gd name="connsiteX0" fmla="*/ 1536700 w 1536700"/>
              <a:gd name="connsiteY0" fmla="*/ 0 h 1720850"/>
              <a:gd name="connsiteX1" fmla="*/ 1276350 w 1536700"/>
              <a:gd name="connsiteY1" fmla="*/ 0 h 1720850"/>
              <a:gd name="connsiteX2" fmla="*/ 1276350 w 1536700"/>
              <a:gd name="connsiteY2" fmla="*/ 1720850 h 1720850"/>
              <a:gd name="connsiteX3" fmla="*/ 0 w 1536700"/>
              <a:gd name="connsiteY3" fmla="*/ 172085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700" h="1720850">
                <a:moveTo>
                  <a:pt x="1536700" y="0"/>
                </a:moveTo>
                <a:lnTo>
                  <a:pt x="1276350" y="0"/>
                </a:lnTo>
                <a:lnTo>
                  <a:pt x="1276350" y="1720850"/>
                </a:lnTo>
                <a:lnTo>
                  <a:pt x="0" y="172085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574788" y="2524696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6" name="フリーフォーム 75"/>
          <p:cNvSpPr/>
          <p:nvPr/>
        </p:nvSpPr>
        <p:spPr>
          <a:xfrm>
            <a:off x="4730750" y="1866900"/>
            <a:ext cx="889000" cy="2374900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5651500" y="2876549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225249" y="2959100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252141" y="3748995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417830" y="3510998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899044" y="2959100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6057702" y="3748494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0383432" y="632221"/>
            <a:ext cx="43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643520" y="11051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1871050" y="141123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032927" y="1563134"/>
            <a:ext cx="43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439050" y="1725188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12232" y="4080931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262442" y="4194252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275870" y="4325749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665667" y="4334965"/>
            <a:ext cx="1787006" cy="276999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各観測から計算したカルマンゲイン</a:t>
            </a:r>
            <a:r>
              <a:rPr lang="ja-JP" altLang="en-US" sz="600" dirty="0" smtClean="0"/>
              <a:t>で，</a:t>
            </a:r>
            <a:endParaRPr lang="en-US" altLang="ja-JP" sz="600" dirty="0" smtClean="0"/>
          </a:p>
          <a:p>
            <a:r>
              <a:rPr lang="ja-JP" altLang="en-US" sz="600" dirty="0" smtClean="0"/>
              <a:t>ロボット位置と全</a:t>
            </a:r>
            <a:r>
              <a:rPr lang="en-US" altLang="ja-JP" sz="600" dirty="0" smtClean="0"/>
              <a:t>LM</a:t>
            </a:r>
            <a:r>
              <a:rPr lang="ja-JP" altLang="en-US" sz="600" dirty="0" smtClean="0"/>
              <a:t>の位置を更新する．毎ループ．</a:t>
            </a:r>
            <a:endParaRPr kumimoji="1" lang="ja-JP" altLang="en-US" sz="6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38684" y="2028378"/>
            <a:ext cx="936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9388277" y="217937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204914" y="233853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11349050" y="2333393"/>
            <a:ext cx="2664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9784672" y="249245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9902172" y="264528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8037437" y="279841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8816636" y="279841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10962297" y="2798419"/>
            <a:ext cx="936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リーフォーム 6"/>
          <p:cNvSpPr/>
          <p:nvPr/>
        </p:nvSpPr>
        <p:spPr>
          <a:xfrm>
            <a:off x="8039100" y="1700213"/>
            <a:ext cx="3943350" cy="914400"/>
          </a:xfrm>
          <a:custGeom>
            <a:avLst/>
            <a:gdLst>
              <a:gd name="connsiteX0" fmla="*/ 0 w 3943350"/>
              <a:gd name="connsiteY0" fmla="*/ 0 h 914400"/>
              <a:gd name="connsiteX1" fmla="*/ 0 w 3943350"/>
              <a:gd name="connsiteY1" fmla="*/ 914400 h 914400"/>
              <a:gd name="connsiteX2" fmla="*/ 3543300 w 3943350"/>
              <a:gd name="connsiteY2" fmla="*/ 914400 h 914400"/>
              <a:gd name="connsiteX3" fmla="*/ 3543300 w 3943350"/>
              <a:gd name="connsiteY3" fmla="*/ 776287 h 914400"/>
              <a:gd name="connsiteX4" fmla="*/ 3943350 w 3943350"/>
              <a:gd name="connsiteY4" fmla="*/ 776287 h 914400"/>
              <a:gd name="connsiteX5" fmla="*/ 3943350 w 3943350"/>
              <a:gd name="connsiteY5" fmla="*/ 4762 h 914400"/>
              <a:gd name="connsiteX6" fmla="*/ 0 w 3943350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3350" h="914400">
                <a:moveTo>
                  <a:pt x="0" y="0"/>
                </a:moveTo>
                <a:lnTo>
                  <a:pt x="0" y="914400"/>
                </a:lnTo>
                <a:lnTo>
                  <a:pt x="3543300" y="914400"/>
                </a:lnTo>
                <a:lnTo>
                  <a:pt x="3543300" y="776287"/>
                </a:lnTo>
                <a:lnTo>
                  <a:pt x="3943350" y="776287"/>
                </a:lnTo>
                <a:lnTo>
                  <a:pt x="3943350" y="4762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/>
          <p:cNvSpPr/>
          <p:nvPr/>
        </p:nvSpPr>
        <p:spPr>
          <a:xfrm>
            <a:off x="7448550" y="2533650"/>
            <a:ext cx="585788" cy="1866900"/>
          </a:xfrm>
          <a:custGeom>
            <a:avLst/>
            <a:gdLst>
              <a:gd name="connsiteX0" fmla="*/ 0 w 585788"/>
              <a:gd name="connsiteY0" fmla="*/ 1866900 h 1866900"/>
              <a:gd name="connsiteX1" fmla="*/ 400050 w 585788"/>
              <a:gd name="connsiteY1" fmla="*/ 1866900 h 1866900"/>
              <a:gd name="connsiteX2" fmla="*/ 400050 w 585788"/>
              <a:gd name="connsiteY2" fmla="*/ 0 h 1866900"/>
              <a:gd name="connsiteX3" fmla="*/ 585788 w 585788"/>
              <a:gd name="connsiteY3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788" h="1866900">
                <a:moveTo>
                  <a:pt x="0" y="1866900"/>
                </a:moveTo>
                <a:lnTo>
                  <a:pt x="400050" y="1866900"/>
                </a:lnTo>
                <a:lnTo>
                  <a:pt x="400050" y="0"/>
                </a:lnTo>
                <a:lnTo>
                  <a:pt x="585788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206905" y="446711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4971655" y="354594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5836521" y="4371814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6740726" y="2667414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0" name="正方形/長方形 99"/>
          <p:cNvSpPr/>
          <p:nvPr/>
        </p:nvSpPr>
        <p:spPr>
          <a:xfrm>
            <a:off x="6667236" y="2759453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7065765" y="2168076"/>
            <a:ext cx="144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7179457" y="2352492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4402804" y="1220609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4402804" y="883092"/>
            <a:ext cx="288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5063244" y="617429"/>
            <a:ext cx="144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5882150" y="295064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2400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章 ロボットの動作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508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70935"/>
          <a:stretch/>
        </p:blipFill>
        <p:spPr>
          <a:xfrm>
            <a:off x="75004" y="444920"/>
            <a:ext cx="3970142" cy="152647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9" y="1970700"/>
            <a:ext cx="3926192" cy="74714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71477"/>
          <a:stretch/>
        </p:blipFill>
        <p:spPr>
          <a:xfrm>
            <a:off x="4250456" y="0"/>
            <a:ext cx="3970142" cy="149802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28281" b="30153"/>
          <a:stretch/>
        </p:blipFill>
        <p:spPr>
          <a:xfrm>
            <a:off x="4250456" y="1597133"/>
            <a:ext cx="3970142" cy="2183064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5"/>
          <a:srcRect t="92040" b="-1"/>
          <a:stretch/>
        </p:blipFill>
        <p:spPr>
          <a:xfrm>
            <a:off x="77770" y="0"/>
            <a:ext cx="3955492" cy="4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18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43" y="0"/>
            <a:ext cx="3869779" cy="42137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456"/>
          <a:stretch/>
        </p:blipFill>
        <p:spPr>
          <a:xfrm>
            <a:off x="4109243" y="4261259"/>
            <a:ext cx="3891278" cy="270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329"/>
          <a:stretch/>
        </p:blipFill>
        <p:spPr>
          <a:xfrm>
            <a:off x="8125568" y="3379230"/>
            <a:ext cx="3848280" cy="15191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7067" y="1618463"/>
            <a:ext cx="3891278" cy="32747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5" y="0"/>
            <a:ext cx="3955492" cy="5208064"/>
          </a:xfrm>
          <a:prstGeom prst="rect">
            <a:avLst/>
          </a:prstGeom>
        </p:spPr>
      </p:pic>
      <p:sp>
        <p:nvSpPr>
          <p:cNvPr id="11" name="左中かっこ 10"/>
          <p:cNvSpPr/>
          <p:nvPr/>
        </p:nvSpPr>
        <p:spPr>
          <a:xfrm>
            <a:off x="276848" y="339634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-31482" y="606133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13" name="左中かっこ 12"/>
          <p:cNvSpPr/>
          <p:nvPr/>
        </p:nvSpPr>
        <p:spPr>
          <a:xfrm>
            <a:off x="276848" y="1554605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39578" y="2471281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計測</a:t>
            </a:r>
            <a:r>
              <a:rPr lang="ja-JP" altLang="en-US" sz="1050" dirty="0"/>
              <a:t>更新</a:t>
            </a:r>
            <a:endParaRPr kumimoji="1" lang="ja-JP" altLang="en-US" sz="1050" dirty="0"/>
          </a:p>
        </p:txBody>
      </p:sp>
      <p:sp>
        <p:nvSpPr>
          <p:cNvPr id="17" name="正方形/長方形 16"/>
          <p:cNvSpPr/>
          <p:nvPr/>
        </p:nvSpPr>
        <p:spPr>
          <a:xfrm>
            <a:off x="1400710" y="581414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00710" y="155724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3544" y="155724"/>
            <a:ext cx="1550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21086" y="777549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15533" y="567440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5533" y="828631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5532" y="1168082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398269" y="1696677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398269" y="2112195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>
            <a:off x="3263670" y="606133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中かっこ 26"/>
          <p:cNvSpPr/>
          <p:nvPr/>
        </p:nvSpPr>
        <p:spPr>
          <a:xfrm>
            <a:off x="3472671" y="1729608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565503" y="2516752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9" name="フリーフォーム 28"/>
          <p:cNvSpPr/>
          <p:nvPr/>
        </p:nvSpPr>
        <p:spPr>
          <a:xfrm>
            <a:off x="721465" y="1886684"/>
            <a:ext cx="889000" cy="2337124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1642215" y="2868605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215964" y="2951156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242856" y="3741051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08545" y="3503054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889759" y="2951156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048417" y="3740550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41"/>
          <a:stretch/>
        </p:blipFill>
        <p:spPr>
          <a:xfrm>
            <a:off x="8147067" y="69725"/>
            <a:ext cx="3891278" cy="1548738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10687050" y="1981200"/>
            <a:ext cx="1440278" cy="2072582"/>
          </a:xfrm>
          <a:custGeom>
            <a:avLst/>
            <a:gdLst>
              <a:gd name="connsiteX0" fmla="*/ 0 w 1440278"/>
              <a:gd name="connsiteY0" fmla="*/ 0 h 2072582"/>
              <a:gd name="connsiteX1" fmla="*/ 685800 w 1440278"/>
              <a:gd name="connsiteY1" fmla="*/ 85725 h 2072582"/>
              <a:gd name="connsiteX2" fmla="*/ 1371600 w 1440278"/>
              <a:gd name="connsiteY2" fmla="*/ 419100 h 2072582"/>
              <a:gd name="connsiteX3" fmla="*/ 1409700 w 1440278"/>
              <a:gd name="connsiteY3" fmla="*/ 1409700 h 2072582"/>
              <a:gd name="connsiteX4" fmla="*/ 1314450 w 1440278"/>
              <a:gd name="connsiteY4" fmla="*/ 1981200 h 2072582"/>
              <a:gd name="connsiteX5" fmla="*/ 904875 w 1440278"/>
              <a:gd name="connsiteY5" fmla="*/ 2066925 h 2072582"/>
              <a:gd name="connsiteX6" fmla="*/ 666750 w 1440278"/>
              <a:gd name="connsiteY6" fmla="*/ 2057400 h 207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278" h="2072582">
                <a:moveTo>
                  <a:pt x="0" y="0"/>
                </a:moveTo>
                <a:cubicBezTo>
                  <a:pt x="228600" y="7937"/>
                  <a:pt x="457200" y="15875"/>
                  <a:pt x="685800" y="85725"/>
                </a:cubicBezTo>
                <a:cubicBezTo>
                  <a:pt x="914400" y="155575"/>
                  <a:pt x="1250950" y="198438"/>
                  <a:pt x="1371600" y="419100"/>
                </a:cubicBezTo>
                <a:cubicBezTo>
                  <a:pt x="1492250" y="639763"/>
                  <a:pt x="1419225" y="1149350"/>
                  <a:pt x="1409700" y="1409700"/>
                </a:cubicBezTo>
                <a:cubicBezTo>
                  <a:pt x="1400175" y="1670050"/>
                  <a:pt x="1398588" y="1871662"/>
                  <a:pt x="1314450" y="1981200"/>
                </a:cubicBezTo>
                <a:cubicBezTo>
                  <a:pt x="1230312" y="2090738"/>
                  <a:pt x="1012825" y="2054225"/>
                  <a:pt x="904875" y="2066925"/>
                </a:cubicBezTo>
                <a:cubicBezTo>
                  <a:pt x="796925" y="2079625"/>
                  <a:pt x="731837" y="2068512"/>
                  <a:pt x="666750" y="2057400"/>
                </a:cubicBezTo>
              </a:path>
            </a:pathLst>
          </a:custGeom>
          <a:noFill/>
          <a:ln w="3175"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438313" y="3455371"/>
            <a:ext cx="2203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-,  -,</a:t>
            </a:r>
            <a:r>
              <a:rPr kumimoji="1" lang="ja-JP" altLang="en-US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　　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　　　　　　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ja-JP" altLang="en-US" sz="800" dirty="0" smtClean="0"/>
              <a:t>　　</a:t>
            </a:r>
            <a:r>
              <a:rPr kumimoji="1" lang="ja-JP" altLang="en-US" sz="900" dirty="0" smtClean="0"/>
              <a:t>　　　</a:t>
            </a:r>
            <a:r>
              <a:rPr kumimoji="1" lang="en-US" altLang="ja-JP" sz="900" dirty="0" smtClean="0"/>
              <a:t> </a:t>
            </a:r>
            <a:r>
              <a:rPr kumimoji="1" lang="ja-JP" altLang="en-US" sz="900" dirty="0" smtClean="0"/>
              <a:t>で微分</a:t>
            </a:r>
            <a:endParaRPr kumimoji="1" lang="ja-JP" altLang="en-US" sz="900" dirty="0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068" y="4928895"/>
            <a:ext cx="3891278" cy="141244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9942878" y="3327777"/>
            <a:ext cx="16991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>
                <a:solidFill>
                  <a:srgbClr val="0070C0"/>
                </a:solidFill>
              </a:rPr>
              <a:t>回転</a:t>
            </a:r>
            <a:r>
              <a:rPr lang="ja-JP" altLang="en-US" sz="600" dirty="0" smtClean="0">
                <a:solidFill>
                  <a:srgbClr val="0070C0"/>
                </a:solidFill>
              </a:rPr>
              <a:t>に寄与する部分だけ別途扱う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568" y="5177154"/>
            <a:ext cx="3848280" cy="1201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フリーフォーム 43"/>
          <p:cNvSpPr/>
          <p:nvPr/>
        </p:nvSpPr>
        <p:spPr>
          <a:xfrm>
            <a:off x="8612090" y="5509557"/>
            <a:ext cx="992086" cy="424831"/>
          </a:xfrm>
          <a:custGeom>
            <a:avLst/>
            <a:gdLst>
              <a:gd name="connsiteX0" fmla="*/ 24704 w 992086"/>
              <a:gd name="connsiteY0" fmla="*/ 7799 h 424831"/>
              <a:gd name="connsiteX1" fmla="*/ 110429 w 992086"/>
              <a:gd name="connsiteY1" fmla="*/ 10181 h 424831"/>
              <a:gd name="connsiteX2" fmla="*/ 153291 w 992086"/>
              <a:gd name="connsiteY2" fmla="*/ 105431 h 424831"/>
              <a:gd name="connsiteX3" fmla="*/ 217585 w 992086"/>
              <a:gd name="connsiteY3" fmla="*/ 188774 h 424831"/>
              <a:gd name="connsiteX4" fmla="*/ 339029 w 992086"/>
              <a:gd name="connsiteY4" fmla="*/ 284024 h 424831"/>
              <a:gd name="connsiteX5" fmla="*/ 477141 w 992086"/>
              <a:gd name="connsiteY5" fmla="*/ 305456 h 424831"/>
              <a:gd name="connsiteX6" fmla="*/ 698598 w 992086"/>
              <a:gd name="connsiteY6" fmla="*/ 310218 h 424831"/>
              <a:gd name="connsiteX7" fmla="*/ 839091 w 992086"/>
              <a:gd name="connsiteY7" fmla="*/ 295931 h 424831"/>
              <a:gd name="connsiteX8" fmla="*/ 927198 w 992086"/>
              <a:gd name="connsiteY8" fmla="*/ 305456 h 424831"/>
              <a:gd name="connsiteX9" fmla="*/ 981966 w 992086"/>
              <a:gd name="connsiteY9" fmla="*/ 343556 h 424831"/>
              <a:gd name="connsiteX10" fmla="*/ 984348 w 992086"/>
              <a:gd name="connsiteY10" fmla="*/ 400706 h 424831"/>
              <a:gd name="connsiteX11" fmla="*/ 901004 w 992086"/>
              <a:gd name="connsiteY11" fmla="*/ 417374 h 424831"/>
              <a:gd name="connsiteX12" fmla="*/ 746223 w 992086"/>
              <a:gd name="connsiteY12" fmla="*/ 424518 h 424831"/>
              <a:gd name="connsiteX13" fmla="*/ 374748 w 992086"/>
              <a:gd name="connsiteY13" fmla="*/ 407849 h 424831"/>
              <a:gd name="connsiteX14" fmla="*/ 300929 w 992086"/>
              <a:gd name="connsiteY14" fmla="*/ 364987 h 424831"/>
              <a:gd name="connsiteX15" fmla="*/ 193773 w 992086"/>
              <a:gd name="connsiteY15" fmla="*/ 279262 h 424831"/>
              <a:gd name="connsiteX16" fmla="*/ 110429 w 992086"/>
              <a:gd name="connsiteY16" fmla="*/ 210206 h 424831"/>
              <a:gd name="connsiteX17" fmla="*/ 48516 w 992086"/>
              <a:gd name="connsiteY17" fmla="*/ 122099 h 424831"/>
              <a:gd name="connsiteX18" fmla="*/ 891 w 992086"/>
              <a:gd name="connsiteY18" fmla="*/ 55424 h 424831"/>
              <a:gd name="connsiteX19" fmla="*/ 24704 w 992086"/>
              <a:gd name="connsiteY19" fmla="*/ 7799 h 42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2086" h="424831">
                <a:moveTo>
                  <a:pt x="24704" y="7799"/>
                </a:moveTo>
                <a:cubicBezTo>
                  <a:pt x="42960" y="259"/>
                  <a:pt x="88998" y="-6091"/>
                  <a:pt x="110429" y="10181"/>
                </a:cubicBezTo>
                <a:cubicBezTo>
                  <a:pt x="131860" y="26453"/>
                  <a:pt x="135432" y="75666"/>
                  <a:pt x="153291" y="105431"/>
                </a:cubicBezTo>
                <a:cubicBezTo>
                  <a:pt x="171150" y="135196"/>
                  <a:pt x="186629" y="159009"/>
                  <a:pt x="217585" y="188774"/>
                </a:cubicBezTo>
                <a:cubicBezTo>
                  <a:pt x="248541" y="218540"/>
                  <a:pt x="295770" y="264577"/>
                  <a:pt x="339029" y="284024"/>
                </a:cubicBezTo>
                <a:cubicBezTo>
                  <a:pt x="382288" y="303471"/>
                  <a:pt x="417213" y="301090"/>
                  <a:pt x="477141" y="305456"/>
                </a:cubicBezTo>
                <a:cubicBezTo>
                  <a:pt x="537069" y="309822"/>
                  <a:pt x="638273" y="311805"/>
                  <a:pt x="698598" y="310218"/>
                </a:cubicBezTo>
                <a:cubicBezTo>
                  <a:pt x="758923" y="308631"/>
                  <a:pt x="800991" y="296725"/>
                  <a:pt x="839091" y="295931"/>
                </a:cubicBezTo>
                <a:cubicBezTo>
                  <a:pt x="877191" y="295137"/>
                  <a:pt x="903386" y="297519"/>
                  <a:pt x="927198" y="305456"/>
                </a:cubicBezTo>
                <a:cubicBezTo>
                  <a:pt x="951011" y="313394"/>
                  <a:pt x="972441" y="327681"/>
                  <a:pt x="981966" y="343556"/>
                </a:cubicBezTo>
                <a:cubicBezTo>
                  <a:pt x="991491" y="359431"/>
                  <a:pt x="997842" y="388403"/>
                  <a:pt x="984348" y="400706"/>
                </a:cubicBezTo>
                <a:cubicBezTo>
                  <a:pt x="970854" y="413009"/>
                  <a:pt x="940692" y="413405"/>
                  <a:pt x="901004" y="417374"/>
                </a:cubicBezTo>
                <a:cubicBezTo>
                  <a:pt x="861317" y="421343"/>
                  <a:pt x="833932" y="426106"/>
                  <a:pt x="746223" y="424518"/>
                </a:cubicBezTo>
                <a:cubicBezTo>
                  <a:pt x="658514" y="422931"/>
                  <a:pt x="448964" y="417771"/>
                  <a:pt x="374748" y="407849"/>
                </a:cubicBezTo>
                <a:cubicBezTo>
                  <a:pt x="300532" y="397927"/>
                  <a:pt x="331091" y="386418"/>
                  <a:pt x="300929" y="364987"/>
                </a:cubicBezTo>
                <a:cubicBezTo>
                  <a:pt x="270767" y="343556"/>
                  <a:pt x="225523" y="305059"/>
                  <a:pt x="193773" y="279262"/>
                </a:cubicBezTo>
                <a:cubicBezTo>
                  <a:pt x="162023" y="253465"/>
                  <a:pt x="134639" y="236400"/>
                  <a:pt x="110429" y="210206"/>
                </a:cubicBezTo>
                <a:cubicBezTo>
                  <a:pt x="86220" y="184012"/>
                  <a:pt x="66772" y="147896"/>
                  <a:pt x="48516" y="122099"/>
                </a:cubicBezTo>
                <a:cubicBezTo>
                  <a:pt x="30260" y="96302"/>
                  <a:pt x="4860" y="75665"/>
                  <a:pt x="891" y="55424"/>
                </a:cubicBezTo>
                <a:cubicBezTo>
                  <a:pt x="-3078" y="35184"/>
                  <a:pt x="6448" y="15339"/>
                  <a:pt x="24704" y="7799"/>
                </a:cubicBez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7978379" y="3571875"/>
            <a:ext cx="1038231" cy="2000250"/>
          </a:xfrm>
          <a:custGeom>
            <a:avLst/>
            <a:gdLst>
              <a:gd name="connsiteX0" fmla="*/ 632221 w 1060846"/>
              <a:gd name="connsiteY0" fmla="*/ 2000250 h 2000250"/>
              <a:gd name="connsiteX1" fmla="*/ 298846 w 1060846"/>
              <a:gd name="connsiteY1" fmla="*/ 1924050 h 2000250"/>
              <a:gd name="connsiteX2" fmla="*/ 32146 w 1060846"/>
              <a:gd name="connsiteY2" fmla="*/ 1676400 h 2000250"/>
              <a:gd name="connsiteX3" fmla="*/ 22621 w 1060846"/>
              <a:gd name="connsiteY3" fmla="*/ 876300 h 2000250"/>
              <a:gd name="connsiteX4" fmla="*/ 194071 w 1060846"/>
              <a:gd name="connsiteY4" fmla="*/ 161925 h 2000250"/>
              <a:gd name="connsiteX5" fmla="*/ 727471 w 1060846"/>
              <a:gd name="connsiteY5" fmla="*/ 104775 h 2000250"/>
              <a:gd name="connsiteX6" fmla="*/ 994171 w 1060846"/>
              <a:gd name="connsiteY6" fmla="*/ 133350 h 2000250"/>
              <a:gd name="connsiteX7" fmla="*/ 1060846 w 1060846"/>
              <a:gd name="connsiteY7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846" h="2000250">
                <a:moveTo>
                  <a:pt x="632221" y="2000250"/>
                </a:moveTo>
                <a:cubicBezTo>
                  <a:pt x="515539" y="1989137"/>
                  <a:pt x="398858" y="1978025"/>
                  <a:pt x="298846" y="1924050"/>
                </a:cubicBezTo>
                <a:cubicBezTo>
                  <a:pt x="198834" y="1870075"/>
                  <a:pt x="78183" y="1851025"/>
                  <a:pt x="32146" y="1676400"/>
                </a:cubicBezTo>
                <a:cubicBezTo>
                  <a:pt x="-13891" y="1501775"/>
                  <a:pt x="-4366" y="1128712"/>
                  <a:pt x="22621" y="876300"/>
                </a:cubicBezTo>
                <a:cubicBezTo>
                  <a:pt x="49608" y="623888"/>
                  <a:pt x="76596" y="290512"/>
                  <a:pt x="194071" y="161925"/>
                </a:cubicBezTo>
                <a:cubicBezTo>
                  <a:pt x="311546" y="33337"/>
                  <a:pt x="594121" y="109537"/>
                  <a:pt x="727471" y="104775"/>
                </a:cubicBezTo>
                <a:cubicBezTo>
                  <a:pt x="860821" y="100012"/>
                  <a:pt x="938608" y="150813"/>
                  <a:pt x="994171" y="133350"/>
                </a:cubicBezTo>
                <a:cubicBezTo>
                  <a:pt x="1049734" y="115887"/>
                  <a:pt x="1055290" y="57943"/>
                  <a:pt x="1060846" y="0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7986916" y="3420021"/>
            <a:ext cx="1046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00B050"/>
                </a:solidFill>
              </a:rPr>
              <a:t>x, y, θ 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等</a:t>
            </a:r>
            <a:r>
              <a:rPr lang="ja-JP" altLang="en-US" sz="600" dirty="0" smtClean="0">
                <a:solidFill>
                  <a:srgbClr val="00B050"/>
                </a:solidFill>
              </a:rPr>
              <a:t>で微分して</a:t>
            </a:r>
            <a:endParaRPr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対角</a:t>
            </a:r>
            <a:r>
              <a:rPr lang="ja-JP" altLang="en-US" sz="600" dirty="0">
                <a:solidFill>
                  <a:srgbClr val="00B050"/>
                </a:solidFill>
              </a:rPr>
              <a:t>成分</a:t>
            </a:r>
            <a:r>
              <a:rPr lang="ja-JP" altLang="en-US" sz="600" dirty="0" smtClean="0">
                <a:solidFill>
                  <a:srgbClr val="00B050"/>
                </a:solidFill>
              </a:rPr>
              <a:t>が</a:t>
            </a:r>
            <a:r>
              <a:rPr lang="en-US" altLang="ja-JP" sz="600" dirty="0" smtClean="0">
                <a:solidFill>
                  <a:srgbClr val="00B050"/>
                </a:solidFill>
              </a:rPr>
              <a:t>1</a:t>
            </a:r>
            <a:r>
              <a:rPr lang="ja-JP" altLang="en-US" sz="600" dirty="0" smtClean="0">
                <a:solidFill>
                  <a:srgbClr val="00B050"/>
                </a:solidFill>
              </a:rPr>
              <a:t>になる部分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47" name="角丸四角形 46"/>
          <p:cNvSpPr/>
          <p:nvPr/>
        </p:nvSpPr>
        <p:spPr>
          <a:xfrm>
            <a:off x="8867775" y="5509557"/>
            <a:ext cx="1181933" cy="2684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角丸四角形 47"/>
          <p:cNvSpPr/>
          <p:nvPr/>
        </p:nvSpPr>
        <p:spPr>
          <a:xfrm>
            <a:off x="9735009" y="3633008"/>
            <a:ext cx="1571166" cy="324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10031621" y="3981450"/>
            <a:ext cx="2001091" cy="1543050"/>
          </a:xfrm>
          <a:custGeom>
            <a:avLst/>
            <a:gdLst>
              <a:gd name="connsiteX0" fmla="*/ 7729 w 2001091"/>
              <a:gd name="connsiteY0" fmla="*/ 1543050 h 1543050"/>
              <a:gd name="connsiteX1" fmla="*/ 160129 w 2001091"/>
              <a:gd name="connsiteY1" fmla="*/ 1419225 h 1543050"/>
              <a:gd name="connsiteX2" fmla="*/ 1093579 w 2001091"/>
              <a:gd name="connsiteY2" fmla="*/ 1333500 h 1543050"/>
              <a:gd name="connsiteX3" fmla="*/ 1865104 w 2001091"/>
              <a:gd name="connsiteY3" fmla="*/ 1257300 h 1543050"/>
              <a:gd name="connsiteX4" fmla="*/ 1988929 w 2001091"/>
              <a:gd name="connsiteY4" fmla="*/ 828675 h 1543050"/>
              <a:gd name="connsiteX5" fmla="*/ 1988929 w 2001091"/>
              <a:gd name="connsiteY5" fmla="*/ 238125 h 1543050"/>
              <a:gd name="connsiteX6" fmla="*/ 1922254 w 2001091"/>
              <a:gd name="connsiteY6" fmla="*/ 123825 h 1543050"/>
              <a:gd name="connsiteX7" fmla="*/ 1598404 w 2001091"/>
              <a:gd name="connsiteY7" fmla="*/ 123825 h 1543050"/>
              <a:gd name="connsiteX8" fmla="*/ 1150729 w 2001091"/>
              <a:gd name="connsiteY8" fmla="*/ 152400 h 1543050"/>
              <a:gd name="connsiteX9" fmla="*/ 817354 w 2001091"/>
              <a:gd name="connsiteY9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1091" h="1543050">
                <a:moveTo>
                  <a:pt x="7729" y="1543050"/>
                </a:moveTo>
                <a:cubicBezTo>
                  <a:pt x="-6559" y="1498600"/>
                  <a:pt x="-20846" y="1454150"/>
                  <a:pt x="160129" y="1419225"/>
                </a:cubicBezTo>
                <a:cubicBezTo>
                  <a:pt x="341104" y="1384300"/>
                  <a:pt x="1093579" y="1333500"/>
                  <a:pt x="1093579" y="1333500"/>
                </a:cubicBezTo>
                <a:cubicBezTo>
                  <a:pt x="1377741" y="1306513"/>
                  <a:pt x="1715879" y="1341437"/>
                  <a:pt x="1865104" y="1257300"/>
                </a:cubicBezTo>
                <a:cubicBezTo>
                  <a:pt x="2014329" y="1173163"/>
                  <a:pt x="1968292" y="998537"/>
                  <a:pt x="1988929" y="828675"/>
                </a:cubicBezTo>
                <a:cubicBezTo>
                  <a:pt x="2009566" y="658813"/>
                  <a:pt x="2000041" y="355600"/>
                  <a:pt x="1988929" y="238125"/>
                </a:cubicBezTo>
                <a:cubicBezTo>
                  <a:pt x="1977817" y="120650"/>
                  <a:pt x="1987342" y="142875"/>
                  <a:pt x="1922254" y="123825"/>
                </a:cubicBezTo>
                <a:cubicBezTo>
                  <a:pt x="1857166" y="104775"/>
                  <a:pt x="1726991" y="119063"/>
                  <a:pt x="1598404" y="123825"/>
                </a:cubicBezTo>
                <a:cubicBezTo>
                  <a:pt x="1469817" y="128587"/>
                  <a:pt x="1280904" y="173037"/>
                  <a:pt x="1150729" y="152400"/>
                </a:cubicBezTo>
                <a:cubicBezTo>
                  <a:pt x="1020554" y="131763"/>
                  <a:pt x="918954" y="65881"/>
                  <a:pt x="817354" y="0"/>
                </a:cubicBez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0792438" y="5336001"/>
            <a:ext cx="104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70C0"/>
                </a:solidFill>
              </a:rPr>
              <a:t>回転によって並進に</a:t>
            </a:r>
            <a:endParaRPr kumimoji="1" lang="en-US" altLang="ja-JP" sz="700" dirty="0" smtClean="0">
              <a:solidFill>
                <a:srgbClr val="0070C0"/>
              </a:solidFill>
            </a:endParaRPr>
          </a:p>
          <a:p>
            <a:r>
              <a:rPr kumimoji="1" lang="ja-JP" altLang="en-US" sz="700" dirty="0" smtClean="0">
                <a:solidFill>
                  <a:srgbClr val="0070C0"/>
                </a:solidFill>
              </a:rPr>
              <a:t>影響を与える部分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9146233" y="3420021"/>
            <a:ext cx="140642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384358" y="3420021"/>
            <a:ext cx="108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8502127" y="3309123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9206067" y="1793936"/>
            <a:ext cx="140642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8738741" y="1601744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9440416" y="681016"/>
            <a:ext cx="1246633" cy="61504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574380" y="225871"/>
            <a:ext cx="160630" cy="1711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8755742" y="5288599"/>
            <a:ext cx="1181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x</a:t>
            </a:r>
            <a:r>
              <a:rPr lang="en-US" altLang="ja-JP" sz="800" dirty="0" smtClean="0"/>
              <a:t>, y, </a:t>
            </a:r>
            <a:r>
              <a:rPr lang="ja-JP" altLang="en-US" sz="800" dirty="0" smtClean="0"/>
              <a:t>　　</a:t>
            </a:r>
            <a:r>
              <a:rPr lang="en-US" altLang="ja-JP" sz="800" dirty="0" smtClean="0"/>
              <a:t>θ </a:t>
            </a:r>
            <a:r>
              <a:rPr lang="ja-JP" altLang="en-US" sz="800" dirty="0" smtClean="0"/>
              <a:t>　　で微分</a:t>
            </a:r>
            <a:endParaRPr kumimoji="1" lang="ja-JP" altLang="en-US" sz="800" dirty="0"/>
          </a:p>
        </p:txBody>
      </p:sp>
      <p:sp>
        <p:nvSpPr>
          <p:cNvPr id="59" name="正方形/長方形 58"/>
          <p:cNvSpPr/>
          <p:nvPr/>
        </p:nvSpPr>
        <p:spPr>
          <a:xfrm>
            <a:off x="5686425" y="3055246"/>
            <a:ext cx="1171575" cy="50327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438313" y="1600110"/>
            <a:ext cx="1171575" cy="50327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173715" y="3781003"/>
            <a:ext cx="139592" cy="176005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6858000" y="1994446"/>
            <a:ext cx="2580313" cy="1101179"/>
          </a:xfrm>
          <a:custGeom>
            <a:avLst/>
            <a:gdLst>
              <a:gd name="connsiteX0" fmla="*/ 0 w 2600325"/>
              <a:gd name="connsiteY0" fmla="*/ 1101179 h 1101179"/>
              <a:gd name="connsiteX1" fmla="*/ 504825 w 2600325"/>
              <a:gd name="connsiteY1" fmla="*/ 1044029 h 1101179"/>
              <a:gd name="connsiteX2" fmla="*/ 1181100 w 2600325"/>
              <a:gd name="connsiteY2" fmla="*/ 901154 h 1101179"/>
              <a:gd name="connsiteX3" fmla="*/ 1257300 w 2600325"/>
              <a:gd name="connsiteY3" fmla="*/ 243929 h 1101179"/>
              <a:gd name="connsiteX4" fmla="*/ 1609725 w 2600325"/>
              <a:gd name="connsiteY4" fmla="*/ 5804 h 1101179"/>
              <a:gd name="connsiteX5" fmla="*/ 2133600 w 2600325"/>
              <a:gd name="connsiteY5" fmla="*/ 72479 h 1101179"/>
              <a:gd name="connsiteX6" fmla="*/ 2600325 w 2600325"/>
              <a:gd name="connsiteY6" fmla="*/ 62954 h 110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0325" h="1101179">
                <a:moveTo>
                  <a:pt x="0" y="1101179"/>
                </a:moveTo>
                <a:cubicBezTo>
                  <a:pt x="153987" y="1089272"/>
                  <a:pt x="307975" y="1077366"/>
                  <a:pt x="504825" y="1044029"/>
                </a:cubicBezTo>
                <a:cubicBezTo>
                  <a:pt x="701675" y="1010692"/>
                  <a:pt x="1055688" y="1034504"/>
                  <a:pt x="1181100" y="901154"/>
                </a:cubicBezTo>
                <a:cubicBezTo>
                  <a:pt x="1306512" y="767804"/>
                  <a:pt x="1185862" y="393154"/>
                  <a:pt x="1257300" y="243929"/>
                </a:cubicBezTo>
                <a:cubicBezTo>
                  <a:pt x="1328738" y="94704"/>
                  <a:pt x="1463675" y="34379"/>
                  <a:pt x="1609725" y="5804"/>
                </a:cubicBezTo>
                <a:cubicBezTo>
                  <a:pt x="1755775" y="-22771"/>
                  <a:pt x="1968500" y="62954"/>
                  <a:pt x="2133600" y="72479"/>
                </a:cubicBezTo>
                <a:cubicBezTo>
                  <a:pt x="2298700" y="82004"/>
                  <a:pt x="2449512" y="72479"/>
                  <a:pt x="2600325" y="62954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7232949" y="1865025"/>
            <a:ext cx="1197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ロボットの姿勢に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kumimoji="1" lang="ja-JP" altLang="en-US" sz="700" dirty="0" smtClean="0">
                <a:solidFill>
                  <a:srgbClr val="FF66FF"/>
                </a:solidFill>
              </a:rPr>
              <a:t>関する成分だけを抽出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64" name="フリーフォーム 63"/>
          <p:cNvSpPr/>
          <p:nvPr/>
        </p:nvSpPr>
        <p:spPr>
          <a:xfrm>
            <a:off x="6953250" y="3091044"/>
            <a:ext cx="2214831" cy="886246"/>
          </a:xfrm>
          <a:custGeom>
            <a:avLst/>
            <a:gdLst>
              <a:gd name="connsiteX0" fmla="*/ 0 w 2257425"/>
              <a:gd name="connsiteY0" fmla="*/ 4582 h 938301"/>
              <a:gd name="connsiteX1" fmla="*/ 66675 w 2257425"/>
              <a:gd name="connsiteY1" fmla="*/ 4582 h 938301"/>
              <a:gd name="connsiteX2" fmla="*/ 361950 w 2257425"/>
              <a:gd name="connsiteY2" fmla="*/ 52207 h 938301"/>
              <a:gd name="connsiteX3" fmla="*/ 514350 w 2257425"/>
              <a:gd name="connsiteY3" fmla="*/ 328432 h 938301"/>
              <a:gd name="connsiteX4" fmla="*/ 685800 w 2257425"/>
              <a:gd name="connsiteY4" fmla="*/ 671332 h 938301"/>
              <a:gd name="connsiteX5" fmla="*/ 1133475 w 2257425"/>
              <a:gd name="connsiteY5" fmla="*/ 871357 h 938301"/>
              <a:gd name="connsiteX6" fmla="*/ 1704975 w 2257425"/>
              <a:gd name="connsiteY6" fmla="*/ 938032 h 938301"/>
              <a:gd name="connsiteX7" fmla="*/ 2257425 w 2257425"/>
              <a:gd name="connsiteY7" fmla="*/ 890407 h 93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7425" h="938301">
                <a:moveTo>
                  <a:pt x="0" y="4582"/>
                </a:moveTo>
                <a:cubicBezTo>
                  <a:pt x="3175" y="613"/>
                  <a:pt x="6350" y="-3355"/>
                  <a:pt x="66675" y="4582"/>
                </a:cubicBezTo>
                <a:cubicBezTo>
                  <a:pt x="127000" y="12519"/>
                  <a:pt x="287338" y="-1768"/>
                  <a:pt x="361950" y="52207"/>
                </a:cubicBezTo>
                <a:cubicBezTo>
                  <a:pt x="436562" y="106182"/>
                  <a:pt x="460375" y="225245"/>
                  <a:pt x="514350" y="328432"/>
                </a:cubicBezTo>
                <a:cubicBezTo>
                  <a:pt x="568325" y="431619"/>
                  <a:pt x="582613" y="580845"/>
                  <a:pt x="685800" y="671332"/>
                </a:cubicBezTo>
                <a:cubicBezTo>
                  <a:pt x="788987" y="761819"/>
                  <a:pt x="963613" y="826907"/>
                  <a:pt x="1133475" y="871357"/>
                </a:cubicBezTo>
                <a:cubicBezTo>
                  <a:pt x="1303337" y="915807"/>
                  <a:pt x="1517650" y="934857"/>
                  <a:pt x="1704975" y="938032"/>
                </a:cubicBezTo>
                <a:cubicBezTo>
                  <a:pt x="1892300" y="941207"/>
                  <a:pt x="2074862" y="915807"/>
                  <a:pt x="2257425" y="890407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6889681" y="3713639"/>
            <a:ext cx="1197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ロボットの姿勢に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kumimoji="1" lang="ja-JP" altLang="en-US" sz="700" dirty="0" smtClean="0">
                <a:solidFill>
                  <a:srgbClr val="FF66FF"/>
                </a:solidFill>
              </a:rPr>
              <a:t>関する成分だけを抽出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37424" y="2487523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5631" y="619225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68106" y="353839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2737177" y="2659862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2663687" y="2751901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3052691" y="2160524"/>
            <a:ext cx="144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3175908" y="2344940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399255" y="875540"/>
            <a:ext cx="288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1059695" y="609877"/>
            <a:ext cx="144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1870807" y="289896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162752" y="61546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7469371" y="764357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699040" y="1139715"/>
            <a:ext cx="68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6101165" y="1807850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6470015" y="2116405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4712477" y="248152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7853092" y="2477557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4112069" y="2631523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5478377" y="4286181"/>
            <a:ext cx="25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8890526" y="48400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6203578" y="3575405"/>
            <a:ext cx="158819" cy="44601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355616" y="537950"/>
            <a:ext cx="172684" cy="102332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6369050" y="419597"/>
            <a:ext cx="3990975" cy="3263489"/>
          </a:xfrm>
          <a:custGeom>
            <a:avLst/>
            <a:gdLst>
              <a:gd name="connsiteX0" fmla="*/ 0 w 3990975"/>
              <a:gd name="connsiteY0" fmla="*/ 3250703 h 3263489"/>
              <a:gd name="connsiteX1" fmla="*/ 844550 w 3990975"/>
              <a:gd name="connsiteY1" fmla="*/ 3225303 h 3263489"/>
              <a:gd name="connsiteX2" fmla="*/ 1371600 w 3990975"/>
              <a:gd name="connsiteY2" fmla="*/ 2930028 h 3263489"/>
              <a:gd name="connsiteX3" fmla="*/ 1733550 w 3990975"/>
              <a:gd name="connsiteY3" fmla="*/ 2501403 h 3263489"/>
              <a:gd name="connsiteX4" fmla="*/ 1790700 w 3990975"/>
              <a:gd name="connsiteY4" fmla="*/ 2101353 h 3263489"/>
              <a:gd name="connsiteX5" fmla="*/ 1778000 w 3990975"/>
              <a:gd name="connsiteY5" fmla="*/ 1488578 h 3263489"/>
              <a:gd name="connsiteX6" fmla="*/ 1768475 w 3990975"/>
              <a:gd name="connsiteY6" fmla="*/ 821828 h 3263489"/>
              <a:gd name="connsiteX7" fmla="*/ 1774825 w 3990975"/>
              <a:gd name="connsiteY7" fmla="*/ 390028 h 3263489"/>
              <a:gd name="connsiteX8" fmla="*/ 1774825 w 3990975"/>
              <a:gd name="connsiteY8" fmla="*/ 126503 h 3263489"/>
              <a:gd name="connsiteX9" fmla="*/ 1870075 w 3990975"/>
              <a:gd name="connsiteY9" fmla="*/ 15378 h 3263489"/>
              <a:gd name="connsiteX10" fmla="*/ 2301875 w 3990975"/>
              <a:gd name="connsiteY10" fmla="*/ 9028 h 3263489"/>
              <a:gd name="connsiteX11" fmla="*/ 2736850 w 3990975"/>
              <a:gd name="connsiteY11" fmla="*/ 91578 h 3263489"/>
              <a:gd name="connsiteX12" fmla="*/ 3349625 w 3990975"/>
              <a:gd name="connsiteY12" fmla="*/ 104278 h 3263489"/>
              <a:gd name="connsiteX13" fmla="*/ 3990975 w 3990975"/>
              <a:gd name="connsiteY13" fmla="*/ 148728 h 326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90975" h="3263489">
                <a:moveTo>
                  <a:pt x="0" y="3250703"/>
                </a:moveTo>
                <a:cubicBezTo>
                  <a:pt x="307975" y="3264726"/>
                  <a:pt x="615950" y="3278749"/>
                  <a:pt x="844550" y="3225303"/>
                </a:cubicBezTo>
                <a:cubicBezTo>
                  <a:pt x="1073150" y="3171857"/>
                  <a:pt x="1223433" y="3050678"/>
                  <a:pt x="1371600" y="2930028"/>
                </a:cubicBezTo>
                <a:cubicBezTo>
                  <a:pt x="1519767" y="2809378"/>
                  <a:pt x="1663700" y="2639515"/>
                  <a:pt x="1733550" y="2501403"/>
                </a:cubicBezTo>
                <a:cubicBezTo>
                  <a:pt x="1803400" y="2363291"/>
                  <a:pt x="1783292" y="2270157"/>
                  <a:pt x="1790700" y="2101353"/>
                </a:cubicBezTo>
                <a:cubicBezTo>
                  <a:pt x="1798108" y="1932549"/>
                  <a:pt x="1781704" y="1701832"/>
                  <a:pt x="1778000" y="1488578"/>
                </a:cubicBezTo>
                <a:cubicBezTo>
                  <a:pt x="1774296" y="1275324"/>
                  <a:pt x="1769004" y="1004920"/>
                  <a:pt x="1768475" y="821828"/>
                </a:cubicBezTo>
                <a:cubicBezTo>
                  <a:pt x="1767946" y="638736"/>
                  <a:pt x="1773767" y="505915"/>
                  <a:pt x="1774825" y="390028"/>
                </a:cubicBezTo>
                <a:cubicBezTo>
                  <a:pt x="1775883" y="274141"/>
                  <a:pt x="1758950" y="188945"/>
                  <a:pt x="1774825" y="126503"/>
                </a:cubicBezTo>
                <a:cubicBezTo>
                  <a:pt x="1790700" y="64061"/>
                  <a:pt x="1782233" y="34957"/>
                  <a:pt x="1870075" y="15378"/>
                </a:cubicBezTo>
                <a:cubicBezTo>
                  <a:pt x="1957917" y="-4201"/>
                  <a:pt x="2157413" y="-3672"/>
                  <a:pt x="2301875" y="9028"/>
                </a:cubicBezTo>
                <a:cubicBezTo>
                  <a:pt x="2446337" y="21728"/>
                  <a:pt x="2562225" y="75703"/>
                  <a:pt x="2736850" y="91578"/>
                </a:cubicBezTo>
                <a:cubicBezTo>
                  <a:pt x="2911475" y="107453"/>
                  <a:pt x="3140604" y="94753"/>
                  <a:pt x="3349625" y="104278"/>
                </a:cubicBezTo>
                <a:cubicBezTo>
                  <a:pt x="3558646" y="113803"/>
                  <a:pt x="3774810" y="131265"/>
                  <a:pt x="3990975" y="148728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8125816" y="146824"/>
            <a:ext cx="1046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rgbClr val="00B050"/>
                </a:solidFill>
              </a:rPr>
              <a:t>ランドマークの項を</a:t>
            </a:r>
            <a:endParaRPr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消してコンパクトに</a:t>
            </a:r>
            <a:endParaRPr lang="en-US" altLang="ja-JP" sz="600" dirty="0" smtClean="0">
              <a:solidFill>
                <a:srgbClr val="00B050"/>
              </a:solidFill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10199972" y="754598"/>
            <a:ext cx="356903" cy="3911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780890" y="765555"/>
            <a:ext cx="347113" cy="38654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7699118" y="1905874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7354745" y="3757560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137712" y="101811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8989533" y="1652510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8752432" y="3360811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10033535" y="3382405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8421571" y="3468076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正方形/長方形 106"/>
          <p:cNvSpPr/>
          <p:nvPr/>
        </p:nvSpPr>
        <p:spPr>
          <a:xfrm>
            <a:off x="11404014" y="4175633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フリーフォーム 8"/>
          <p:cNvSpPr/>
          <p:nvPr/>
        </p:nvSpPr>
        <p:spPr>
          <a:xfrm>
            <a:off x="8168008" y="4297206"/>
            <a:ext cx="3837638" cy="289007"/>
          </a:xfrm>
          <a:custGeom>
            <a:avLst/>
            <a:gdLst>
              <a:gd name="connsiteX0" fmla="*/ 1880916 w 3837638"/>
              <a:gd name="connsiteY0" fmla="*/ 14213 h 289007"/>
              <a:gd name="connsiteX1" fmla="*/ 1880916 w 3837638"/>
              <a:gd name="connsiteY1" fmla="*/ 146872 h 289007"/>
              <a:gd name="connsiteX2" fmla="*/ 0 w 3837638"/>
              <a:gd name="connsiteY2" fmla="*/ 146872 h 289007"/>
              <a:gd name="connsiteX3" fmla="*/ 0 w 3837638"/>
              <a:gd name="connsiteY3" fmla="*/ 289007 h 289007"/>
              <a:gd name="connsiteX4" fmla="*/ 1625074 w 3837638"/>
              <a:gd name="connsiteY4" fmla="*/ 289007 h 289007"/>
              <a:gd name="connsiteX5" fmla="*/ 1625074 w 3837638"/>
              <a:gd name="connsiteY5" fmla="*/ 180037 h 289007"/>
              <a:gd name="connsiteX6" fmla="*/ 3837638 w 3837638"/>
              <a:gd name="connsiteY6" fmla="*/ 180037 h 289007"/>
              <a:gd name="connsiteX7" fmla="*/ 3837638 w 3837638"/>
              <a:gd name="connsiteY7" fmla="*/ 0 h 289007"/>
              <a:gd name="connsiteX8" fmla="*/ 1880916 w 3837638"/>
              <a:gd name="connsiteY8" fmla="*/ 14213 h 2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7638" h="289007">
                <a:moveTo>
                  <a:pt x="1880916" y="14213"/>
                </a:moveTo>
                <a:lnTo>
                  <a:pt x="1880916" y="146872"/>
                </a:lnTo>
                <a:lnTo>
                  <a:pt x="0" y="146872"/>
                </a:lnTo>
                <a:lnTo>
                  <a:pt x="0" y="289007"/>
                </a:lnTo>
                <a:lnTo>
                  <a:pt x="1625074" y="289007"/>
                </a:lnTo>
                <a:lnTo>
                  <a:pt x="1625074" y="180037"/>
                </a:lnTo>
                <a:lnTo>
                  <a:pt x="3837638" y="180037"/>
                </a:lnTo>
                <a:lnTo>
                  <a:pt x="3837638" y="0"/>
                </a:lnTo>
                <a:lnTo>
                  <a:pt x="1880916" y="14213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3354379" y="1004419"/>
            <a:ext cx="4823105" cy="3562843"/>
          </a:xfrm>
          <a:custGeom>
            <a:avLst/>
            <a:gdLst>
              <a:gd name="connsiteX0" fmla="*/ 4823105 w 4823105"/>
              <a:gd name="connsiteY0" fmla="*/ 3562843 h 3562843"/>
              <a:gd name="connsiteX1" fmla="*/ 369551 w 4823105"/>
              <a:gd name="connsiteY1" fmla="*/ 3562843 h 3562843"/>
              <a:gd name="connsiteX2" fmla="*/ 369551 w 4823105"/>
              <a:gd name="connsiteY2" fmla="*/ 0 h 3562843"/>
              <a:gd name="connsiteX3" fmla="*/ 0 w 4823105"/>
              <a:gd name="connsiteY3" fmla="*/ 0 h 356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3105" h="3562843">
                <a:moveTo>
                  <a:pt x="4823105" y="3562843"/>
                </a:moveTo>
                <a:lnTo>
                  <a:pt x="369551" y="3562843"/>
                </a:lnTo>
                <a:lnTo>
                  <a:pt x="369551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0876900" y="5379836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0" name="正方形/長方形 109"/>
          <p:cNvSpPr/>
          <p:nvPr/>
        </p:nvSpPr>
        <p:spPr>
          <a:xfrm>
            <a:off x="11828463" y="447082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フリーフォーム 37"/>
          <p:cNvSpPr/>
          <p:nvPr/>
        </p:nvSpPr>
        <p:spPr>
          <a:xfrm>
            <a:off x="1890392" y="1359755"/>
            <a:ext cx="9925741" cy="3226458"/>
          </a:xfrm>
          <a:custGeom>
            <a:avLst/>
            <a:gdLst>
              <a:gd name="connsiteX0" fmla="*/ 9925741 w 9925741"/>
              <a:gd name="connsiteY0" fmla="*/ 3226458 h 3226458"/>
              <a:gd name="connsiteX1" fmla="*/ 1752995 w 9925741"/>
              <a:gd name="connsiteY1" fmla="*/ 3226458 h 3226458"/>
              <a:gd name="connsiteX2" fmla="*/ 1752995 w 9925741"/>
              <a:gd name="connsiteY2" fmla="*/ 0 h 3226458"/>
              <a:gd name="connsiteX3" fmla="*/ 0 w 9925741"/>
              <a:gd name="connsiteY3" fmla="*/ 0 h 322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5741" h="3226458">
                <a:moveTo>
                  <a:pt x="9925741" y="3226458"/>
                </a:moveTo>
                <a:lnTo>
                  <a:pt x="1752995" y="3226458"/>
                </a:lnTo>
                <a:lnTo>
                  <a:pt x="1752995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751751" y="1320648"/>
            <a:ext cx="1146520" cy="11465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00455" y="1216435"/>
            <a:ext cx="162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8204560" y="283843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693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43" y="0"/>
            <a:ext cx="3869779" cy="42137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456"/>
          <a:stretch/>
        </p:blipFill>
        <p:spPr>
          <a:xfrm>
            <a:off x="4109243" y="4261259"/>
            <a:ext cx="3891278" cy="270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329"/>
          <a:stretch/>
        </p:blipFill>
        <p:spPr>
          <a:xfrm>
            <a:off x="8125568" y="3379230"/>
            <a:ext cx="3848280" cy="15191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7067" y="1618463"/>
            <a:ext cx="3891278" cy="32747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5" y="0"/>
            <a:ext cx="3955492" cy="5208064"/>
          </a:xfrm>
          <a:prstGeom prst="rect">
            <a:avLst/>
          </a:prstGeom>
        </p:spPr>
      </p:pic>
      <p:sp>
        <p:nvSpPr>
          <p:cNvPr id="11" name="左中かっこ 10"/>
          <p:cNvSpPr/>
          <p:nvPr/>
        </p:nvSpPr>
        <p:spPr>
          <a:xfrm>
            <a:off x="276848" y="339634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-31482" y="606133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13" name="左中かっこ 12"/>
          <p:cNvSpPr/>
          <p:nvPr/>
        </p:nvSpPr>
        <p:spPr>
          <a:xfrm>
            <a:off x="276848" y="1554605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39578" y="2471281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計測</a:t>
            </a:r>
            <a:r>
              <a:rPr lang="ja-JP" altLang="en-US" sz="1050" dirty="0"/>
              <a:t>更新</a:t>
            </a:r>
            <a:endParaRPr kumimoji="1" lang="ja-JP" altLang="en-US" sz="1050" dirty="0"/>
          </a:p>
        </p:txBody>
      </p:sp>
      <p:sp>
        <p:nvSpPr>
          <p:cNvPr id="17" name="正方形/長方形 16"/>
          <p:cNvSpPr/>
          <p:nvPr/>
        </p:nvSpPr>
        <p:spPr>
          <a:xfrm>
            <a:off x="1400710" y="581414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00710" y="155724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3544" y="155724"/>
            <a:ext cx="1550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21086" y="777549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15533" y="567440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5533" y="828631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5532" y="1168082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398269" y="1696677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398269" y="2112195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>
            <a:off x="3263670" y="606133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中かっこ 26"/>
          <p:cNvSpPr/>
          <p:nvPr/>
        </p:nvSpPr>
        <p:spPr>
          <a:xfrm>
            <a:off x="3472671" y="1729608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565503" y="2516752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9" name="フリーフォーム 28"/>
          <p:cNvSpPr/>
          <p:nvPr/>
        </p:nvSpPr>
        <p:spPr>
          <a:xfrm>
            <a:off x="721465" y="1886684"/>
            <a:ext cx="889000" cy="2337124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1642215" y="2868605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215964" y="2951156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242856" y="3741051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08545" y="3503054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889759" y="2951156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048417" y="3740550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41"/>
          <a:stretch/>
        </p:blipFill>
        <p:spPr>
          <a:xfrm>
            <a:off x="8147067" y="69725"/>
            <a:ext cx="3891278" cy="1548738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10687050" y="1981200"/>
            <a:ext cx="1440278" cy="2072582"/>
          </a:xfrm>
          <a:custGeom>
            <a:avLst/>
            <a:gdLst>
              <a:gd name="connsiteX0" fmla="*/ 0 w 1440278"/>
              <a:gd name="connsiteY0" fmla="*/ 0 h 2072582"/>
              <a:gd name="connsiteX1" fmla="*/ 685800 w 1440278"/>
              <a:gd name="connsiteY1" fmla="*/ 85725 h 2072582"/>
              <a:gd name="connsiteX2" fmla="*/ 1371600 w 1440278"/>
              <a:gd name="connsiteY2" fmla="*/ 419100 h 2072582"/>
              <a:gd name="connsiteX3" fmla="*/ 1409700 w 1440278"/>
              <a:gd name="connsiteY3" fmla="*/ 1409700 h 2072582"/>
              <a:gd name="connsiteX4" fmla="*/ 1314450 w 1440278"/>
              <a:gd name="connsiteY4" fmla="*/ 1981200 h 2072582"/>
              <a:gd name="connsiteX5" fmla="*/ 904875 w 1440278"/>
              <a:gd name="connsiteY5" fmla="*/ 2066925 h 2072582"/>
              <a:gd name="connsiteX6" fmla="*/ 666750 w 1440278"/>
              <a:gd name="connsiteY6" fmla="*/ 2057400 h 207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278" h="2072582">
                <a:moveTo>
                  <a:pt x="0" y="0"/>
                </a:moveTo>
                <a:cubicBezTo>
                  <a:pt x="228600" y="7937"/>
                  <a:pt x="457200" y="15875"/>
                  <a:pt x="685800" y="85725"/>
                </a:cubicBezTo>
                <a:cubicBezTo>
                  <a:pt x="914400" y="155575"/>
                  <a:pt x="1250950" y="198438"/>
                  <a:pt x="1371600" y="419100"/>
                </a:cubicBezTo>
                <a:cubicBezTo>
                  <a:pt x="1492250" y="639763"/>
                  <a:pt x="1419225" y="1149350"/>
                  <a:pt x="1409700" y="1409700"/>
                </a:cubicBezTo>
                <a:cubicBezTo>
                  <a:pt x="1400175" y="1670050"/>
                  <a:pt x="1398588" y="1871662"/>
                  <a:pt x="1314450" y="1981200"/>
                </a:cubicBezTo>
                <a:cubicBezTo>
                  <a:pt x="1230312" y="2090738"/>
                  <a:pt x="1012825" y="2054225"/>
                  <a:pt x="904875" y="2066925"/>
                </a:cubicBezTo>
                <a:cubicBezTo>
                  <a:pt x="796925" y="2079625"/>
                  <a:pt x="731837" y="2068512"/>
                  <a:pt x="666750" y="2057400"/>
                </a:cubicBezTo>
              </a:path>
            </a:pathLst>
          </a:custGeom>
          <a:noFill/>
          <a:ln w="3175"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438313" y="3455371"/>
            <a:ext cx="2203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-,  -,</a:t>
            </a:r>
            <a:r>
              <a:rPr kumimoji="1" lang="ja-JP" altLang="en-US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　　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　　　　　　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ja-JP" altLang="en-US" sz="800" dirty="0" smtClean="0"/>
              <a:t>　　</a:t>
            </a:r>
            <a:r>
              <a:rPr kumimoji="1" lang="ja-JP" altLang="en-US" sz="900" dirty="0" smtClean="0"/>
              <a:t>　　　</a:t>
            </a:r>
            <a:r>
              <a:rPr kumimoji="1" lang="en-US" altLang="ja-JP" sz="900" dirty="0" smtClean="0"/>
              <a:t> </a:t>
            </a:r>
            <a:r>
              <a:rPr kumimoji="1" lang="ja-JP" altLang="en-US" sz="900" dirty="0" smtClean="0"/>
              <a:t>で微分</a:t>
            </a:r>
            <a:endParaRPr kumimoji="1" lang="ja-JP" altLang="en-US" sz="900" dirty="0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068" y="4928895"/>
            <a:ext cx="3891278" cy="141244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9942878" y="3327777"/>
            <a:ext cx="16991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>
                <a:solidFill>
                  <a:srgbClr val="0070C0"/>
                </a:solidFill>
              </a:rPr>
              <a:t>回転</a:t>
            </a:r>
            <a:r>
              <a:rPr lang="ja-JP" altLang="en-US" sz="600" dirty="0" smtClean="0">
                <a:solidFill>
                  <a:srgbClr val="0070C0"/>
                </a:solidFill>
              </a:rPr>
              <a:t>に寄与する部分だけ別途扱う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568" y="5177154"/>
            <a:ext cx="3848280" cy="1201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フリーフォーム 43"/>
          <p:cNvSpPr/>
          <p:nvPr/>
        </p:nvSpPr>
        <p:spPr>
          <a:xfrm>
            <a:off x="8612090" y="5509557"/>
            <a:ext cx="992086" cy="424831"/>
          </a:xfrm>
          <a:custGeom>
            <a:avLst/>
            <a:gdLst>
              <a:gd name="connsiteX0" fmla="*/ 24704 w 992086"/>
              <a:gd name="connsiteY0" fmla="*/ 7799 h 424831"/>
              <a:gd name="connsiteX1" fmla="*/ 110429 w 992086"/>
              <a:gd name="connsiteY1" fmla="*/ 10181 h 424831"/>
              <a:gd name="connsiteX2" fmla="*/ 153291 w 992086"/>
              <a:gd name="connsiteY2" fmla="*/ 105431 h 424831"/>
              <a:gd name="connsiteX3" fmla="*/ 217585 w 992086"/>
              <a:gd name="connsiteY3" fmla="*/ 188774 h 424831"/>
              <a:gd name="connsiteX4" fmla="*/ 339029 w 992086"/>
              <a:gd name="connsiteY4" fmla="*/ 284024 h 424831"/>
              <a:gd name="connsiteX5" fmla="*/ 477141 w 992086"/>
              <a:gd name="connsiteY5" fmla="*/ 305456 h 424831"/>
              <a:gd name="connsiteX6" fmla="*/ 698598 w 992086"/>
              <a:gd name="connsiteY6" fmla="*/ 310218 h 424831"/>
              <a:gd name="connsiteX7" fmla="*/ 839091 w 992086"/>
              <a:gd name="connsiteY7" fmla="*/ 295931 h 424831"/>
              <a:gd name="connsiteX8" fmla="*/ 927198 w 992086"/>
              <a:gd name="connsiteY8" fmla="*/ 305456 h 424831"/>
              <a:gd name="connsiteX9" fmla="*/ 981966 w 992086"/>
              <a:gd name="connsiteY9" fmla="*/ 343556 h 424831"/>
              <a:gd name="connsiteX10" fmla="*/ 984348 w 992086"/>
              <a:gd name="connsiteY10" fmla="*/ 400706 h 424831"/>
              <a:gd name="connsiteX11" fmla="*/ 901004 w 992086"/>
              <a:gd name="connsiteY11" fmla="*/ 417374 h 424831"/>
              <a:gd name="connsiteX12" fmla="*/ 746223 w 992086"/>
              <a:gd name="connsiteY12" fmla="*/ 424518 h 424831"/>
              <a:gd name="connsiteX13" fmla="*/ 374748 w 992086"/>
              <a:gd name="connsiteY13" fmla="*/ 407849 h 424831"/>
              <a:gd name="connsiteX14" fmla="*/ 300929 w 992086"/>
              <a:gd name="connsiteY14" fmla="*/ 364987 h 424831"/>
              <a:gd name="connsiteX15" fmla="*/ 193773 w 992086"/>
              <a:gd name="connsiteY15" fmla="*/ 279262 h 424831"/>
              <a:gd name="connsiteX16" fmla="*/ 110429 w 992086"/>
              <a:gd name="connsiteY16" fmla="*/ 210206 h 424831"/>
              <a:gd name="connsiteX17" fmla="*/ 48516 w 992086"/>
              <a:gd name="connsiteY17" fmla="*/ 122099 h 424831"/>
              <a:gd name="connsiteX18" fmla="*/ 891 w 992086"/>
              <a:gd name="connsiteY18" fmla="*/ 55424 h 424831"/>
              <a:gd name="connsiteX19" fmla="*/ 24704 w 992086"/>
              <a:gd name="connsiteY19" fmla="*/ 7799 h 42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2086" h="424831">
                <a:moveTo>
                  <a:pt x="24704" y="7799"/>
                </a:moveTo>
                <a:cubicBezTo>
                  <a:pt x="42960" y="259"/>
                  <a:pt x="88998" y="-6091"/>
                  <a:pt x="110429" y="10181"/>
                </a:cubicBezTo>
                <a:cubicBezTo>
                  <a:pt x="131860" y="26453"/>
                  <a:pt x="135432" y="75666"/>
                  <a:pt x="153291" y="105431"/>
                </a:cubicBezTo>
                <a:cubicBezTo>
                  <a:pt x="171150" y="135196"/>
                  <a:pt x="186629" y="159009"/>
                  <a:pt x="217585" y="188774"/>
                </a:cubicBezTo>
                <a:cubicBezTo>
                  <a:pt x="248541" y="218540"/>
                  <a:pt x="295770" y="264577"/>
                  <a:pt x="339029" y="284024"/>
                </a:cubicBezTo>
                <a:cubicBezTo>
                  <a:pt x="382288" y="303471"/>
                  <a:pt x="417213" y="301090"/>
                  <a:pt x="477141" y="305456"/>
                </a:cubicBezTo>
                <a:cubicBezTo>
                  <a:pt x="537069" y="309822"/>
                  <a:pt x="638273" y="311805"/>
                  <a:pt x="698598" y="310218"/>
                </a:cubicBezTo>
                <a:cubicBezTo>
                  <a:pt x="758923" y="308631"/>
                  <a:pt x="800991" y="296725"/>
                  <a:pt x="839091" y="295931"/>
                </a:cubicBezTo>
                <a:cubicBezTo>
                  <a:pt x="877191" y="295137"/>
                  <a:pt x="903386" y="297519"/>
                  <a:pt x="927198" y="305456"/>
                </a:cubicBezTo>
                <a:cubicBezTo>
                  <a:pt x="951011" y="313394"/>
                  <a:pt x="972441" y="327681"/>
                  <a:pt x="981966" y="343556"/>
                </a:cubicBezTo>
                <a:cubicBezTo>
                  <a:pt x="991491" y="359431"/>
                  <a:pt x="997842" y="388403"/>
                  <a:pt x="984348" y="400706"/>
                </a:cubicBezTo>
                <a:cubicBezTo>
                  <a:pt x="970854" y="413009"/>
                  <a:pt x="940692" y="413405"/>
                  <a:pt x="901004" y="417374"/>
                </a:cubicBezTo>
                <a:cubicBezTo>
                  <a:pt x="861317" y="421343"/>
                  <a:pt x="833932" y="426106"/>
                  <a:pt x="746223" y="424518"/>
                </a:cubicBezTo>
                <a:cubicBezTo>
                  <a:pt x="658514" y="422931"/>
                  <a:pt x="448964" y="417771"/>
                  <a:pt x="374748" y="407849"/>
                </a:cubicBezTo>
                <a:cubicBezTo>
                  <a:pt x="300532" y="397927"/>
                  <a:pt x="331091" y="386418"/>
                  <a:pt x="300929" y="364987"/>
                </a:cubicBezTo>
                <a:cubicBezTo>
                  <a:pt x="270767" y="343556"/>
                  <a:pt x="225523" y="305059"/>
                  <a:pt x="193773" y="279262"/>
                </a:cubicBezTo>
                <a:cubicBezTo>
                  <a:pt x="162023" y="253465"/>
                  <a:pt x="134639" y="236400"/>
                  <a:pt x="110429" y="210206"/>
                </a:cubicBezTo>
                <a:cubicBezTo>
                  <a:pt x="86220" y="184012"/>
                  <a:pt x="66772" y="147896"/>
                  <a:pt x="48516" y="122099"/>
                </a:cubicBezTo>
                <a:cubicBezTo>
                  <a:pt x="30260" y="96302"/>
                  <a:pt x="4860" y="75665"/>
                  <a:pt x="891" y="55424"/>
                </a:cubicBezTo>
                <a:cubicBezTo>
                  <a:pt x="-3078" y="35184"/>
                  <a:pt x="6448" y="15339"/>
                  <a:pt x="24704" y="7799"/>
                </a:cubicBez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7978379" y="3571875"/>
            <a:ext cx="1038231" cy="2000250"/>
          </a:xfrm>
          <a:custGeom>
            <a:avLst/>
            <a:gdLst>
              <a:gd name="connsiteX0" fmla="*/ 632221 w 1060846"/>
              <a:gd name="connsiteY0" fmla="*/ 2000250 h 2000250"/>
              <a:gd name="connsiteX1" fmla="*/ 298846 w 1060846"/>
              <a:gd name="connsiteY1" fmla="*/ 1924050 h 2000250"/>
              <a:gd name="connsiteX2" fmla="*/ 32146 w 1060846"/>
              <a:gd name="connsiteY2" fmla="*/ 1676400 h 2000250"/>
              <a:gd name="connsiteX3" fmla="*/ 22621 w 1060846"/>
              <a:gd name="connsiteY3" fmla="*/ 876300 h 2000250"/>
              <a:gd name="connsiteX4" fmla="*/ 194071 w 1060846"/>
              <a:gd name="connsiteY4" fmla="*/ 161925 h 2000250"/>
              <a:gd name="connsiteX5" fmla="*/ 727471 w 1060846"/>
              <a:gd name="connsiteY5" fmla="*/ 104775 h 2000250"/>
              <a:gd name="connsiteX6" fmla="*/ 994171 w 1060846"/>
              <a:gd name="connsiteY6" fmla="*/ 133350 h 2000250"/>
              <a:gd name="connsiteX7" fmla="*/ 1060846 w 1060846"/>
              <a:gd name="connsiteY7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846" h="2000250">
                <a:moveTo>
                  <a:pt x="632221" y="2000250"/>
                </a:moveTo>
                <a:cubicBezTo>
                  <a:pt x="515539" y="1989137"/>
                  <a:pt x="398858" y="1978025"/>
                  <a:pt x="298846" y="1924050"/>
                </a:cubicBezTo>
                <a:cubicBezTo>
                  <a:pt x="198834" y="1870075"/>
                  <a:pt x="78183" y="1851025"/>
                  <a:pt x="32146" y="1676400"/>
                </a:cubicBezTo>
                <a:cubicBezTo>
                  <a:pt x="-13891" y="1501775"/>
                  <a:pt x="-4366" y="1128712"/>
                  <a:pt x="22621" y="876300"/>
                </a:cubicBezTo>
                <a:cubicBezTo>
                  <a:pt x="49608" y="623888"/>
                  <a:pt x="76596" y="290512"/>
                  <a:pt x="194071" y="161925"/>
                </a:cubicBezTo>
                <a:cubicBezTo>
                  <a:pt x="311546" y="33337"/>
                  <a:pt x="594121" y="109537"/>
                  <a:pt x="727471" y="104775"/>
                </a:cubicBezTo>
                <a:cubicBezTo>
                  <a:pt x="860821" y="100012"/>
                  <a:pt x="938608" y="150813"/>
                  <a:pt x="994171" y="133350"/>
                </a:cubicBezTo>
                <a:cubicBezTo>
                  <a:pt x="1049734" y="115887"/>
                  <a:pt x="1055290" y="57943"/>
                  <a:pt x="1060846" y="0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7986916" y="3420021"/>
            <a:ext cx="1046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00B050"/>
                </a:solidFill>
              </a:rPr>
              <a:t>x, y, θ 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等</a:t>
            </a:r>
            <a:r>
              <a:rPr lang="ja-JP" altLang="en-US" sz="600" dirty="0" smtClean="0">
                <a:solidFill>
                  <a:srgbClr val="00B050"/>
                </a:solidFill>
              </a:rPr>
              <a:t>で微分して</a:t>
            </a:r>
            <a:endParaRPr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対角</a:t>
            </a:r>
            <a:r>
              <a:rPr lang="ja-JP" altLang="en-US" sz="600" dirty="0">
                <a:solidFill>
                  <a:srgbClr val="00B050"/>
                </a:solidFill>
              </a:rPr>
              <a:t>成分</a:t>
            </a:r>
            <a:r>
              <a:rPr lang="ja-JP" altLang="en-US" sz="600" dirty="0" smtClean="0">
                <a:solidFill>
                  <a:srgbClr val="00B050"/>
                </a:solidFill>
              </a:rPr>
              <a:t>が</a:t>
            </a:r>
            <a:r>
              <a:rPr lang="en-US" altLang="ja-JP" sz="600" dirty="0" smtClean="0">
                <a:solidFill>
                  <a:srgbClr val="00B050"/>
                </a:solidFill>
              </a:rPr>
              <a:t>1</a:t>
            </a:r>
            <a:r>
              <a:rPr lang="ja-JP" altLang="en-US" sz="600" dirty="0" smtClean="0">
                <a:solidFill>
                  <a:srgbClr val="00B050"/>
                </a:solidFill>
              </a:rPr>
              <a:t>になる部分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47" name="角丸四角形 46"/>
          <p:cNvSpPr/>
          <p:nvPr/>
        </p:nvSpPr>
        <p:spPr>
          <a:xfrm>
            <a:off x="8867775" y="5509557"/>
            <a:ext cx="1181933" cy="2684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角丸四角形 47"/>
          <p:cNvSpPr/>
          <p:nvPr/>
        </p:nvSpPr>
        <p:spPr>
          <a:xfrm>
            <a:off x="9735009" y="3633008"/>
            <a:ext cx="1571166" cy="324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10031621" y="3981450"/>
            <a:ext cx="2001091" cy="1543050"/>
          </a:xfrm>
          <a:custGeom>
            <a:avLst/>
            <a:gdLst>
              <a:gd name="connsiteX0" fmla="*/ 7729 w 2001091"/>
              <a:gd name="connsiteY0" fmla="*/ 1543050 h 1543050"/>
              <a:gd name="connsiteX1" fmla="*/ 160129 w 2001091"/>
              <a:gd name="connsiteY1" fmla="*/ 1419225 h 1543050"/>
              <a:gd name="connsiteX2" fmla="*/ 1093579 w 2001091"/>
              <a:gd name="connsiteY2" fmla="*/ 1333500 h 1543050"/>
              <a:gd name="connsiteX3" fmla="*/ 1865104 w 2001091"/>
              <a:gd name="connsiteY3" fmla="*/ 1257300 h 1543050"/>
              <a:gd name="connsiteX4" fmla="*/ 1988929 w 2001091"/>
              <a:gd name="connsiteY4" fmla="*/ 828675 h 1543050"/>
              <a:gd name="connsiteX5" fmla="*/ 1988929 w 2001091"/>
              <a:gd name="connsiteY5" fmla="*/ 238125 h 1543050"/>
              <a:gd name="connsiteX6" fmla="*/ 1922254 w 2001091"/>
              <a:gd name="connsiteY6" fmla="*/ 123825 h 1543050"/>
              <a:gd name="connsiteX7" fmla="*/ 1598404 w 2001091"/>
              <a:gd name="connsiteY7" fmla="*/ 123825 h 1543050"/>
              <a:gd name="connsiteX8" fmla="*/ 1150729 w 2001091"/>
              <a:gd name="connsiteY8" fmla="*/ 152400 h 1543050"/>
              <a:gd name="connsiteX9" fmla="*/ 817354 w 2001091"/>
              <a:gd name="connsiteY9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1091" h="1543050">
                <a:moveTo>
                  <a:pt x="7729" y="1543050"/>
                </a:moveTo>
                <a:cubicBezTo>
                  <a:pt x="-6559" y="1498600"/>
                  <a:pt x="-20846" y="1454150"/>
                  <a:pt x="160129" y="1419225"/>
                </a:cubicBezTo>
                <a:cubicBezTo>
                  <a:pt x="341104" y="1384300"/>
                  <a:pt x="1093579" y="1333500"/>
                  <a:pt x="1093579" y="1333500"/>
                </a:cubicBezTo>
                <a:cubicBezTo>
                  <a:pt x="1377741" y="1306513"/>
                  <a:pt x="1715879" y="1341437"/>
                  <a:pt x="1865104" y="1257300"/>
                </a:cubicBezTo>
                <a:cubicBezTo>
                  <a:pt x="2014329" y="1173163"/>
                  <a:pt x="1968292" y="998537"/>
                  <a:pt x="1988929" y="828675"/>
                </a:cubicBezTo>
                <a:cubicBezTo>
                  <a:pt x="2009566" y="658813"/>
                  <a:pt x="2000041" y="355600"/>
                  <a:pt x="1988929" y="238125"/>
                </a:cubicBezTo>
                <a:cubicBezTo>
                  <a:pt x="1977817" y="120650"/>
                  <a:pt x="1987342" y="142875"/>
                  <a:pt x="1922254" y="123825"/>
                </a:cubicBezTo>
                <a:cubicBezTo>
                  <a:pt x="1857166" y="104775"/>
                  <a:pt x="1726991" y="119063"/>
                  <a:pt x="1598404" y="123825"/>
                </a:cubicBezTo>
                <a:cubicBezTo>
                  <a:pt x="1469817" y="128587"/>
                  <a:pt x="1280904" y="173037"/>
                  <a:pt x="1150729" y="152400"/>
                </a:cubicBezTo>
                <a:cubicBezTo>
                  <a:pt x="1020554" y="131763"/>
                  <a:pt x="918954" y="65881"/>
                  <a:pt x="817354" y="0"/>
                </a:cubicBez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0792438" y="5336001"/>
            <a:ext cx="104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70C0"/>
                </a:solidFill>
              </a:rPr>
              <a:t>回転によって並進に</a:t>
            </a:r>
            <a:endParaRPr kumimoji="1" lang="en-US" altLang="ja-JP" sz="700" dirty="0" smtClean="0">
              <a:solidFill>
                <a:srgbClr val="0070C0"/>
              </a:solidFill>
            </a:endParaRPr>
          </a:p>
          <a:p>
            <a:r>
              <a:rPr kumimoji="1" lang="ja-JP" altLang="en-US" sz="700" dirty="0" smtClean="0">
                <a:solidFill>
                  <a:srgbClr val="0070C0"/>
                </a:solidFill>
              </a:rPr>
              <a:t>影響を与える部分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9146233" y="3420021"/>
            <a:ext cx="140642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384358" y="3420021"/>
            <a:ext cx="108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8502127" y="3309123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9206067" y="1793936"/>
            <a:ext cx="140642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8738741" y="1601744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9440416" y="681016"/>
            <a:ext cx="1246633" cy="61504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574380" y="225871"/>
            <a:ext cx="160630" cy="1711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8755742" y="5288599"/>
            <a:ext cx="1181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x</a:t>
            </a:r>
            <a:r>
              <a:rPr lang="en-US" altLang="ja-JP" sz="800" dirty="0" smtClean="0"/>
              <a:t>, y, </a:t>
            </a:r>
            <a:r>
              <a:rPr lang="ja-JP" altLang="en-US" sz="800" dirty="0" smtClean="0"/>
              <a:t>　　</a:t>
            </a:r>
            <a:r>
              <a:rPr lang="en-US" altLang="ja-JP" sz="800" dirty="0" smtClean="0"/>
              <a:t>θ </a:t>
            </a:r>
            <a:r>
              <a:rPr lang="ja-JP" altLang="en-US" sz="800" dirty="0" smtClean="0"/>
              <a:t>　　で微分</a:t>
            </a:r>
            <a:endParaRPr kumimoji="1" lang="ja-JP" altLang="en-US" sz="800" dirty="0"/>
          </a:p>
        </p:txBody>
      </p:sp>
      <p:sp>
        <p:nvSpPr>
          <p:cNvPr id="59" name="正方形/長方形 58"/>
          <p:cNvSpPr/>
          <p:nvPr/>
        </p:nvSpPr>
        <p:spPr>
          <a:xfrm>
            <a:off x="5686425" y="3055246"/>
            <a:ext cx="1171575" cy="50327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438313" y="1600110"/>
            <a:ext cx="1171575" cy="50327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173715" y="3781003"/>
            <a:ext cx="139592" cy="176005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6858000" y="1994446"/>
            <a:ext cx="2580313" cy="1101179"/>
          </a:xfrm>
          <a:custGeom>
            <a:avLst/>
            <a:gdLst>
              <a:gd name="connsiteX0" fmla="*/ 0 w 2600325"/>
              <a:gd name="connsiteY0" fmla="*/ 1101179 h 1101179"/>
              <a:gd name="connsiteX1" fmla="*/ 504825 w 2600325"/>
              <a:gd name="connsiteY1" fmla="*/ 1044029 h 1101179"/>
              <a:gd name="connsiteX2" fmla="*/ 1181100 w 2600325"/>
              <a:gd name="connsiteY2" fmla="*/ 901154 h 1101179"/>
              <a:gd name="connsiteX3" fmla="*/ 1257300 w 2600325"/>
              <a:gd name="connsiteY3" fmla="*/ 243929 h 1101179"/>
              <a:gd name="connsiteX4" fmla="*/ 1609725 w 2600325"/>
              <a:gd name="connsiteY4" fmla="*/ 5804 h 1101179"/>
              <a:gd name="connsiteX5" fmla="*/ 2133600 w 2600325"/>
              <a:gd name="connsiteY5" fmla="*/ 72479 h 1101179"/>
              <a:gd name="connsiteX6" fmla="*/ 2600325 w 2600325"/>
              <a:gd name="connsiteY6" fmla="*/ 62954 h 110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0325" h="1101179">
                <a:moveTo>
                  <a:pt x="0" y="1101179"/>
                </a:moveTo>
                <a:cubicBezTo>
                  <a:pt x="153987" y="1089272"/>
                  <a:pt x="307975" y="1077366"/>
                  <a:pt x="504825" y="1044029"/>
                </a:cubicBezTo>
                <a:cubicBezTo>
                  <a:pt x="701675" y="1010692"/>
                  <a:pt x="1055688" y="1034504"/>
                  <a:pt x="1181100" y="901154"/>
                </a:cubicBezTo>
                <a:cubicBezTo>
                  <a:pt x="1306512" y="767804"/>
                  <a:pt x="1185862" y="393154"/>
                  <a:pt x="1257300" y="243929"/>
                </a:cubicBezTo>
                <a:cubicBezTo>
                  <a:pt x="1328738" y="94704"/>
                  <a:pt x="1463675" y="34379"/>
                  <a:pt x="1609725" y="5804"/>
                </a:cubicBezTo>
                <a:cubicBezTo>
                  <a:pt x="1755775" y="-22771"/>
                  <a:pt x="1968500" y="62954"/>
                  <a:pt x="2133600" y="72479"/>
                </a:cubicBezTo>
                <a:cubicBezTo>
                  <a:pt x="2298700" y="82004"/>
                  <a:pt x="2449512" y="72479"/>
                  <a:pt x="2600325" y="62954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7232949" y="1865025"/>
            <a:ext cx="1197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ロボットの姿勢に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kumimoji="1" lang="ja-JP" altLang="en-US" sz="700" dirty="0" smtClean="0">
                <a:solidFill>
                  <a:srgbClr val="FF66FF"/>
                </a:solidFill>
              </a:rPr>
              <a:t>関する成分だけを抽出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64" name="フリーフォーム 63"/>
          <p:cNvSpPr/>
          <p:nvPr/>
        </p:nvSpPr>
        <p:spPr>
          <a:xfrm>
            <a:off x="6953250" y="3091044"/>
            <a:ext cx="2214831" cy="886246"/>
          </a:xfrm>
          <a:custGeom>
            <a:avLst/>
            <a:gdLst>
              <a:gd name="connsiteX0" fmla="*/ 0 w 2257425"/>
              <a:gd name="connsiteY0" fmla="*/ 4582 h 938301"/>
              <a:gd name="connsiteX1" fmla="*/ 66675 w 2257425"/>
              <a:gd name="connsiteY1" fmla="*/ 4582 h 938301"/>
              <a:gd name="connsiteX2" fmla="*/ 361950 w 2257425"/>
              <a:gd name="connsiteY2" fmla="*/ 52207 h 938301"/>
              <a:gd name="connsiteX3" fmla="*/ 514350 w 2257425"/>
              <a:gd name="connsiteY3" fmla="*/ 328432 h 938301"/>
              <a:gd name="connsiteX4" fmla="*/ 685800 w 2257425"/>
              <a:gd name="connsiteY4" fmla="*/ 671332 h 938301"/>
              <a:gd name="connsiteX5" fmla="*/ 1133475 w 2257425"/>
              <a:gd name="connsiteY5" fmla="*/ 871357 h 938301"/>
              <a:gd name="connsiteX6" fmla="*/ 1704975 w 2257425"/>
              <a:gd name="connsiteY6" fmla="*/ 938032 h 938301"/>
              <a:gd name="connsiteX7" fmla="*/ 2257425 w 2257425"/>
              <a:gd name="connsiteY7" fmla="*/ 890407 h 93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7425" h="938301">
                <a:moveTo>
                  <a:pt x="0" y="4582"/>
                </a:moveTo>
                <a:cubicBezTo>
                  <a:pt x="3175" y="613"/>
                  <a:pt x="6350" y="-3355"/>
                  <a:pt x="66675" y="4582"/>
                </a:cubicBezTo>
                <a:cubicBezTo>
                  <a:pt x="127000" y="12519"/>
                  <a:pt x="287338" y="-1768"/>
                  <a:pt x="361950" y="52207"/>
                </a:cubicBezTo>
                <a:cubicBezTo>
                  <a:pt x="436562" y="106182"/>
                  <a:pt x="460375" y="225245"/>
                  <a:pt x="514350" y="328432"/>
                </a:cubicBezTo>
                <a:cubicBezTo>
                  <a:pt x="568325" y="431619"/>
                  <a:pt x="582613" y="580845"/>
                  <a:pt x="685800" y="671332"/>
                </a:cubicBezTo>
                <a:cubicBezTo>
                  <a:pt x="788987" y="761819"/>
                  <a:pt x="963613" y="826907"/>
                  <a:pt x="1133475" y="871357"/>
                </a:cubicBezTo>
                <a:cubicBezTo>
                  <a:pt x="1303337" y="915807"/>
                  <a:pt x="1517650" y="934857"/>
                  <a:pt x="1704975" y="938032"/>
                </a:cubicBezTo>
                <a:cubicBezTo>
                  <a:pt x="1892300" y="941207"/>
                  <a:pt x="2074862" y="915807"/>
                  <a:pt x="2257425" y="890407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6889681" y="3713639"/>
            <a:ext cx="1197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ロボットの姿勢に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kumimoji="1" lang="ja-JP" altLang="en-US" sz="700" dirty="0" smtClean="0">
                <a:solidFill>
                  <a:srgbClr val="FF66FF"/>
                </a:solidFill>
              </a:rPr>
              <a:t>関する成分だけを抽出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37424" y="2487523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5631" y="619225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68106" y="35383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2737177" y="2659862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2663687" y="2751901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3052691" y="2160524"/>
            <a:ext cx="144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3175908" y="2344940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399255" y="875540"/>
            <a:ext cx="288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1059695" y="609877"/>
            <a:ext cx="144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1870807" y="289896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162752" y="61546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7469371" y="764357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699040" y="1139715"/>
            <a:ext cx="68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6101165" y="1807850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6470015" y="2116405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4712477" y="248152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7853092" y="2477557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4112069" y="263152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5478377" y="4286181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8890526" y="48400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6203578" y="3575405"/>
            <a:ext cx="158819" cy="44601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355616" y="537950"/>
            <a:ext cx="172684" cy="102332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6369050" y="419597"/>
            <a:ext cx="3990975" cy="3263489"/>
          </a:xfrm>
          <a:custGeom>
            <a:avLst/>
            <a:gdLst>
              <a:gd name="connsiteX0" fmla="*/ 0 w 3990975"/>
              <a:gd name="connsiteY0" fmla="*/ 3250703 h 3263489"/>
              <a:gd name="connsiteX1" fmla="*/ 844550 w 3990975"/>
              <a:gd name="connsiteY1" fmla="*/ 3225303 h 3263489"/>
              <a:gd name="connsiteX2" fmla="*/ 1371600 w 3990975"/>
              <a:gd name="connsiteY2" fmla="*/ 2930028 h 3263489"/>
              <a:gd name="connsiteX3" fmla="*/ 1733550 w 3990975"/>
              <a:gd name="connsiteY3" fmla="*/ 2501403 h 3263489"/>
              <a:gd name="connsiteX4" fmla="*/ 1790700 w 3990975"/>
              <a:gd name="connsiteY4" fmla="*/ 2101353 h 3263489"/>
              <a:gd name="connsiteX5" fmla="*/ 1778000 w 3990975"/>
              <a:gd name="connsiteY5" fmla="*/ 1488578 h 3263489"/>
              <a:gd name="connsiteX6" fmla="*/ 1768475 w 3990975"/>
              <a:gd name="connsiteY6" fmla="*/ 821828 h 3263489"/>
              <a:gd name="connsiteX7" fmla="*/ 1774825 w 3990975"/>
              <a:gd name="connsiteY7" fmla="*/ 390028 h 3263489"/>
              <a:gd name="connsiteX8" fmla="*/ 1774825 w 3990975"/>
              <a:gd name="connsiteY8" fmla="*/ 126503 h 3263489"/>
              <a:gd name="connsiteX9" fmla="*/ 1870075 w 3990975"/>
              <a:gd name="connsiteY9" fmla="*/ 15378 h 3263489"/>
              <a:gd name="connsiteX10" fmla="*/ 2301875 w 3990975"/>
              <a:gd name="connsiteY10" fmla="*/ 9028 h 3263489"/>
              <a:gd name="connsiteX11" fmla="*/ 2736850 w 3990975"/>
              <a:gd name="connsiteY11" fmla="*/ 91578 h 3263489"/>
              <a:gd name="connsiteX12" fmla="*/ 3349625 w 3990975"/>
              <a:gd name="connsiteY12" fmla="*/ 104278 h 3263489"/>
              <a:gd name="connsiteX13" fmla="*/ 3990975 w 3990975"/>
              <a:gd name="connsiteY13" fmla="*/ 148728 h 326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90975" h="3263489">
                <a:moveTo>
                  <a:pt x="0" y="3250703"/>
                </a:moveTo>
                <a:cubicBezTo>
                  <a:pt x="307975" y="3264726"/>
                  <a:pt x="615950" y="3278749"/>
                  <a:pt x="844550" y="3225303"/>
                </a:cubicBezTo>
                <a:cubicBezTo>
                  <a:pt x="1073150" y="3171857"/>
                  <a:pt x="1223433" y="3050678"/>
                  <a:pt x="1371600" y="2930028"/>
                </a:cubicBezTo>
                <a:cubicBezTo>
                  <a:pt x="1519767" y="2809378"/>
                  <a:pt x="1663700" y="2639515"/>
                  <a:pt x="1733550" y="2501403"/>
                </a:cubicBezTo>
                <a:cubicBezTo>
                  <a:pt x="1803400" y="2363291"/>
                  <a:pt x="1783292" y="2270157"/>
                  <a:pt x="1790700" y="2101353"/>
                </a:cubicBezTo>
                <a:cubicBezTo>
                  <a:pt x="1798108" y="1932549"/>
                  <a:pt x="1781704" y="1701832"/>
                  <a:pt x="1778000" y="1488578"/>
                </a:cubicBezTo>
                <a:cubicBezTo>
                  <a:pt x="1774296" y="1275324"/>
                  <a:pt x="1769004" y="1004920"/>
                  <a:pt x="1768475" y="821828"/>
                </a:cubicBezTo>
                <a:cubicBezTo>
                  <a:pt x="1767946" y="638736"/>
                  <a:pt x="1773767" y="505915"/>
                  <a:pt x="1774825" y="390028"/>
                </a:cubicBezTo>
                <a:cubicBezTo>
                  <a:pt x="1775883" y="274141"/>
                  <a:pt x="1758950" y="188945"/>
                  <a:pt x="1774825" y="126503"/>
                </a:cubicBezTo>
                <a:cubicBezTo>
                  <a:pt x="1790700" y="64061"/>
                  <a:pt x="1782233" y="34957"/>
                  <a:pt x="1870075" y="15378"/>
                </a:cubicBezTo>
                <a:cubicBezTo>
                  <a:pt x="1957917" y="-4201"/>
                  <a:pt x="2157413" y="-3672"/>
                  <a:pt x="2301875" y="9028"/>
                </a:cubicBezTo>
                <a:cubicBezTo>
                  <a:pt x="2446337" y="21728"/>
                  <a:pt x="2562225" y="75703"/>
                  <a:pt x="2736850" y="91578"/>
                </a:cubicBezTo>
                <a:cubicBezTo>
                  <a:pt x="2911475" y="107453"/>
                  <a:pt x="3140604" y="94753"/>
                  <a:pt x="3349625" y="104278"/>
                </a:cubicBezTo>
                <a:cubicBezTo>
                  <a:pt x="3558646" y="113803"/>
                  <a:pt x="3774810" y="131265"/>
                  <a:pt x="3990975" y="148728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8125816" y="146824"/>
            <a:ext cx="1046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rgbClr val="00B050"/>
                </a:solidFill>
              </a:rPr>
              <a:t>ランドマークの項を</a:t>
            </a:r>
            <a:endParaRPr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消してコンパクトに</a:t>
            </a:r>
            <a:endParaRPr lang="en-US" altLang="ja-JP" sz="600" dirty="0" smtClean="0">
              <a:solidFill>
                <a:srgbClr val="00B050"/>
              </a:solidFill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10199972" y="754598"/>
            <a:ext cx="356903" cy="3911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780890" y="765555"/>
            <a:ext cx="347113" cy="38654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7699118" y="190587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7354745" y="37575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137712" y="101811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8989533" y="1652510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8752432" y="3360811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10033535" y="3382405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8421571" y="3468076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正方形/長方形 106"/>
          <p:cNvSpPr/>
          <p:nvPr/>
        </p:nvSpPr>
        <p:spPr>
          <a:xfrm>
            <a:off x="11404014" y="4175633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フリーフォーム 8"/>
          <p:cNvSpPr/>
          <p:nvPr/>
        </p:nvSpPr>
        <p:spPr>
          <a:xfrm>
            <a:off x="8168008" y="4297206"/>
            <a:ext cx="3837638" cy="289007"/>
          </a:xfrm>
          <a:custGeom>
            <a:avLst/>
            <a:gdLst>
              <a:gd name="connsiteX0" fmla="*/ 1880916 w 3837638"/>
              <a:gd name="connsiteY0" fmla="*/ 14213 h 289007"/>
              <a:gd name="connsiteX1" fmla="*/ 1880916 w 3837638"/>
              <a:gd name="connsiteY1" fmla="*/ 146872 h 289007"/>
              <a:gd name="connsiteX2" fmla="*/ 0 w 3837638"/>
              <a:gd name="connsiteY2" fmla="*/ 146872 h 289007"/>
              <a:gd name="connsiteX3" fmla="*/ 0 w 3837638"/>
              <a:gd name="connsiteY3" fmla="*/ 289007 h 289007"/>
              <a:gd name="connsiteX4" fmla="*/ 1625074 w 3837638"/>
              <a:gd name="connsiteY4" fmla="*/ 289007 h 289007"/>
              <a:gd name="connsiteX5" fmla="*/ 1625074 w 3837638"/>
              <a:gd name="connsiteY5" fmla="*/ 180037 h 289007"/>
              <a:gd name="connsiteX6" fmla="*/ 3837638 w 3837638"/>
              <a:gd name="connsiteY6" fmla="*/ 180037 h 289007"/>
              <a:gd name="connsiteX7" fmla="*/ 3837638 w 3837638"/>
              <a:gd name="connsiteY7" fmla="*/ 0 h 289007"/>
              <a:gd name="connsiteX8" fmla="*/ 1880916 w 3837638"/>
              <a:gd name="connsiteY8" fmla="*/ 14213 h 2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7638" h="289007">
                <a:moveTo>
                  <a:pt x="1880916" y="14213"/>
                </a:moveTo>
                <a:lnTo>
                  <a:pt x="1880916" y="146872"/>
                </a:lnTo>
                <a:lnTo>
                  <a:pt x="0" y="146872"/>
                </a:lnTo>
                <a:lnTo>
                  <a:pt x="0" y="289007"/>
                </a:lnTo>
                <a:lnTo>
                  <a:pt x="1625074" y="289007"/>
                </a:lnTo>
                <a:lnTo>
                  <a:pt x="1625074" y="180037"/>
                </a:lnTo>
                <a:lnTo>
                  <a:pt x="3837638" y="180037"/>
                </a:lnTo>
                <a:lnTo>
                  <a:pt x="3837638" y="0"/>
                </a:lnTo>
                <a:lnTo>
                  <a:pt x="1880916" y="14213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3354379" y="1004419"/>
            <a:ext cx="4823105" cy="3562843"/>
          </a:xfrm>
          <a:custGeom>
            <a:avLst/>
            <a:gdLst>
              <a:gd name="connsiteX0" fmla="*/ 4823105 w 4823105"/>
              <a:gd name="connsiteY0" fmla="*/ 3562843 h 3562843"/>
              <a:gd name="connsiteX1" fmla="*/ 369551 w 4823105"/>
              <a:gd name="connsiteY1" fmla="*/ 3562843 h 3562843"/>
              <a:gd name="connsiteX2" fmla="*/ 369551 w 4823105"/>
              <a:gd name="connsiteY2" fmla="*/ 0 h 3562843"/>
              <a:gd name="connsiteX3" fmla="*/ 0 w 4823105"/>
              <a:gd name="connsiteY3" fmla="*/ 0 h 356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3105" h="3562843">
                <a:moveTo>
                  <a:pt x="4823105" y="3562843"/>
                </a:moveTo>
                <a:lnTo>
                  <a:pt x="369551" y="3562843"/>
                </a:lnTo>
                <a:lnTo>
                  <a:pt x="369551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0876900" y="537983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0" name="正方形/長方形 109"/>
          <p:cNvSpPr/>
          <p:nvPr/>
        </p:nvSpPr>
        <p:spPr>
          <a:xfrm>
            <a:off x="11828463" y="447082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フリーフォーム 37"/>
          <p:cNvSpPr/>
          <p:nvPr/>
        </p:nvSpPr>
        <p:spPr>
          <a:xfrm>
            <a:off x="1890392" y="1359755"/>
            <a:ext cx="9925741" cy="3226458"/>
          </a:xfrm>
          <a:custGeom>
            <a:avLst/>
            <a:gdLst>
              <a:gd name="connsiteX0" fmla="*/ 9925741 w 9925741"/>
              <a:gd name="connsiteY0" fmla="*/ 3226458 h 3226458"/>
              <a:gd name="connsiteX1" fmla="*/ 1752995 w 9925741"/>
              <a:gd name="connsiteY1" fmla="*/ 3226458 h 3226458"/>
              <a:gd name="connsiteX2" fmla="*/ 1752995 w 9925741"/>
              <a:gd name="connsiteY2" fmla="*/ 0 h 3226458"/>
              <a:gd name="connsiteX3" fmla="*/ 0 w 9925741"/>
              <a:gd name="connsiteY3" fmla="*/ 0 h 322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5741" h="3226458">
                <a:moveTo>
                  <a:pt x="9925741" y="3226458"/>
                </a:moveTo>
                <a:lnTo>
                  <a:pt x="1752995" y="3226458"/>
                </a:lnTo>
                <a:lnTo>
                  <a:pt x="1752995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751751" y="1320648"/>
            <a:ext cx="1146520" cy="11465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00455" y="1216435"/>
            <a:ext cx="162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8" name="正方形/長方形 107"/>
          <p:cNvSpPr/>
          <p:nvPr/>
        </p:nvSpPr>
        <p:spPr>
          <a:xfrm>
            <a:off x="8204560" y="283843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9592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" y="0"/>
            <a:ext cx="3955492" cy="520806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156" y="54244"/>
            <a:ext cx="3939094" cy="501339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b="48817"/>
          <a:stretch/>
        </p:blipFill>
        <p:spPr>
          <a:xfrm>
            <a:off x="4078342" y="5067637"/>
            <a:ext cx="3949908" cy="178533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51135"/>
          <a:stretch/>
        </p:blipFill>
        <p:spPr>
          <a:xfrm>
            <a:off x="0" y="5355771"/>
            <a:ext cx="3949908" cy="1704474"/>
          </a:xfrm>
          <a:prstGeom prst="rect">
            <a:avLst/>
          </a:prstGeom>
        </p:spPr>
      </p:pic>
      <p:sp>
        <p:nvSpPr>
          <p:cNvPr id="12" name="フリーフォーム 11"/>
          <p:cNvSpPr/>
          <p:nvPr/>
        </p:nvSpPr>
        <p:spPr>
          <a:xfrm>
            <a:off x="50243" y="5235192"/>
            <a:ext cx="5926696" cy="1709018"/>
          </a:xfrm>
          <a:custGeom>
            <a:avLst/>
            <a:gdLst>
              <a:gd name="connsiteX0" fmla="*/ 5978769 w 5978769"/>
              <a:gd name="connsiteY0" fmla="*/ 1647930 h 1748413"/>
              <a:gd name="connsiteX1" fmla="*/ 5978769 w 5978769"/>
              <a:gd name="connsiteY1" fmla="*/ 1748413 h 1748413"/>
              <a:gd name="connsiteX2" fmla="*/ 3938954 w 5978769"/>
              <a:gd name="connsiteY2" fmla="*/ 1748413 h 1748413"/>
              <a:gd name="connsiteX3" fmla="*/ 3938954 w 5978769"/>
              <a:gd name="connsiteY3" fmla="*/ 1657978 h 1748413"/>
              <a:gd name="connsiteX4" fmla="*/ 3938954 w 5978769"/>
              <a:gd name="connsiteY4" fmla="*/ 0 h 1748413"/>
              <a:gd name="connsiteX5" fmla="*/ 0 w 5978769"/>
              <a:gd name="connsiteY5" fmla="*/ 0 h 1748413"/>
              <a:gd name="connsiteX6" fmla="*/ 0 w 5978769"/>
              <a:gd name="connsiteY6" fmla="*/ 110532 h 174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769" h="1748413">
                <a:moveTo>
                  <a:pt x="5978769" y="1647930"/>
                </a:moveTo>
                <a:lnTo>
                  <a:pt x="5978769" y="1748413"/>
                </a:lnTo>
                <a:lnTo>
                  <a:pt x="3938954" y="1748413"/>
                </a:lnTo>
                <a:lnTo>
                  <a:pt x="3938954" y="1657978"/>
                </a:lnTo>
                <a:lnTo>
                  <a:pt x="3938954" y="0"/>
                </a:lnTo>
                <a:lnTo>
                  <a:pt x="0" y="0"/>
                </a:lnTo>
                <a:lnTo>
                  <a:pt x="0" y="110532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左中かっこ 12"/>
          <p:cNvSpPr/>
          <p:nvPr/>
        </p:nvSpPr>
        <p:spPr>
          <a:xfrm>
            <a:off x="276848" y="339634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31482" y="606133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15" name="左中かっこ 14"/>
          <p:cNvSpPr/>
          <p:nvPr/>
        </p:nvSpPr>
        <p:spPr>
          <a:xfrm>
            <a:off x="276848" y="1554605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53792" y="2471281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1050" dirty="0"/>
              <a:t>計測</a:t>
            </a:r>
            <a:r>
              <a:rPr kumimoji="1" lang="ja-JP" altLang="en-US" sz="1050" dirty="0" smtClean="0"/>
              <a:t>更新</a:t>
            </a:r>
            <a:endParaRPr kumimoji="1" lang="ja-JP" altLang="en-US" sz="1050" dirty="0"/>
          </a:p>
        </p:txBody>
      </p:sp>
      <p:sp>
        <p:nvSpPr>
          <p:cNvPr id="17" name="正方形/長方形 16"/>
          <p:cNvSpPr/>
          <p:nvPr/>
        </p:nvSpPr>
        <p:spPr>
          <a:xfrm>
            <a:off x="17474" y="2487131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9895" y="618833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00710" y="581414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00710" y="155724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713544" y="155724"/>
            <a:ext cx="155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21086" y="777549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5533" y="567440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15533" y="828631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15532" y="1168082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398269" y="1696677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398269" y="2112195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28" name="右中かっこ 27"/>
          <p:cNvSpPr/>
          <p:nvPr/>
        </p:nvSpPr>
        <p:spPr>
          <a:xfrm>
            <a:off x="3263670" y="606133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中かっこ 28"/>
          <p:cNvSpPr/>
          <p:nvPr/>
        </p:nvSpPr>
        <p:spPr>
          <a:xfrm>
            <a:off x="3472671" y="1729608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565503" y="2516752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1" name="フリーフォーム 30"/>
          <p:cNvSpPr/>
          <p:nvPr/>
        </p:nvSpPr>
        <p:spPr>
          <a:xfrm>
            <a:off x="721465" y="1886684"/>
            <a:ext cx="889000" cy="2337124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1642215" y="2868605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15964" y="2951156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42856" y="3741051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08545" y="3503054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889759" y="2951156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048417" y="3740550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45687" y="2803129"/>
            <a:ext cx="1620000" cy="1284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760462" y="190195"/>
            <a:ext cx="2630938" cy="619386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2457450" y="389681"/>
            <a:ext cx="2305050" cy="2544743"/>
          </a:xfrm>
          <a:custGeom>
            <a:avLst/>
            <a:gdLst>
              <a:gd name="connsiteX0" fmla="*/ 0 w 2305050"/>
              <a:gd name="connsiteY0" fmla="*/ 2477344 h 2544743"/>
              <a:gd name="connsiteX1" fmla="*/ 476250 w 2305050"/>
              <a:gd name="connsiteY1" fmla="*/ 2544019 h 2544743"/>
              <a:gd name="connsiteX2" fmla="*/ 1152525 w 2305050"/>
              <a:gd name="connsiteY2" fmla="*/ 2439244 h 2544743"/>
              <a:gd name="connsiteX3" fmla="*/ 1543050 w 2305050"/>
              <a:gd name="connsiteY3" fmla="*/ 1896319 h 2544743"/>
              <a:gd name="connsiteX4" fmla="*/ 1571625 w 2305050"/>
              <a:gd name="connsiteY4" fmla="*/ 1067644 h 2544743"/>
              <a:gd name="connsiteX5" fmla="*/ 1590675 w 2305050"/>
              <a:gd name="connsiteY5" fmla="*/ 391369 h 2544743"/>
              <a:gd name="connsiteX6" fmla="*/ 2114550 w 2305050"/>
              <a:gd name="connsiteY6" fmla="*/ 48469 h 2544743"/>
              <a:gd name="connsiteX7" fmla="*/ 2305050 w 2305050"/>
              <a:gd name="connsiteY7" fmla="*/ 10369 h 25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5050" h="2544743">
                <a:moveTo>
                  <a:pt x="0" y="2477344"/>
                </a:moveTo>
                <a:cubicBezTo>
                  <a:pt x="142081" y="2513856"/>
                  <a:pt x="284163" y="2550369"/>
                  <a:pt x="476250" y="2544019"/>
                </a:cubicBezTo>
                <a:cubicBezTo>
                  <a:pt x="668337" y="2537669"/>
                  <a:pt x="974725" y="2547194"/>
                  <a:pt x="1152525" y="2439244"/>
                </a:cubicBezTo>
                <a:cubicBezTo>
                  <a:pt x="1330325" y="2331294"/>
                  <a:pt x="1473200" y="2124919"/>
                  <a:pt x="1543050" y="1896319"/>
                </a:cubicBezTo>
                <a:cubicBezTo>
                  <a:pt x="1612900" y="1667719"/>
                  <a:pt x="1563688" y="1318469"/>
                  <a:pt x="1571625" y="1067644"/>
                </a:cubicBezTo>
                <a:cubicBezTo>
                  <a:pt x="1579562" y="816819"/>
                  <a:pt x="1500187" y="561232"/>
                  <a:pt x="1590675" y="391369"/>
                </a:cubicBezTo>
                <a:cubicBezTo>
                  <a:pt x="1681163" y="221506"/>
                  <a:pt x="1995488" y="111969"/>
                  <a:pt x="2114550" y="48469"/>
                </a:cubicBezTo>
                <a:cubicBezTo>
                  <a:pt x="2233612" y="-15031"/>
                  <a:pt x="2269331" y="-2331"/>
                  <a:pt x="2305050" y="10369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03544" y="3269856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819459" y="3854196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066800" y="3390900"/>
            <a:ext cx="1866900" cy="476250"/>
          </a:xfrm>
          <a:custGeom>
            <a:avLst/>
            <a:gdLst>
              <a:gd name="connsiteX0" fmla="*/ 0 w 1866900"/>
              <a:gd name="connsiteY0" fmla="*/ 0 h 476250"/>
              <a:gd name="connsiteX1" fmla="*/ 123825 w 1866900"/>
              <a:gd name="connsiteY1" fmla="*/ 266700 h 476250"/>
              <a:gd name="connsiteX2" fmla="*/ 361950 w 1866900"/>
              <a:gd name="connsiteY2" fmla="*/ 333375 h 476250"/>
              <a:gd name="connsiteX3" fmla="*/ 828675 w 1866900"/>
              <a:gd name="connsiteY3" fmla="*/ 333375 h 476250"/>
              <a:gd name="connsiteX4" fmla="*/ 1552575 w 1866900"/>
              <a:gd name="connsiteY4" fmla="*/ 323850 h 476250"/>
              <a:gd name="connsiteX5" fmla="*/ 1800225 w 1866900"/>
              <a:gd name="connsiteY5" fmla="*/ 323850 h 476250"/>
              <a:gd name="connsiteX6" fmla="*/ 1866900 w 1866900"/>
              <a:gd name="connsiteY6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6900" h="476250">
                <a:moveTo>
                  <a:pt x="0" y="0"/>
                </a:moveTo>
                <a:cubicBezTo>
                  <a:pt x="31750" y="105568"/>
                  <a:pt x="63500" y="211137"/>
                  <a:pt x="123825" y="266700"/>
                </a:cubicBezTo>
                <a:cubicBezTo>
                  <a:pt x="184150" y="322263"/>
                  <a:pt x="244475" y="322263"/>
                  <a:pt x="361950" y="333375"/>
                </a:cubicBezTo>
                <a:cubicBezTo>
                  <a:pt x="479425" y="344487"/>
                  <a:pt x="828675" y="333375"/>
                  <a:pt x="828675" y="333375"/>
                </a:cubicBezTo>
                <a:lnTo>
                  <a:pt x="1552575" y="323850"/>
                </a:lnTo>
                <a:cubicBezTo>
                  <a:pt x="1714500" y="322263"/>
                  <a:pt x="1747838" y="298450"/>
                  <a:pt x="1800225" y="323850"/>
                </a:cubicBezTo>
                <a:cubicBezTo>
                  <a:pt x="1852613" y="349250"/>
                  <a:pt x="1859756" y="412750"/>
                  <a:pt x="1866900" y="47625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419513" y="1464290"/>
            <a:ext cx="746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観測方程式</a:t>
            </a:r>
            <a:endParaRPr kumimoji="1" lang="ja-JP" altLang="en-US" sz="800" dirty="0"/>
          </a:p>
        </p:txBody>
      </p:sp>
      <p:sp>
        <p:nvSpPr>
          <p:cNvPr id="45" name="正方形/長方形 44"/>
          <p:cNvSpPr/>
          <p:nvPr/>
        </p:nvSpPr>
        <p:spPr>
          <a:xfrm>
            <a:off x="6158225" y="2417327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139225" y="4035720"/>
            <a:ext cx="1873206" cy="100334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6338225" y="2505075"/>
            <a:ext cx="1724276" cy="1559220"/>
          </a:xfrm>
          <a:custGeom>
            <a:avLst/>
            <a:gdLst>
              <a:gd name="connsiteX0" fmla="*/ 0 w 1778817"/>
              <a:gd name="connsiteY0" fmla="*/ 0 h 1836132"/>
              <a:gd name="connsiteX1" fmla="*/ 247650 w 1778817"/>
              <a:gd name="connsiteY1" fmla="*/ 66675 h 1836132"/>
              <a:gd name="connsiteX2" fmla="*/ 828675 w 1778817"/>
              <a:gd name="connsiteY2" fmla="*/ 76200 h 1836132"/>
              <a:gd name="connsiteX3" fmla="*/ 1390650 w 1778817"/>
              <a:gd name="connsiteY3" fmla="*/ 95250 h 1836132"/>
              <a:gd name="connsiteX4" fmla="*/ 1733550 w 1778817"/>
              <a:gd name="connsiteY4" fmla="*/ 276225 h 1836132"/>
              <a:gd name="connsiteX5" fmla="*/ 1762125 w 1778817"/>
              <a:gd name="connsiteY5" fmla="*/ 1200150 h 1836132"/>
              <a:gd name="connsiteX6" fmla="*/ 1752600 w 1778817"/>
              <a:gd name="connsiteY6" fmla="*/ 1571625 h 1836132"/>
              <a:gd name="connsiteX7" fmla="*/ 1457325 w 1778817"/>
              <a:gd name="connsiteY7" fmla="*/ 1752600 h 1836132"/>
              <a:gd name="connsiteX8" fmla="*/ 809625 w 1778817"/>
              <a:gd name="connsiteY8" fmla="*/ 1828800 h 1836132"/>
              <a:gd name="connsiteX9" fmla="*/ 685800 w 1778817"/>
              <a:gd name="connsiteY9" fmla="*/ 1828800 h 183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8817" h="1836132">
                <a:moveTo>
                  <a:pt x="0" y="0"/>
                </a:moveTo>
                <a:cubicBezTo>
                  <a:pt x="54769" y="26987"/>
                  <a:pt x="109538" y="53975"/>
                  <a:pt x="247650" y="66675"/>
                </a:cubicBezTo>
                <a:cubicBezTo>
                  <a:pt x="385762" y="79375"/>
                  <a:pt x="828675" y="76200"/>
                  <a:pt x="828675" y="76200"/>
                </a:cubicBezTo>
                <a:lnTo>
                  <a:pt x="1390650" y="95250"/>
                </a:lnTo>
                <a:cubicBezTo>
                  <a:pt x="1541463" y="128588"/>
                  <a:pt x="1671638" y="92075"/>
                  <a:pt x="1733550" y="276225"/>
                </a:cubicBezTo>
                <a:cubicBezTo>
                  <a:pt x="1795462" y="460375"/>
                  <a:pt x="1758950" y="984250"/>
                  <a:pt x="1762125" y="1200150"/>
                </a:cubicBezTo>
                <a:cubicBezTo>
                  <a:pt x="1765300" y="1416050"/>
                  <a:pt x="1803400" y="1479550"/>
                  <a:pt x="1752600" y="1571625"/>
                </a:cubicBezTo>
                <a:cubicBezTo>
                  <a:pt x="1701800" y="1663700"/>
                  <a:pt x="1614488" y="1709738"/>
                  <a:pt x="1457325" y="1752600"/>
                </a:cubicBezTo>
                <a:cubicBezTo>
                  <a:pt x="1300163" y="1795463"/>
                  <a:pt x="938212" y="1816100"/>
                  <a:pt x="809625" y="1828800"/>
                </a:cubicBezTo>
                <a:cubicBezTo>
                  <a:pt x="681038" y="1841500"/>
                  <a:pt x="683419" y="1835150"/>
                  <a:pt x="685800" y="1828800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45475" y="2939442"/>
            <a:ext cx="10053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ロボットの位置と，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>
                <a:solidFill>
                  <a:srgbClr val="FF0000"/>
                </a:solidFill>
              </a:rPr>
              <a:t>対象</a:t>
            </a:r>
            <a:r>
              <a:rPr lang="ja-JP" altLang="en-US" sz="700" dirty="0" smtClean="0">
                <a:solidFill>
                  <a:srgbClr val="FF0000"/>
                </a:solidFill>
              </a:rPr>
              <a:t>のランドマークに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関するパラメータ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err="1" smtClean="0">
                <a:solidFill>
                  <a:srgbClr val="FF0000"/>
                </a:solidFill>
              </a:rPr>
              <a:t>だけを抽</a:t>
            </a:r>
            <a:r>
              <a:rPr lang="ja-JP" altLang="en-US" sz="700" dirty="0" smtClean="0">
                <a:solidFill>
                  <a:srgbClr val="FF0000"/>
                </a:solidFill>
              </a:rPr>
              <a:t>出した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>
                <a:solidFill>
                  <a:srgbClr val="FF0000"/>
                </a:solidFill>
              </a:rPr>
              <a:t>ヤコビ行列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6034246" y="2417327"/>
            <a:ext cx="108000" cy="1284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977911" y="2960681"/>
            <a:ext cx="1233856" cy="67330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4768242" y="2545726"/>
            <a:ext cx="1337283" cy="662568"/>
          </a:xfrm>
          <a:custGeom>
            <a:avLst/>
            <a:gdLst>
              <a:gd name="connsiteX0" fmla="*/ 1228725 w 1228725"/>
              <a:gd name="connsiteY0" fmla="*/ 0 h 428625"/>
              <a:gd name="connsiteX1" fmla="*/ 971550 w 1228725"/>
              <a:gd name="connsiteY1" fmla="*/ 66675 h 428625"/>
              <a:gd name="connsiteX2" fmla="*/ 523875 w 1228725"/>
              <a:gd name="connsiteY2" fmla="*/ 28575 h 428625"/>
              <a:gd name="connsiteX3" fmla="*/ 161925 w 1228725"/>
              <a:gd name="connsiteY3" fmla="*/ 19050 h 428625"/>
              <a:gd name="connsiteX4" fmla="*/ 66675 w 1228725"/>
              <a:gd name="connsiteY4" fmla="*/ 76200 h 428625"/>
              <a:gd name="connsiteX5" fmla="*/ 0 w 1228725"/>
              <a:gd name="connsiteY5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8725" h="428625">
                <a:moveTo>
                  <a:pt x="1228725" y="0"/>
                </a:moveTo>
                <a:cubicBezTo>
                  <a:pt x="1158875" y="30956"/>
                  <a:pt x="1089025" y="61913"/>
                  <a:pt x="971550" y="66675"/>
                </a:cubicBezTo>
                <a:cubicBezTo>
                  <a:pt x="854075" y="71437"/>
                  <a:pt x="658812" y="36513"/>
                  <a:pt x="523875" y="28575"/>
                </a:cubicBezTo>
                <a:cubicBezTo>
                  <a:pt x="388937" y="20638"/>
                  <a:pt x="238125" y="11113"/>
                  <a:pt x="161925" y="19050"/>
                </a:cubicBezTo>
                <a:cubicBezTo>
                  <a:pt x="85725" y="26987"/>
                  <a:pt x="93663" y="7937"/>
                  <a:pt x="66675" y="76200"/>
                </a:cubicBezTo>
                <a:cubicBezTo>
                  <a:pt x="39687" y="144463"/>
                  <a:pt x="19843" y="286544"/>
                  <a:pt x="0" y="428625"/>
                </a:cubicBez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507923" y="2382571"/>
            <a:ext cx="1005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次元帳尻合わせ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5"/>
          <a:srcRect b="96450"/>
          <a:stretch/>
        </p:blipFill>
        <p:spPr>
          <a:xfrm>
            <a:off x="8587294" y="1352748"/>
            <a:ext cx="3300284" cy="152482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6"/>
          <a:srcRect t="52594"/>
          <a:stretch/>
        </p:blipFill>
        <p:spPr>
          <a:xfrm>
            <a:off x="8647908" y="4088310"/>
            <a:ext cx="2992094" cy="1821814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8028250" y="49428"/>
                <a:ext cx="4213992" cy="853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8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　</m:t>
                          </m:r>
                          <m:r>
                            <a:rPr lang="ja-JP" altLang="en-US" sz="800" i="1" smtClean="0">
                              <a:latin typeface="Cambria Math" panose="02040503050406030204" pitchFamily="18" charset="0"/>
                            </a:rPr>
                            <m:t>　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250" y="49428"/>
                <a:ext cx="4213992" cy="8533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図 55"/>
          <p:cNvPicPr>
            <a:picLocks noChangeAspect="1"/>
          </p:cNvPicPr>
          <p:nvPr/>
        </p:nvPicPr>
        <p:blipFill rotWithShape="1">
          <a:blip r:embed="rId5"/>
          <a:srcRect t="45208"/>
          <a:stretch/>
        </p:blipFill>
        <p:spPr>
          <a:xfrm>
            <a:off x="8587294" y="1598227"/>
            <a:ext cx="3300284" cy="2353807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8883949" y="2072878"/>
            <a:ext cx="1766634" cy="39840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10668000" y="2403566"/>
            <a:ext cx="1275543" cy="1889760"/>
          </a:xfrm>
          <a:custGeom>
            <a:avLst/>
            <a:gdLst>
              <a:gd name="connsiteX0" fmla="*/ 984069 w 1275543"/>
              <a:gd name="connsiteY0" fmla="*/ 1889760 h 1889760"/>
              <a:gd name="connsiteX1" fmla="*/ 1254034 w 1275543"/>
              <a:gd name="connsiteY1" fmla="*/ 1532708 h 1889760"/>
              <a:gd name="connsiteX2" fmla="*/ 1219200 w 1275543"/>
              <a:gd name="connsiteY2" fmla="*/ 818605 h 1889760"/>
              <a:gd name="connsiteX3" fmla="*/ 905691 w 1275543"/>
              <a:gd name="connsiteY3" fmla="*/ 374468 h 1889760"/>
              <a:gd name="connsiteX4" fmla="*/ 0 w 1275543"/>
              <a:gd name="connsiteY4" fmla="*/ 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5543" h="1889760">
                <a:moveTo>
                  <a:pt x="984069" y="1889760"/>
                </a:moveTo>
                <a:cubicBezTo>
                  <a:pt x="1099457" y="1800497"/>
                  <a:pt x="1214846" y="1711234"/>
                  <a:pt x="1254034" y="1532708"/>
                </a:cubicBezTo>
                <a:cubicBezTo>
                  <a:pt x="1293223" y="1354182"/>
                  <a:pt x="1277257" y="1011645"/>
                  <a:pt x="1219200" y="818605"/>
                </a:cubicBezTo>
                <a:cubicBezTo>
                  <a:pt x="1161143" y="625565"/>
                  <a:pt x="1108891" y="510902"/>
                  <a:pt x="905691" y="374468"/>
                </a:cubicBezTo>
                <a:cubicBezTo>
                  <a:pt x="702491" y="238034"/>
                  <a:pt x="351245" y="119017"/>
                  <a:pt x="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0572206" y="49428"/>
            <a:ext cx="0" cy="864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9309463" y="921824"/>
            <a:ext cx="1053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ロボットの姿勢</a:t>
            </a:r>
            <a:endParaRPr kumimoji="1" lang="ja-JP" altLang="en-US" sz="10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457774" y="922183"/>
            <a:ext cx="1734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対象のランドマークの姿勢</a:t>
            </a:r>
            <a:endParaRPr kumimoji="1" lang="ja-JP" altLang="en-US" sz="1000" dirty="0"/>
          </a:p>
        </p:txBody>
      </p:sp>
      <p:sp>
        <p:nvSpPr>
          <p:cNvPr id="59" name="正方形/長方形 58"/>
          <p:cNvSpPr/>
          <p:nvPr/>
        </p:nvSpPr>
        <p:spPr>
          <a:xfrm>
            <a:off x="6244823" y="2960681"/>
            <a:ext cx="1111501" cy="67330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525338" y="4087533"/>
            <a:ext cx="370254" cy="84947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233969" y="4087533"/>
            <a:ext cx="342936" cy="849476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129344" y="58668"/>
            <a:ext cx="1404000" cy="8168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584943" y="49886"/>
            <a:ext cx="1404000" cy="86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7158446" y="905116"/>
            <a:ext cx="3431177" cy="2047090"/>
          </a:xfrm>
          <a:custGeom>
            <a:avLst/>
            <a:gdLst>
              <a:gd name="connsiteX0" fmla="*/ 3431177 w 3431177"/>
              <a:gd name="connsiteY0" fmla="*/ 575 h 2047090"/>
              <a:gd name="connsiteX1" fmla="*/ 3004457 w 3431177"/>
              <a:gd name="connsiteY1" fmla="*/ 17993 h 2047090"/>
              <a:gd name="connsiteX2" fmla="*/ 2499360 w 3431177"/>
              <a:gd name="connsiteY2" fmla="*/ 575 h 2047090"/>
              <a:gd name="connsiteX3" fmla="*/ 2055223 w 3431177"/>
              <a:gd name="connsiteY3" fmla="*/ 44118 h 2047090"/>
              <a:gd name="connsiteX4" fmla="*/ 1602377 w 3431177"/>
              <a:gd name="connsiteY4" fmla="*/ 157330 h 2047090"/>
              <a:gd name="connsiteX5" fmla="*/ 1341120 w 3431177"/>
              <a:gd name="connsiteY5" fmla="*/ 505673 h 2047090"/>
              <a:gd name="connsiteX6" fmla="*/ 1175657 w 3431177"/>
              <a:gd name="connsiteY6" fmla="*/ 1637787 h 2047090"/>
              <a:gd name="connsiteX7" fmla="*/ 836023 w 3431177"/>
              <a:gd name="connsiteY7" fmla="*/ 1994838 h 2047090"/>
              <a:gd name="connsiteX8" fmla="*/ 278674 w 3431177"/>
              <a:gd name="connsiteY8" fmla="*/ 2003547 h 2047090"/>
              <a:gd name="connsiteX9" fmla="*/ 0 w 3431177"/>
              <a:gd name="connsiteY9" fmla="*/ 2047090 h 204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1177" h="2047090">
                <a:moveTo>
                  <a:pt x="3431177" y="575"/>
                </a:moveTo>
                <a:cubicBezTo>
                  <a:pt x="3295468" y="9284"/>
                  <a:pt x="3159760" y="17993"/>
                  <a:pt x="3004457" y="17993"/>
                </a:cubicBezTo>
                <a:cubicBezTo>
                  <a:pt x="2849154" y="17993"/>
                  <a:pt x="2657566" y="-3779"/>
                  <a:pt x="2499360" y="575"/>
                </a:cubicBezTo>
                <a:cubicBezTo>
                  <a:pt x="2341154" y="4929"/>
                  <a:pt x="2204720" y="17992"/>
                  <a:pt x="2055223" y="44118"/>
                </a:cubicBezTo>
                <a:cubicBezTo>
                  <a:pt x="1905726" y="70244"/>
                  <a:pt x="1721394" y="80404"/>
                  <a:pt x="1602377" y="157330"/>
                </a:cubicBezTo>
                <a:cubicBezTo>
                  <a:pt x="1483360" y="234256"/>
                  <a:pt x="1412240" y="258930"/>
                  <a:pt x="1341120" y="505673"/>
                </a:cubicBezTo>
                <a:cubicBezTo>
                  <a:pt x="1270000" y="752416"/>
                  <a:pt x="1259840" y="1389593"/>
                  <a:pt x="1175657" y="1637787"/>
                </a:cubicBezTo>
                <a:cubicBezTo>
                  <a:pt x="1091474" y="1885981"/>
                  <a:pt x="985520" y="1933878"/>
                  <a:pt x="836023" y="1994838"/>
                </a:cubicBezTo>
                <a:cubicBezTo>
                  <a:pt x="686526" y="2055798"/>
                  <a:pt x="418011" y="1994838"/>
                  <a:pt x="278674" y="2003547"/>
                </a:cubicBezTo>
                <a:cubicBezTo>
                  <a:pt x="139337" y="2012256"/>
                  <a:pt x="69668" y="2029673"/>
                  <a:pt x="0" y="2047090"/>
                </a:cubicBez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0533344" y="1656008"/>
            <a:ext cx="970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EKF</a:t>
            </a:r>
            <a:r>
              <a:rPr kumimoji="1" lang="ja-JP" altLang="en-US" sz="1100" dirty="0" smtClean="0"/>
              <a:t>との対比</a:t>
            </a:r>
            <a:endParaRPr kumimoji="1" lang="ja-JP" altLang="en-US" sz="1100" dirty="0"/>
          </a:p>
        </p:txBody>
      </p:sp>
      <p:sp>
        <p:nvSpPr>
          <p:cNvPr id="65" name="正方形/長方形 64"/>
          <p:cNvSpPr/>
          <p:nvPr/>
        </p:nvSpPr>
        <p:spPr>
          <a:xfrm>
            <a:off x="37424" y="2487523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5631" y="619225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68106" y="353839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2737177" y="2655099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663687" y="2751901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3052691" y="2160524"/>
            <a:ext cx="144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3175908" y="2344940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399255" y="875540"/>
            <a:ext cx="288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5502746" y="1511751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6774312" y="2430335"/>
            <a:ext cx="190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5618267" y="5235191"/>
            <a:ext cx="2049357" cy="100569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43998" y="1915109"/>
            <a:ext cx="3047605" cy="2299785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>
            <a:off x="3595687" y="4157663"/>
            <a:ext cx="2033587" cy="1076325"/>
          </a:xfrm>
          <a:custGeom>
            <a:avLst/>
            <a:gdLst>
              <a:gd name="connsiteX0" fmla="*/ 2033587 w 2033587"/>
              <a:gd name="connsiteY0" fmla="*/ 1076325 h 1076325"/>
              <a:gd name="connsiteX1" fmla="*/ 428625 w 2033587"/>
              <a:gd name="connsiteY1" fmla="*/ 1076325 h 1076325"/>
              <a:gd name="connsiteX2" fmla="*/ 428625 w 2033587"/>
              <a:gd name="connsiteY2" fmla="*/ 0 h 1076325"/>
              <a:gd name="connsiteX3" fmla="*/ 0 w 2033587"/>
              <a:gd name="connsiteY3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587" h="1076325">
                <a:moveTo>
                  <a:pt x="2033587" y="1076325"/>
                </a:moveTo>
                <a:lnTo>
                  <a:pt x="428625" y="1076325"/>
                </a:lnTo>
                <a:lnTo>
                  <a:pt x="428625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209782" y="298921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4104546" y="3093517"/>
            <a:ext cx="45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4" name="直線矢印コネクタ 83"/>
          <p:cNvCxnSpPr/>
          <p:nvPr/>
        </p:nvCxnSpPr>
        <p:spPr>
          <a:xfrm flipH="1">
            <a:off x="5899658" y="1812923"/>
            <a:ext cx="428016" cy="59064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4661358" y="2200773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3832188" y="3416766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2483030" y="1745085"/>
            <a:ext cx="97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7575069" y="538876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6705810" y="554110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6938630" y="5696301"/>
            <a:ext cx="5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7016325" y="5696301"/>
            <a:ext cx="5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7094020" y="5696301"/>
            <a:ext cx="5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6324" y="6321231"/>
            <a:ext cx="2579624" cy="142875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sp>
        <p:nvSpPr>
          <p:cNvPr id="94" name="正方形/長方形 93"/>
          <p:cNvSpPr/>
          <p:nvPr/>
        </p:nvSpPr>
        <p:spPr>
          <a:xfrm>
            <a:off x="4583115" y="5535568"/>
            <a:ext cx="370254" cy="11353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>
            <a:off x="4953000" y="5648325"/>
            <a:ext cx="3100388" cy="661988"/>
          </a:xfrm>
          <a:custGeom>
            <a:avLst/>
            <a:gdLst>
              <a:gd name="connsiteX0" fmla="*/ 0 w 3100388"/>
              <a:gd name="connsiteY0" fmla="*/ 0 h 661988"/>
              <a:gd name="connsiteX1" fmla="*/ 3100388 w 3100388"/>
              <a:gd name="connsiteY1" fmla="*/ 0 h 661988"/>
              <a:gd name="connsiteX2" fmla="*/ 3100388 w 3100388"/>
              <a:gd name="connsiteY2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0388" h="661988">
                <a:moveTo>
                  <a:pt x="0" y="0"/>
                </a:moveTo>
                <a:lnTo>
                  <a:pt x="3100388" y="0"/>
                </a:lnTo>
                <a:lnTo>
                  <a:pt x="3100388" y="661988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483694" y="584103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フリーフォーム 96"/>
          <p:cNvSpPr/>
          <p:nvPr/>
        </p:nvSpPr>
        <p:spPr>
          <a:xfrm>
            <a:off x="4071938" y="5838825"/>
            <a:ext cx="3952875" cy="280988"/>
          </a:xfrm>
          <a:custGeom>
            <a:avLst/>
            <a:gdLst>
              <a:gd name="connsiteX0" fmla="*/ 3314700 w 3952875"/>
              <a:gd name="connsiteY0" fmla="*/ 0 h 280988"/>
              <a:gd name="connsiteX1" fmla="*/ 3314700 w 3952875"/>
              <a:gd name="connsiteY1" fmla="*/ 128588 h 280988"/>
              <a:gd name="connsiteX2" fmla="*/ 0 w 3952875"/>
              <a:gd name="connsiteY2" fmla="*/ 128588 h 280988"/>
              <a:gd name="connsiteX3" fmla="*/ 0 w 3952875"/>
              <a:gd name="connsiteY3" fmla="*/ 280988 h 280988"/>
              <a:gd name="connsiteX4" fmla="*/ 685800 w 3952875"/>
              <a:gd name="connsiteY4" fmla="*/ 280988 h 280988"/>
              <a:gd name="connsiteX5" fmla="*/ 685800 w 3952875"/>
              <a:gd name="connsiteY5" fmla="*/ 157163 h 280988"/>
              <a:gd name="connsiteX6" fmla="*/ 3952875 w 3952875"/>
              <a:gd name="connsiteY6" fmla="*/ 157163 h 280988"/>
              <a:gd name="connsiteX7" fmla="*/ 3952875 w 3952875"/>
              <a:gd name="connsiteY7" fmla="*/ 9525 h 280988"/>
              <a:gd name="connsiteX8" fmla="*/ 3314700 w 3952875"/>
              <a:gd name="connsiteY8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2875" h="280988">
                <a:moveTo>
                  <a:pt x="3314700" y="0"/>
                </a:moveTo>
                <a:lnTo>
                  <a:pt x="3314700" y="128588"/>
                </a:lnTo>
                <a:lnTo>
                  <a:pt x="0" y="128588"/>
                </a:lnTo>
                <a:lnTo>
                  <a:pt x="0" y="280988"/>
                </a:lnTo>
                <a:lnTo>
                  <a:pt x="685800" y="280988"/>
                </a:lnTo>
                <a:lnTo>
                  <a:pt x="685800" y="157163"/>
                </a:lnTo>
                <a:lnTo>
                  <a:pt x="3952875" y="157163"/>
                </a:lnTo>
                <a:lnTo>
                  <a:pt x="3952875" y="9525"/>
                </a:lnTo>
                <a:lnTo>
                  <a:pt x="331470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7305069" y="600139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フリーフォーム 98"/>
          <p:cNvSpPr/>
          <p:nvPr/>
        </p:nvSpPr>
        <p:spPr>
          <a:xfrm>
            <a:off x="3429000" y="2295525"/>
            <a:ext cx="647700" cy="3662363"/>
          </a:xfrm>
          <a:custGeom>
            <a:avLst/>
            <a:gdLst>
              <a:gd name="connsiteX0" fmla="*/ 647700 w 647700"/>
              <a:gd name="connsiteY0" fmla="*/ 3662363 h 3662363"/>
              <a:gd name="connsiteX1" fmla="*/ 647700 w 647700"/>
              <a:gd name="connsiteY1" fmla="*/ 1371600 h 3662363"/>
              <a:gd name="connsiteX2" fmla="*/ 300038 w 647700"/>
              <a:gd name="connsiteY2" fmla="*/ 1371600 h 3662363"/>
              <a:gd name="connsiteX3" fmla="*/ 300038 w 647700"/>
              <a:gd name="connsiteY3" fmla="*/ 0 h 3662363"/>
              <a:gd name="connsiteX4" fmla="*/ 0 w 647700"/>
              <a:gd name="connsiteY4" fmla="*/ 0 h 366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3662363">
                <a:moveTo>
                  <a:pt x="647700" y="3662363"/>
                </a:moveTo>
                <a:lnTo>
                  <a:pt x="647700" y="1371600"/>
                </a:lnTo>
                <a:lnTo>
                  <a:pt x="300038" y="1371600"/>
                </a:lnTo>
                <a:lnTo>
                  <a:pt x="300038" y="0"/>
                </a:lnTo>
                <a:lnTo>
                  <a:pt x="0" y="0"/>
                </a:ln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654961" y="614921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6959883" y="614921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2109932" y="5398679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616941" y="5550629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2189770" y="5554461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787865" y="5709174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374094" y="5859258"/>
            <a:ext cx="27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正方形/長方形 106"/>
          <p:cNvSpPr/>
          <p:nvPr/>
        </p:nvSpPr>
        <p:spPr>
          <a:xfrm>
            <a:off x="3233632" y="6019706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8" name="正方形/長方形 107"/>
          <p:cNvSpPr/>
          <p:nvPr/>
        </p:nvSpPr>
        <p:spPr>
          <a:xfrm>
            <a:off x="12712" y="6171013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9" name="正方形/長方形 108"/>
          <p:cNvSpPr/>
          <p:nvPr/>
        </p:nvSpPr>
        <p:spPr>
          <a:xfrm>
            <a:off x="58812" y="6487720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0" name="正方形/長方形 109"/>
          <p:cNvSpPr/>
          <p:nvPr/>
        </p:nvSpPr>
        <p:spPr>
          <a:xfrm>
            <a:off x="388825" y="6487720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1" name="正方形/長方形 110"/>
          <p:cNvSpPr/>
          <p:nvPr/>
        </p:nvSpPr>
        <p:spPr>
          <a:xfrm>
            <a:off x="3226220" y="663263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2" name="正方形/長方形 111"/>
          <p:cNvSpPr/>
          <p:nvPr/>
        </p:nvSpPr>
        <p:spPr>
          <a:xfrm>
            <a:off x="2074943" y="6789452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9339958" y="218649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4" name="正方形/長方形 113"/>
          <p:cNvSpPr/>
          <p:nvPr/>
        </p:nvSpPr>
        <p:spPr>
          <a:xfrm>
            <a:off x="9821144" y="221971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5" name="正方形/長方形 114"/>
          <p:cNvSpPr/>
          <p:nvPr/>
        </p:nvSpPr>
        <p:spPr>
          <a:xfrm>
            <a:off x="10308909" y="22012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9339958" y="48314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7" name="正方形/長方形 116"/>
          <p:cNvSpPr/>
          <p:nvPr/>
        </p:nvSpPr>
        <p:spPr>
          <a:xfrm>
            <a:off x="9821144" y="486462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10308909" y="484611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9339958" y="759377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9821144" y="762699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10308909" y="760848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7" name="グループ化 126"/>
          <p:cNvGrpSpPr/>
          <p:nvPr/>
        </p:nvGrpSpPr>
        <p:grpSpPr>
          <a:xfrm>
            <a:off x="9410700" y="264320"/>
            <a:ext cx="134409" cy="557168"/>
            <a:chOff x="9410700" y="264320"/>
            <a:chExt cx="166688" cy="557168"/>
          </a:xfrm>
        </p:grpSpPr>
        <p:sp>
          <p:nvSpPr>
            <p:cNvPr id="122" name="フリーフォーム 121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6" name="直線コネクタ 125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グループ化 127"/>
          <p:cNvGrpSpPr/>
          <p:nvPr/>
        </p:nvGrpSpPr>
        <p:grpSpPr>
          <a:xfrm>
            <a:off x="9889307" y="264320"/>
            <a:ext cx="134409" cy="557168"/>
            <a:chOff x="9410700" y="264320"/>
            <a:chExt cx="166688" cy="557168"/>
          </a:xfrm>
        </p:grpSpPr>
        <p:sp>
          <p:nvSpPr>
            <p:cNvPr id="129" name="フリーフォーム 128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0" name="直線コネクタ 129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グループ化 130"/>
          <p:cNvGrpSpPr/>
          <p:nvPr/>
        </p:nvGrpSpPr>
        <p:grpSpPr>
          <a:xfrm>
            <a:off x="10372655" y="262932"/>
            <a:ext cx="134409" cy="557168"/>
            <a:chOff x="9410700" y="264320"/>
            <a:chExt cx="166688" cy="557168"/>
          </a:xfrm>
        </p:grpSpPr>
        <p:sp>
          <p:nvSpPr>
            <p:cNvPr id="132" name="フリーフォーム 131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3" name="直線コネクタ 132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正方形/長方形 133"/>
          <p:cNvSpPr/>
          <p:nvPr/>
        </p:nvSpPr>
        <p:spPr>
          <a:xfrm>
            <a:off x="10904149" y="24015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5" name="正方形/長方形 134"/>
          <p:cNvSpPr/>
          <p:nvPr/>
        </p:nvSpPr>
        <p:spPr>
          <a:xfrm>
            <a:off x="11385335" y="243472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6" name="正方形/長方形 135"/>
          <p:cNvSpPr/>
          <p:nvPr/>
        </p:nvSpPr>
        <p:spPr>
          <a:xfrm>
            <a:off x="11873100" y="241621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10904149" y="504641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正方形/長方形 137"/>
          <p:cNvSpPr/>
          <p:nvPr/>
        </p:nvSpPr>
        <p:spPr>
          <a:xfrm>
            <a:off x="11385335" y="507963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9" name="正方形/長方形 138"/>
          <p:cNvSpPr/>
          <p:nvPr/>
        </p:nvSpPr>
        <p:spPr>
          <a:xfrm>
            <a:off x="11873100" y="506112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10904149" y="780878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11385335" y="78420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2" name="正方形/長方形 141"/>
          <p:cNvSpPr/>
          <p:nvPr/>
        </p:nvSpPr>
        <p:spPr>
          <a:xfrm>
            <a:off x="11873100" y="782349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43" name="グループ化 142"/>
          <p:cNvGrpSpPr/>
          <p:nvPr/>
        </p:nvGrpSpPr>
        <p:grpSpPr>
          <a:xfrm>
            <a:off x="10974891" y="285821"/>
            <a:ext cx="78223" cy="557168"/>
            <a:chOff x="9410700" y="264320"/>
            <a:chExt cx="166688" cy="557168"/>
          </a:xfrm>
        </p:grpSpPr>
        <p:sp>
          <p:nvSpPr>
            <p:cNvPr id="144" name="フリーフォーム 143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5" name="直線コネクタ 144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グループ化 145"/>
          <p:cNvGrpSpPr/>
          <p:nvPr/>
        </p:nvGrpSpPr>
        <p:grpSpPr>
          <a:xfrm>
            <a:off x="11453498" y="285821"/>
            <a:ext cx="78223" cy="557168"/>
            <a:chOff x="9410700" y="264320"/>
            <a:chExt cx="166688" cy="557168"/>
          </a:xfrm>
        </p:grpSpPr>
        <p:sp>
          <p:nvSpPr>
            <p:cNvPr id="147" name="フリーフォーム 146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8" name="直線コネクタ 147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グループ化 148"/>
          <p:cNvGrpSpPr/>
          <p:nvPr/>
        </p:nvGrpSpPr>
        <p:grpSpPr>
          <a:xfrm>
            <a:off x="11936846" y="284433"/>
            <a:ext cx="78223" cy="557168"/>
            <a:chOff x="9410700" y="264320"/>
            <a:chExt cx="166688" cy="557168"/>
          </a:xfrm>
        </p:grpSpPr>
        <p:sp>
          <p:nvSpPr>
            <p:cNvPr id="150" name="フリーフォーム 149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1" name="直線コネクタ 150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正方形/長方形 151"/>
          <p:cNvSpPr/>
          <p:nvPr/>
        </p:nvSpPr>
        <p:spPr>
          <a:xfrm>
            <a:off x="9392221" y="968536"/>
            <a:ext cx="43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10935386" y="973345"/>
            <a:ext cx="648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4" name="正方形/長方形 153"/>
          <p:cNvSpPr/>
          <p:nvPr/>
        </p:nvSpPr>
        <p:spPr>
          <a:xfrm>
            <a:off x="5308329" y="1195915"/>
            <a:ext cx="18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5" name="正方形/長方形 154"/>
          <p:cNvSpPr/>
          <p:nvPr/>
        </p:nvSpPr>
        <p:spPr>
          <a:xfrm>
            <a:off x="5560832" y="119591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6" name="正方形/長方形 155"/>
          <p:cNvSpPr/>
          <p:nvPr/>
        </p:nvSpPr>
        <p:spPr>
          <a:xfrm>
            <a:off x="5799851" y="1195915"/>
            <a:ext cx="18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7" name="フリーフォーム 156"/>
          <p:cNvSpPr/>
          <p:nvPr/>
        </p:nvSpPr>
        <p:spPr>
          <a:xfrm>
            <a:off x="5488132" y="115825"/>
            <a:ext cx="3679825" cy="1098550"/>
          </a:xfrm>
          <a:custGeom>
            <a:avLst/>
            <a:gdLst>
              <a:gd name="connsiteX0" fmla="*/ 0 w 3679825"/>
              <a:gd name="connsiteY0" fmla="*/ 1098550 h 1098550"/>
              <a:gd name="connsiteX1" fmla="*/ 0 w 3679825"/>
              <a:gd name="connsiteY1" fmla="*/ 1038225 h 1098550"/>
              <a:gd name="connsiteX2" fmla="*/ 2673350 w 3679825"/>
              <a:gd name="connsiteY2" fmla="*/ 1038225 h 1098550"/>
              <a:gd name="connsiteX3" fmla="*/ 2673350 w 3679825"/>
              <a:gd name="connsiteY3" fmla="*/ 3175 h 1098550"/>
              <a:gd name="connsiteX4" fmla="*/ 2701925 w 3679825"/>
              <a:gd name="connsiteY4" fmla="*/ 0 h 1098550"/>
              <a:gd name="connsiteX5" fmla="*/ 3679825 w 3679825"/>
              <a:gd name="connsiteY5" fmla="*/ 0 h 109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9825" h="1098550">
                <a:moveTo>
                  <a:pt x="0" y="1098550"/>
                </a:moveTo>
                <a:lnTo>
                  <a:pt x="0" y="1038225"/>
                </a:lnTo>
                <a:lnTo>
                  <a:pt x="2673350" y="1038225"/>
                </a:lnTo>
                <a:lnTo>
                  <a:pt x="2673350" y="3175"/>
                </a:lnTo>
                <a:lnTo>
                  <a:pt x="2701925" y="0"/>
                </a:lnTo>
                <a:lnTo>
                  <a:pt x="3679825" y="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フリーフォーム 157"/>
          <p:cNvSpPr/>
          <p:nvPr/>
        </p:nvSpPr>
        <p:spPr>
          <a:xfrm>
            <a:off x="5741194" y="404813"/>
            <a:ext cx="3381375" cy="857250"/>
          </a:xfrm>
          <a:custGeom>
            <a:avLst/>
            <a:gdLst>
              <a:gd name="connsiteX0" fmla="*/ 0 w 3381375"/>
              <a:gd name="connsiteY0" fmla="*/ 857250 h 857250"/>
              <a:gd name="connsiteX1" fmla="*/ 0 w 3381375"/>
              <a:gd name="connsiteY1" fmla="*/ 764381 h 857250"/>
              <a:gd name="connsiteX2" fmla="*/ 2562225 w 3381375"/>
              <a:gd name="connsiteY2" fmla="*/ 764381 h 857250"/>
              <a:gd name="connsiteX3" fmla="*/ 2562225 w 3381375"/>
              <a:gd name="connsiteY3" fmla="*/ 214312 h 857250"/>
              <a:gd name="connsiteX4" fmla="*/ 3107531 w 3381375"/>
              <a:gd name="connsiteY4" fmla="*/ 214312 h 857250"/>
              <a:gd name="connsiteX5" fmla="*/ 3107531 w 3381375"/>
              <a:gd name="connsiteY5" fmla="*/ 140493 h 857250"/>
              <a:gd name="connsiteX6" fmla="*/ 3321844 w 3381375"/>
              <a:gd name="connsiteY6" fmla="*/ 140493 h 857250"/>
              <a:gd name="connsiteX7" fmla="*/ 3321844 w 3381375"/>
              <a:gd name="connsiteY7" fmla="*/ 0 h 857250"/>
              <a:gd name="connsiteX8" fmla="*/ 3381375 w 3381375"/>
              <a:gd name="connsiteY8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1375" h="857250">
                <a:moveTo>
                  <a:pt x="0" y="857250"/>
                </a:moveTo>
                <a:lnTo>
                  <a:pt x="0" y="764381"/>
                </a:lnTo>
                <a:lnTo>
                  <a:pt x="2562225" y="764381"/>
                </a:lnTo>
                <a:lnTo>
                  <a:pt x="2562225" y="214312"/>
                </a:lnTo>
                <a:lnTo>
                  <a:pt x="3107531" y="214312"/>
                </a:lnTo>
                <a:lnTo>
                  <a:pt x="3107531" y="140493"/>
                </a:lnTo>
                <a:lnTo>
                  <a:pt x="3321844" y="140493"/>
                </a:lnTo>
                <a:lnTo>
                  <a:pt x="3321844" y="0"/>
                </a:lnTo>
                <a:lnTo>
                  <a:pt x="3381375" y="0"/>
                </a:lnTo>
              </a:path>
            </a:pathLst>
          </a:custGeom>
          <a:noFill/>
          <a:ln w="3175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フリーフォーム 158"/>
          <p:cNvSpPr/>
          <p:nvPr/>
        </p:nvSpPr>
        <p:spPr>
          <a:xfrm>
            <a:off x="5976938" y="678656"/>
            <a:ext cx="3132000" cy="654844"/>
          </a:xfrm>
          <a:custGeom>
            <a:avLst/>
            <a:gdLst>
              <a:gd name="connsiteX0" fmla="*/ 0 w 3178968"/>
              <a:gd name="connsiteY0" fmla="*/ 595313 h 654844"/>
              <a:gd name="connsiteX1" fmla="*/ 0 w 3178968"/>
              <a:gd name="connsiteY1" fmla="*/ 654844 h 654844"/>
              <a:gd name="connsiteX2" fmla="*/ 2476500 w 3178968"/>
              <a:gd name="connsiteY2" fmla="*/ 654844 h 654844"/>
              <a:gd name="connsiteX3" fmla="*/ 2476500 w 3178968"/>
              <a:gd name="connsiteY3" fmla="*/ 0 h 654844"/>
              <a:gd name="connsiteX4" fmla="*/ 3178968 w 3178968"/>
              <a:gd name="connsiteY4" fmla="*/ 0 h 65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8968" h="654844">
                <a:moveTo>
                  <a:pt x="0" y="595313"/>
                </a:moveTo>
                <a:lnTo>
                  <a:pt x="0" y="654844"/>
                </a:lnTo>
                <a:lnTo>
                  <a:pt x="2476500" y="654844"/>
                </a:lnTo>
                <a:lnTo>
                  <a:pt x="2476500" y="0"/>
                </a:lnTo>
                <a:lnTo>
                  <a:pt x="3178968" y="0"/>
                </a:ln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リーフォーム 159"/>
          <p:cNvSpPr/>
          <p:nvPr/>
        </p:nvSpPr>
        <p:spPr>
          <a:xfrm>
            <a:off x="6026751" y="844416"/>
            <a:ext cx="3111721" cy="2124000"/>
          </a:xfrm>
          <a:custGeom>
            <a:avLst/>
            <a:gdLst>
              <a:gd name="connsiteX0" fmla="*/ 3126377 w 3126377"/>
              <a:gd name="connsiteY0" fmla="*/ 14974 h 2113740"/>
              <a:gd name="connsiteX1" fmla="*/ 2865120 w 3126377"/>
              <a:gd name="connsiteY1" fmla="*/ 32391 h 2113740"/>
              <a:gd name="connsiteX2" fmla="*/ 2516777 w 3126377"/>
              <a:gd name="connsiteY2" fmla="*/ 302357 h 2113740"/>
              <a:gd name="connsiteX3" fmla="*/ 2333897 w 3126377"/>
              <a:gd name="connsiteY3" fmla="*/ 824871 h 2113740"/>
              <a:gd name="connsiteX4" fmla="*/ 2238103 w 3126377"/>
              <a:gd name="connsiteY4" fmla="*/ 1443180 h 2113740"/>
              <a:gd name="connsiteX5" fmla="*/ 2124891 w 3126377"/>
              <a:gd name="connsiteY5" fmla="*/ 1782814 h 2113740"/>
              <a:gd name="connsiteX6" fmla="*/ 1767840 w 3126377"/>
              <a:gd name="connsiteY6" fmla="*/ 1956985 h 2113740"/>
              <a:gd name="connsiteX7" fmla="*/ 1245326 w 3126377"/>
              <a:gd name="connsiteY7" fmla="*/ 1956985 h 2113740"/>
              <a:gd name="connsiteX8" fmla="*/ 679268 w 3126377"/>
              <a:gd name="connsiteY8" fmla="*/ 2026654 h 2113740"/>
              <a:gd name="connsiteX9" fmla="*/ 139337 w 3126377"/>
              <a:gd name="connsiteY9" fmla="*/ 2052780 h 2113740"/>
              <a:gd name="connsiteX10" fmla="*/ 0 w 3126377"/>
              <a:gd name="connsiteY10" fmla="*/ 2113740 h 21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26377" h="2113740">
                <a:moveTo>
                  <a:pt x="3126377" y="14974"/>
                </a:moveTo>
                <a:cubicBezTo>
                  <a:pt x="3046548" y="-266"/>
                  <a:pt x="2966720" y="-15506"/>
                  <a:pt x="2865120" y="32391"/>
                </a:cubicBezTo>
                <a:cubicBezTo>
                  <a:pt x="2763520" y="80288"/>
                  <a:pt x="2605314" y="170277"/>
                  <a:pt x="2516777" y="302357"/>
                </a:cubicBezTo>
                <a:cubicBezTo>
                  <a:pt x="2428240" y="434437"/>
                  <a:pt x="2380343" y="634734"/>
                  <a:pt x="2333897" y="824871"/>
                </a:cubicBezTo>
                <a:cubicBezTo>
                  <a:pt x="2287451" y="1015008"/>
                  <a:pt x="2272937" y="1283523"/>
                  <a:pt x="2238103" y="1443180"/>
                </a:cubicBezTo>
                <a:cubicBezTo>
                  <a:pt x="2203269" y="1602837"/>
                  <a:pt x="2203268" y="1697180"/>
                  <a:pt x="2124891" y="1782814"/>
                </a:cubicBezTo>
                <a:cubicBezTo>
                  <a:pt x="2046514" y="1868448"/>
                  <a:pt x="1914434" y="1927956"/>
                  <a:pt x="1767840" y="1956985"/>
                </a:cubicBezTo>
                <a:cubicBezTo>
                  <a:pt x="1621246" y="1986014"/>
                  <a:pt x="1426755" y="1945373"/>
                  <a:pt x="1245326" y="1956985"/>
                </a:cubicBezTo>
                <a:cubicBezTo>
                  <a:pt x="1063897" y="1968597"/>
                  <a:pt x="863599" y="2010688"/>
                  <a:pt x="679268" y="2026654"/>
                </a:cubicBezTo>
                <a:cubicBezTo>
                  <a:pt x="494937" y="2042620"/>
                  <a:pt x="252548" y="2038266"/>
                  <a:pt x="139337" y="2052780"/>
                </a:cubicBezTo>
                <a:cubicBezTo>
                  <a:pt x="26126" y="2067294"/>
                  <a:pt x="13063" y="2090517"/>
                  <a:pt x="0" y="2113740"/>
                </a:cubicBez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9202759" y="34534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2" name="正方形/長方形 161"/>
          <p:cNvSpPr/>
          <p:nvPr/>
        </p:nvSpPr>
        <p:spPr>
          <a:xfrm>
            <a:off x="9202567" y="7119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3" name="正方形/長方形 162"/>
          <p:cNvSpPr/>
          <p:nvPr/>
        </p:nvSpPr>
        <p:spPr>
          <a:xfrm>
            <a:off x="9212091" y="619225"/>
            <a:ext cx="5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4" name="正方形/長方形 163"/>
          <p:cNvSpPr/>
          <p:nvPr/>
        </p:nvSpPr>
        <p:spPr>
          <a:xfrm>
            <a:off x="1880790" y="30273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1133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" y="0"/>
            <a:ext cx="3955492" cy="520806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156" y="54244"/>
            <a:ext cx="3939094" cy="501339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b="48817"/>
          <a:stretch/>
        </p:blipFill>
        <p:spPr>
          <a:xfrm>
            <a:off x="4078342" y="5067637"/>
            <a:ext cx="3949908" cy="178533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51135"/>
          <a:stretch/>
        </p:blipFill>
        <p:spPr>
          <a:xfrm>
            <a:off x="0" y="5355771"/>
            <a:ext cx="3949908" cy="1704474"/>
          </a:xfrm>
          <a:prstGeom prst="rect">
            <a:avLst/>
          </a:prstGeom>
        </p:spPr>
      </p:pic>
      <p:sp>
        <p:nvSpPr>
          <p:cNvPr id="12" name="フリーフォーム 11"/>
          <p:cNvSpPr/>
          <p:nvPr/>
        </p:nvSpPr>
        <p:spPr>
          <a:xfrm>
            <a:off x="50243" y="5235192"/>
            <a:ext cx="5926696" cy="1709018"/>
          </a:xfrm>
          <a:custGeom>
            <a:avLst/>
            <a:gdLst>
              <a:gd name="connsiteX0" fmla="*/ 5978769 w 5978769"/>
              <a:gd name="connsiteY0" fmla="*/ 1647930 h 1748413"/>
              <a:gd name="connsiteX1" fmla="*/ 5978769 w 5978769"/>
              <a:gd name="connsiteY1" fmla="*/ 1748413 h 1748413"/>
              <a:gd name="connsiteX2" fmla="*/ 3938954 w 5978769"/>
              <a:gd name="connsiteY2" fmla="*/ 1748413 h 1748413"/>
              <a:gd name="connsiteX3" fmla="*/ 3938954 w 5978769"/>
              <a:gd name="connsiteY3" fmla="*/ 1657978 h 1748413"/>
              <a:gd name="connsiteX4" fmla="*/ 3938954 w 5978769"/>
              <a:gd name="connsiteY4" fmla="*/ 0 h 1748413"/>
              <a:gd name="connsiteX5" fmla="*/ 0 w 5978769"/>
              <a:gd name="connsiteY5" fmla="*/ 0 h 1748413"/>
              <a:gd name="connsiteX6" fmla="*/ 0 w 5978769"/>
              <a:gd name="connsiteY6" fmla="*/ 110532 h 174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769" h="1748413">
                <a:moveTo>
                  <a:pt x="5978769" y="1647930"/>
                </a:moveTo>
                <a:lnTo>
                  <a:pt x="5978769" y="1748413"/>
                </a:lnTo>
                <a:lnTo>
                  <a:pt x="3938954" y="1748413"/>
                </a:lnTo>
                <a:lnTo>
                  <a:pt x="3938954" y="1657978"/>
                </a:lnTo>
                <a:lnTo>
                  <a:pt x="3938954" y="0"/>
                </a:lnTo>
                <a:lnTo>
                  <a:pt x="0" y="0"/>
                </a:lnTo>
                <a:lnTo>
                  <a:pt x="0" y="110532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左中かっこ 12"/>
          <p:cNvSpPr/>
          <p:nvPr/>
        </p:nvSpPr>
        <p:spPr>
          <a:xfrm>
            <a:off x="276848" y="339634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31482" y="606133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15" name="左中かっこ 14"/>
          <p:cNvSpPr/>
          <p:nvPr/>
        </p:nvSpPr>
        <p:spPr>
          <a:xfrm>
            <a:off x="276848" y="1554605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53792" y="2471281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1050" dirty="0"/>
              <a:t>計測</a:t>
            </a:r>
            <a:r>
              <a:rPr kumimoji="1" lang="ja-JP" altLang="en-US" sz="1050" dirty="0" smtClean="0"/>
              <a:t>更新</a:t>
            </a:r>
            <a:endParaRPr kumimoji="1" lang="ja-JP" altLang="en-US" sz="1050" dirty="0"/>
          </a:p>
        </p:txBody>
      </p:sp>
      <p:sp>
        <p:nvSpPr>
          <p:cNvPr id="17" name="正方形/長方形 16"/>
          <p:cNvSpPr/>
          <p:nvPr/>
        </p:nvSpPr>
        <p:spPr>
          <a:xfrm>
            <a:off x="26950" y="2487131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9371" y="618833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00710" y="581414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00710" y="155724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713544" y="155724"/>
            <a:ext cx="155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21086" y="777549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5533" y="567440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15533" y="828631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15532" y="1168082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398269" y="1696677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398269" y="2112195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28" name="右中かっこ 27"/>
          <p:cNvSpPr/>
          <p:nvPr/>
        </p:nvSpPr>
        <p:spPr>
          <a:xfrm>
            <a:off x="3263670" y="606133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中かっこ 28"/>
          <p:cNvSpPr/>
          <p:nvPr/>
        </p:nvSpPr>
        <p:spPr>
          <a:xfrm>
            <a:off x="3472671" y="1729608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565503" y="2516752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1" name="フリーフォーム 30"/>
          <p:cNvSpPr/>
          <p:nvPr/>
        </p:nvSpPr>
        <p:spPr>
          <a:xfrm>
            <a:off x="721465" y="1886684"/>
            <a:ext cx="889000" cy="2337124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1642215" y="2868605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15964" y="2951156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42856" y="3741051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08545" y="3503054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889759" y="2951156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048417" y="3740550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45687" y="2803129"/>
            <a:ext cx="1620000" cy="1284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760462" y="190195"/>
            <a:ext cx="2630938" cy="619386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2457450" y="389681"/>
            <a:ext cx="2305050" cy="2544743"/>
          </a:xfrm>
          <a:custGeom>
            <a:avLst/>
            <a:gdLst>
              <a:gd name="connsiteX0" fmla="*/ 0 w 2305050"/>
              <a:gd name="connsiteY0" fmla="*/ 2477344 h 2544743"/>
              <a:gd name="connsiteX1" fmla="*/ 476250 w 2305050"/>
              <a:gd name="connsiteY1" fmla="*/ 2544019 h 2544743"/>
              <a:gd name="connsiteX2" fmla="*/ 1152525 w 2305050"/>
              <a:gd name="connsiteY2" fmla="*/ 2439244 h 2544743"/>
              <a:gd name="connsiteX3" fmla="*/ 1543050 w 2305050"/>
              <a:gd name="connsiteY3" fmla="*/ 1896319 h 2544743"/>
              <a:gd name="connsiteX4" fmla="*/ 1571625 w 2305050"/>
              <a:gd name="connsiteY4" fmla="*/ 1067644 h 2544743"/>
              <a:gd name="connsiteX5" fmla="*/ 1590675 w 2305050"/>
              <a:gd name="connsiteY5" fmla="*/ 391369 h 2544743"/>
              <a:gd name="connsiteX6" fmla="*/ 2114550 w 2305050"/>
              <a:gd name="connsiteY6" fmla="*/ 48469 h 2544743"/>
              <a:gd name="connsiteX7" fmla="*/ 2305050 w 2305050"/>
              <a:gd name="connsiteY7" fmla="*/ 10369 h 25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5050" h="2544743">
                <a:moveTo>
                  <a:pt x="0" y="2477344"/>
                </a:moveTo>
                <a:cubicBezTo>
                  <a:pt x="142081" y="2513856"/>
                  <a:pt x="284163" y="2550369"/>
                  <a:pt x="476250" y="2544019"/>
                </a:cubicBezTo>
                <a:cubicBezTo>
                  <a:pt x="668337" y="2537669"/>
                  <a:pt x="974725" y="2547194"/>
                  <a:pt x="1152525" y="2439244"/>
                </a:cubicBezTo>
                <a:cubicBezTo>
                  <a:pt x="1330325" y="2331294"/>
                  <a:pt x="1473200" y="2124919"/>
                  <a:pt x="1543050" y="1896319"/>
                </a:cubicBezTo>
                <a:cubicBezTo>
                  <a:pt x="1612900" y="1667719"/>
                  <a:pt x="1563688" y="1318469"/>
                  <a:pt x="1571625" y="1067644"/>
                </a:cubicBezTo>
                <a:cubicBezTo>
                  <a:pt x="1579562" y="816819"/>
                  <a:pt x="1500187" y="561232"/>
                  <a:pt x="1590675" y="391369"/>
                </a:cubicBezTo>
                <a:cubicBezTo>
                  <a:pt x="1681163" y="221506"/>
                  <a:pt x="1995488" y="111969"/>
                  <a:pt x="2114550" y="48469"/>
                </a:cubicBezTo>
                <a:cubicBezTo>
                  <a:pt x="2233612" y="-15031"/>
                  <a:pt x="2269331" y="-2331"/>
                  <a:pt x="2305050" y="10369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03544" y="3269856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819459" y="3854196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066800" y="3390900"/>
            <a:ext cx="1866900" cy="476250"/>
          </a:xfrm>
          <a:custGeom>
            <a:avLst/>
            <a:gdLst>
              <a:gd name="connsiteX0" fmla="*/ 0 w 1866900"/>
              <a:gd name="connsiteY0" fmla="*/ 0 h 476250"/>
              <a:gd name="connsiteX1" fmla="*/ 123825 w 1866900"/>
              <a:gd name="connsiteY1" fmla="*/ 266700 h 476250"/>
              <a:gd name="connsiteX2" fmla="*/ 361950 w 1866900"/>
              <a:gd name="connsiteY2" fmla="*/ 333375 h 476250"/>
              <a:gd name="connsiteX3" fmla="*/ 828675 w 1866900"/>
              <a:gd name="connsiteY3" fmla="*/ 333375 h 476250"/>
              <a:gd name="connsiteX4" fmla="*/ 1552575 w 1866900"/>
              <a:gd name="connsiteY4" fmla="*/ 323850 h 476250"/>
              <a:gd name="connsiteX5" fmla="*/ 1800225 w 1866900"/>
              <a:gd name="connsiteY5" fmla="*/ 323850 h 476250"/>
              <a:gd name="connsiteX6" fmla="*/ 1866900 w 1866900"/>
              <a:gd name="connsiteY6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6900" h="476250">
                <a:moveTo>
                  <a:pt x="0" y="0"/>
                </a:moveTo>
                <a:cubicBezTo>
                  <a:pt x="31750" y="105568"/>
                  <a:pt x="63500" y="211137"/>
                  <a:pt x="123825" y="266700"/>
                </a:cubicBezTo>
                <a:cubicBezTo>
                  <a:pt x="184150" y="322263"/>
                  <a:pt x="244475" y="322263"/>
                  <a:pt x="361950" y="333375"/>
                </a:cubicBezTo>
                <a:cubicBezTo>
                  <a:pt x="479425" y="344487"/>
                  <a:pt x="828675" y="333375"/>
                  <a:pt x="828675" y="333375"/>
                </a:cubicBezTo>
                <a:lnTo>
                  <a:pt x="1552575" y="323850"/>
                </a:lnTo>
                <a:cubicBezTo>
                  <a:pt x="1714500" y="322263"/>
                  <a:pt x="1747838" y="298450"/>
                  <a:pt x="1800225" y="323850"/>
                </a:cubicBezTo>
                <a:cubicBezTo>
                  <a:pt x="1852613" y="349250"/>
                  <a:pt x="1859756" y="412750"/>
                  <a:pt x="1866900" y="47625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419513" y="1464290"/>
            <a:ext cx="746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観測方程式</a:t>
            </a:r>
            <a:endParaRPr kumimoji="1" lang="ja-JP" altLang="en-US" sz="800" dirty="0"/>
          </a:p>
        </p:txBody>
      </p:sp>
      <p:sp>
        <p:nvSpPr>
          <p:cNvPr id="45" name="正方形/長方形 44"/>
          <p:cNvSpPr/>
          <p:nvPr/>
        </p:nvSpPr>
        <p:spPr>
          <a:xfrm>
            <a:off x="6158225" y="2417327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139225" y="4035720"/>
            <a:ext cx="1873206" cy="100334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6338225" y="2505075"/>
            <a:ext cx="1724276" cy="1559220"/>
          </a:xfrm>
          <a:custGeom>
            <a:avLst/>
            <a:gdLst>
              <a:gd name="connsiteX0" fmla="*/ 0 w 1778817"/>
              <a:gd name="connsiteY0" fmla="*/ 0 h 1836132"/>
              <a:gd name="connsiteX1" fmla="*/ 247650 w 1778817"/>
              <a:gd name="connsiteY1" fmla="*/ 66675 h 1836132"/>
              <a:gd name="connsiteX2" fmla="*/ 828675 w 1778817"/>
              <a:gd name="connsiteY2" fmla="*/ 76200 h 1836132"/>
              <a:gd name="connsiteX3" fmla="*/ 1390650 w 1778817"/>
              <a:gd name="connsiteY3" fmla="*/ 95250 h 1836132"/>
              <a:gd name="connsiteX4" fmla="*/ 1733550 w 1778817"/>
              <a:gd name="connsiteY4" fmla="*/ 276225 h 1836132"/>
              <a:gd name="connsiteX5" fmla="*/ 1762125 w 1778817"/>
              <a:gd name="connsiteY5" fmla="*/ 1200150 h 1836132"/>
              <a:gd name="connsiteX6" fmla="*/ 1752600 w 1778817"/>
              <a:gd name="connsiteY6" fmla="*/ 1571625 h 1836132"/>
              <a:gd name="connsiteX7" fmla="*/ 1457325 w 1778817"/>
              <a:gd name="connsiteY7" fmla="*/ 1752600 h 1836132"/>
              <a:gd name="connsiteX8" fmla="*/ 809625 w 1778817"/>
              <a:gd name="connsiteY8" fmla="*/ 1828800 h 1836132"/>
              <a:gd name="connsiteX9" fmla="*/ 685800 w 1778817"/>
              <a:gd name="connsiteY9" fmla="*/ 1828800 h 183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8817" h="1836132">
                <a:moveTo>
                  <a:pt x="0" y="0"/>
                </a:moveTo>
                <a:cubicBezTo>
                  <a:pt x="54769" y="26987"/>
                  <a:pt x="109538" y="53975"/>
                  <a:pt x="247650" y="66675"/>
                </a:cubicBezTo>
                <a:cubicBezTo>
                  <a:pt x="385762" y="79375"/>
                  <a:pt x="828675" y="76200"/>
                  <a:pt x="828675" y="76200"/>
                </a:cubicBezTo>
                <a:lnTo>
                  <a:pt x="1390650" y="95250"/>
                </a:lnTo>
                <a:cubicBezTo>
                  <a:pt x="1541463" y="128588"/>
                  <a:pt x="1671638" y="92075"/>
                  <a:pt x="1733550" y="276225"/>
                </a:cubicBezTo>
                <a:cubicBezTo>
                  <a:pt x="1795462" y="460375"/>
                  <a:pt x="1758950" y="984250"/>
                  <a:pt x="1762125" y="1200150"/>
                </a:cubicBezTo>
                <a:cubicBezTo>
                  <a:pt x="1765300" y="1416050"/>
                  <a:pt x="1803400" y="1479550"/>
                  <a:pt x="1752600" y="1571625"/>
                </a:cubicBezTo>
                <a:cubicBezTo>
                  <a:pt x="1701800" y="1663700"/>
                  <a:pt x="1614488" y="1709738"/>
                  <a:pt x="1457325" y="1752600"/>
                </a:cubicBezTo>
                <a:cubicBezTo>
                  <a:pt x="1300163" y="1795463"/>
                  <a:pt x="938212" y="1816100"/>
                  <a:pt x="809625" y="1828800"/>
                </a:cubicBezTo>
                <a:cubicBezTo>
                  <a:pt x="681038" y="1841500"/>
                  <a:pt x="683419" y="1835150"/>
                  <a:pt x="685800" y="1828800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45475" y="2939442"/>
            <a:ext cx="10053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ロボットの位置と，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>
                <a:solidFill>
                  <a:srgbClr val="FF0000"/>
                </a:solidFill>
              </a:rPr>
              <a:t>対象</a:t>
            </a:r>
            <a:r>
              <a:rPr lang="ja-JP" altLang="en-US" sz="700" dirty="0" smtClean="0">
                <a:solidFill>
                  <a:srgbClr val="FF0000"/>
                </a:solidFill>
              </a:rPr>
              <a:t>のランドマークに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関するパラメータ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err="1" smtClean="0">
                <a:solidFill>
                  <a:srgbClr val="FF0000"/>
                </a:solidFill>
              </a:rPr>
              <a:t>だけを抽</a:t>
            </a:r>
            <a:r>
              <a:rPr lang="ja-JP" altLang="en-US" sz="700" dirty="0" smtClean="0">
                <a:solidFill>
                  <a:srgbClr val="FF0000"/>
                </a:solidFill>
              </a:rPr>
              <a:t>出した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>
                <a:solidFill>
                  <a:srgbClr val="FF0000"/>
                </a:solidFill>
              </a:rPr>
              <a:t>ヤコビ行列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6034246" y="2417327"/>
            <a:ext cx="108000" cy="1284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977911" y="2960681"/>
            <a:ext cx="1233856" cy="67330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4768242" y="2545726"/>
            <a:ext cx="1337283" cy="662568"/>
          </a:xfrm>
          <a:custGeom>
            <a:avLst/>
            <a:gdLst>
              <a:gd name="connsiteX0" fmla="*/ 1228725 w 1228725"/>
              <a:gd name="connsiteY0" fmla="*/ 0 h 428625"/>
              <a:gd name="connsiteX1" fmla="*/ 971550 w 1228725"/>
              <a:gd name="connsiteY1" fmla="*/ 66675 h 428625"/>
              <a:gd name="connsiteX2" fmla="*/ 523875 w 1228725"/>
              <a:gd name="connsiteY2" fmla="*/ 28575 h 428625"/>
              <a:gd name="connsiteX3" fmla="*/ 161925 w 1228725"/>
              <a:gd name="connsiteY3" fmla="*/ 19050 h 428625"/>
              <a:gd name="connsiteX4" fmla="*/ 66675 w 1228725"/>
              <a:gd name="connsiteY4" fmla="*/ 76200 h 428625"/>
              <a:gd name="connsiteX5" fmla="*/ 0 w 1228725"/>
              <a:gd name="connsiteY5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8725" h="428625">
                <a:moveTo>
                  <a:pt x="1228725" y="0"/>
                </a:moveTo>
                <a:cubicBezTo>
                  <a:pt x="1158875" y="30956"/>
                  <a:pt x="1089025" y="61913"/>
                  <a:pt x="971550" y="66675"/>
                </a:cubicBezTo>
                <a:cubicBezTo>
                  <a:pt x="854075" y="71437"/>
                  <a:pt x="658812" y="36513"/>
                  <a:pt x="523875" y="28575"/>
                </a:cubicBezTo>
                <a:cubicBezTo>
                  <a:pt x="388937" y="20638"/>
                  <a:pt x="238125" y="11113"/>
                  <a:pt x="161925" y="19050"/>
                </a:cubicBezTo>
                <a:cubicBezTo>
                  <a:pt x="85725" y="26987"/>
                  <a:pt x="93663" y="7937"/>
                  <a:pt x="66675" y="76200"/>
                </a:cubicBezTo>
                <a:cubicBezTo>
                  <a:pt x="39687" y="144463"/>
                  <a:pt x="19843" y="286544"/>
                  <a:pt x="0" y="428625"/>
                </a:cubicBez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507923" y="2382571"/>
            <a:ext cx="1005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次元帳尻合わせ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5"/>
          <a:srcRect b="96450"/>
          <a:stretch/>
        </p:blipFill>
        <p:spPr>
          <a:xfrm>
            <a:off x="8587294" y="1352748"/>
            <a:ext cx="3300284" cy="152482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6"/>
          <a:srcRect t="52594"/>
          <a:stretch/>
        </p:blipFill>
        <p:spPr>
          <a:xfrm>
            <a:off x="8647908" y="4088310"/>
            <a:ext cx="2992094" cy="1821814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8028250" y="49428"/>
                <a:ext cx="4213992" cy="853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8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　</m:t>
                          </m:r>
                          <m:r>
                            <a:rPr lang="ja-JP" altLang="en-US" sz="800" i="1" smtClean="0">
                              <a:latin typeface="Cambria Math" panose="02040503050406030204" pitchFamily="18" charset="0"/>
                            </a:rPr>
                            <m:t>　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250" y="49428"/>
                <a:ext cx="4213992" cy="8533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図 55"/>
          <p:cNvPicPr>
            <a:picLocks noChangeAspect="1"/>
          </p:cNvPicPr>
          <p:nvPr/>
        </p:nvPicPr>
        <p:blipFill rotWithShape="1">
          <a:blip r:embed="rId5"/>
          <a:srcRect t="45208"/>
          <a:stretch/>
        </p:blipFill>
        <p:spPr>
          <a:xfrm>
            <a:off x="8587294" y="1598227"/>
            <a:ext cx="3300284" cy="2353807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8883949" y="2072878"/>
            <a:ext cx="1766634" cy="39840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10668000" y="2403566"/>
            <a:ext cx="1275543" cy="1889760"/>
          </a:xfrm>
          <a:custGeom>
            <a:avLst/>
            <a:gdLst>
              <a:gd name="connsiteX0" fmla="*/ 984069 w 1275543"/>
              <a:gd name="connsiteY0" fmla="*/ 1889760 h 1889760"/>
              <a:gd name="connsiteX1" fmla="*/ 1254034 w 1275543"/>
              <a:gd name="connsiteY1" fmla="*/ 1532708 h 1889760"/>
              <a:gd name="connsiteX2" fmla="*/ 1219200 w 1275543"/>
              <a:gd name="connsiteY2" fmla="*/ 818605 h 1889760"/>
              <a:gd name="connsiteX3" fmla="*/ 905691 w 1275543"/>
              <a:gd name="connsiteY3" fmla="*/ 374468 h 1889760"/>
              <a:gd name="connsiteX4" fmla="*/ 0 w 1275543"/>
              <a:gd name="connsiteY4" fmla="*/ 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5543" h="1889760">
                <a:moveTo>
                  <a:pt x="984069" y="1889760"/>
                </a:moveTo>
                <a:cubicBezTo>
                  <a:pt x="1099457" y="1800497"/>
                  <a:pt x="1214846" y="1711234"/>
                  <a:pt x="1254034" y="1532708"/>
                </a:cubicBezTo>
                <a:cubicBezTo>
                  <a:pt x="1293223" y="1354182"/>
                  <a:pt x="1277257" y="1011645"/>
                  <a:pt x="1219200" y="818605"/>
                </a:cubicBezTo>
                <a:cubicBezTo>
                  <a:pt x="1161143" y="625565"/>
                  <a:pt x="1108891" y="510902"/>
                  <a:pt x="905691" y="374468"/>
                </a:cubicBezTo>
                <a:cubicBezTo>
                  <a:pt x="702491" y="238034"/>
                  <a:pt x="351245" y="119017"/>
                  <a:pt x="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0572206" y="49428"/>
            <a:ext cx="0" cy="864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9309463" y="921824"/>
            <a:ext cx="1053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ロボットの姿勢</a:t>
            </a:r>
            <a:endParaRPr kumimoji="1" lang="ja-JP" altLang="en-US" sz="10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457774" y="922183"/>
            <a:ext cx="1734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対象のランドマークの姿勢</a:t>
            </a:r>
            <a:endParaRPr kumimoji="1" lang="ja-JP" altLang="en-US" sz="1000" dirty="0"/>
          </a:p>
        </p:txBody>
      </p:sp>
      <p:sp>
        <p:nvSpPr>
          <p:cNvPr id="59" name="正方形/長方形 58"/>
          <p:cNvSpPr/>
          <p:nvPr/>
        </p:nvSpPr>
        <p:spPr>
          <a:xfrm>
            <a:off x="6244823" y="2960681"/>
            <a:ext cx="1111501" cy="67330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525338" y="4087533"/>
            <a:ext cx="370254" cy="84947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233969" y="4087533"/>
            <a:ext cx="342936" cy="849476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129344" y="58668"/>
            <a:ext cx="1404000" cy="8168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584943" y="49886"/>
            <a:ext cx="1404000" cy="86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/>
          <p:cNvSpPr/>
          <p:nvPr/>
        </p:nvSpPr>
        <p:spPr>
          <a:xfrm>
            <a:off x="6026751" y="844416"/>
            <a:ext cx="3111721" cy="2124000"/>
          </a:xfrm>
          <a:custGeom>
            <a:avLst/>
            <a:gdLst>
              <a:gd name="connsiteX0" fmla="*/ 3126377 w 3126377"/>
              <a:gd name="connsiteY0" fmla="*/ 14974 h 2113740"/>
              <a:gd name="connsiteX1" fmla="*/ 2865120 w 3126377"/>
              <a:gd name="connsiteY1" fmla="*/ 32391 h 2113740"/>
              <a:gd name="connsiteX2" fmla="*/ 2516777 w 3126377"/>
              <a:gd name="connsiteY2" fmla="*/ 302357 h 2113740"/>
              <a:gd name="connsiteX3" fmla="*/ 2333897 w 3126377"/>
              <a:gd name="connsiteY3" fmla="*/ 824871 h 2113740"/>
              <a:gd name="connsiteX4" fmla="*/ 2238103 w 3126377"/>
              <a:gd name="connsiteY4" fmla="*/ 1443180 h 2113740"/>
              <a:gd name="connsiteX5" fmla="*/ 2124891 w 3126377"/>
              <a:gd name="connsiteY5" fmla="*/ 1782814 h 2113740"/>
              <a:gd name="connsiteX6" fmla="*/ 1767840 w 3126377"/>
              <a:gd name="connsiteY6" fmla="*/ 1956985 h 2113740"/>
              <a:gd name="connsiteX7" fmla="*/ 1245326 w 3126377"/>
              <a:gd name="connsiteY7" fmla="*/ 1956985 h 2113740"/>
              <a:gd name="connsiteX8" fmla="*/ 679268 w 3126377"/>
              <a:gd name="connsiteY8" fmla="*/ 2026654 h 2113740"/>
              <a:gd name="connsiteX9" fmla="*/ 139337 w 3126377"/>
              <a:gd name="connsiteY9" fmla="*/ 2052780 h 2113740"/>
              <a:gd name="connsiteX10" fmla="*/ 0 w 3126377"/>
              <a:gd name="connsiteY10" fmla="*/ 2113740 h 21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26377" h="2113740">
                <a:moveTo>
                  <a:pt x="3126377" y="14974"/>
                </a:moveTo>
                <a:cubicBezTo>
                  <a:pt x="3046548" y="-266"/>
                  <a:pt x="2966720" y="-15506"/>
                  <a:pt x="2865120" y="32391"/>
                </a:cubicBezTo>
                <a:cubicBezTo>
                  <a:pt x="2763520" y="80288"/>
                  <a:pt x="2605314" y="170277"/>
                  <a:pt x="2516777" y="302357"/>
                </a:cubicBezTo>
                <a:cubicBezTo>
                  <a:pt x="2428240" y="434437"/>
                  <a:pt x="2380343" y="634734"/>
                  <a:pt x="2333897" y="824871"/>
                </a:cubicBezTo>
                <a:cubicBezTo>
                  <a:pt x="2287451" y="1015008"/>
                  <a:pt x="2272937" y="1283523"/>
                  <a:pt x="2238103" y="1443180"/>
                </a:cubicBezTo>
                <a:cubicBezTo>
                  <a:pt x="2203269" y="1602837"/>
                  <a:pt x="2203268" y="1697180"/>
                  <a:pt x="2124891" y="1782814"/>
                </a:cubicBezTo>
                <a:cubicBezTo>
                  <a:pt x="2046514" y="1868448"/>
                  <a:pt x="1914434" y="1927956"/>
                  <a:pt x="1767840" y="1956985"/>
                </a:cubicBezTo>
                <a:cubicBezTo>
                  <a:pt x="1621246" y="1986014"/>
                  <a:pt x="1426755" y="1945373"/>
                  <a:pt x="1245326" y="1956985"/>
                </a:cubicBezTo>
                <a:cubicBezTo>
                  <a:pt x="1063897" y="1968597"/>
                  <a:pt x="863599" y="2010688"/>
                  <a:pt x="679268" y="2026654"/>
                </a:cubicBezTo>
                <a:cubicBezTo>
                  <a:pt x="494937" y="2042620"/>
                  <a:pt x="252548" y="2038266"/>
                  <a:pt x="139337" y="2052780"/>
                </a:cubicBezTo>
                <a:cubicBezTo>
                  <a:pt x="26126" y="2067294"/>
                  <a:pt x="13063" y="2090517"/>
                  <a:pt x="0" y="2113740"/>
                </a:cubicBez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7158446" y="905116"/>
            <a:ext cx="3431177" cy="2047090"/>
          </a:xfrm>
          <a:custGeom>
            <a:avLst/>
            <a:gdLst>
              <a:gd name="connsiteX0" fmla="*/ 3431177 w 3431177"/>
              <a:gd name="connsiteY0" fmla="*/ 575 h 2047090"/>
              <a:gd name="connsiteX1" fmla="*/ 3004457 w 3431177"/>
              <a:gd name="connsiteY1" fmla="*/ 17993 h 2047090"/>
              <a:gd name="connsiteX2" fmla="*/ 2499360 w 3431177"/>
              <a:gd name="connsiteY2" fmla="*/ 575 h 2047090"/>
              <a:gd name="connsiteX3" fmla="*/ 2055223 w 3431177"/>
              <a:gd name="connsiteY3" fmla="*/ 44118 h 2047090"/>
              <a:gd name="connsiteX4" fmla="*/ 1602377 w 3431177"/>
              <a:gd name="connsiteY4" fmla="*/ 157330 h 2047090"/>
              <a:gd name="connsiteX5" fmla="*/ 1341120 w 3431177"/>
              <a:gd name="connsiteY5" fmla="*/ 505673 h 2047090"/>
              <a:gd name="connsiteX6" fmla="*/ 1175657 w 3431177"/>
              <a:gd name="connsiteY6" fmla="*/ 1637787 h 2047090"/>
              <a:gd name="connsiteX7" fmla="*/ 836023 w 3431177"/>
              <a:gd name="connsiteY7" fmla="*/ 1994838 h 2047090"/>
              <a:gd name="connsiteX8" fmla="*/ 278674 w 3431177"/>
              <a:gd name="connsiteY8" fmla="*/ 2003547 h 2047090"/>
              <a:gd name="connsiteX9" fmla="*/ 0 w 3431177"/>
              <a:gd name="connsiteY9" fmla="*/ 2047090 h 204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1177" h="2047090">
                <a:moveTo>
                  <a:pt x="3431177" y="575"/>
                </a:moveTo>
                <a:cubicBezTo>
                  <a:pt x="3295468" y="9284"/>
                  <a:pt x="3159760" y="17993"/>
                  <a:pt x="3004457" y="17993"/>
                </a:cubicBezTo>
                <a:cubicBezTo>
                  <a:pt x="2849154" y="17993"/>
                  <a:pt x="2657566" y="-3779"/>
                  <a:pt x="2499360" y="575"/>
                </a:cubicBezTo>
                <a:cubicBezTo>
                  <a:pt x="2341154" y="4929"/>
                  <a:pt x="2204720" y="17992"/>
                  <a:pt x="2055223" y="44118"/>
                </a:cubicBezTo>
                <a:cubicBezTo>
                  <a:pt x="1905726" y="70244"/>
                  <a:pt x="1721394" y="80404"/>
                  <a:pt x="1602377" y="157330"/>
                </a:cubicBezTo>
                <a:cubicBezTo>
                  <a:pt x="1483360" y="234256"/>
                  <a:pt x="1412240" y="258930"/>
                  <a:pt x="1341120" y="505673"/>
                </a:cubicBezTo>
                <a:cubicBezTo>
                  <a:pt x="1270000" y="752416"/>
                  <a:pt x="1259840" y="1389593"/>
                  <a:pt x="1175657" y="1637787"/>
                </a:cubicBezTo>
                <a:cubicBezTo>
                  <a:pt x="1091474" y="1885981"/>
                  <a:pt x="985520" y="1933878"/>
                  <a:pt x="836023" y="1994838"/>
                </a:cubicBezTo>
                <a:cubicBezTo>
                  <a:pt x="686526" y="2055798"/>
                  <a:pt x="418011" y="1994838"/>
                  <a:pt x="278674" y="2003547"/>
                </a:cubicBezTo>
                <a:cubicBezTo>
                  <a:pt x="139337" y="2012256"/>
                  <a:pt x="69668" y="2029673"/>
                  <a:pt x="0" y="2047090"/>
                </a:cubicBez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0533344" y="1656008"/>
            <a:ext cx="970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EKF</a:t>
            </a:r>
            <a:r>
              <a:rPr kumimoji="1" lang="ja-JP" altLang="en-US" sz="1100" dirty="0" smtClean="0"/>
              <a:t>との対比</a:t>
            </a:r>
            <a:endParaRPr kumimoji="1" lang="ja-JP" altLang="en-US" sz="1100" dirty="0"/>
          </a:p>
        </p:txBody>
      </p:sp>
      <p:sp>
        <p:nvSpPr>
          <p:cNvPr id="67" name="正方形/長方形 66"/>
          <p:cNvSpPr/>
          <p:nvPr/>
        </p:nvSpPr>
        <p:spPr>
          <a:xfrm>
            <a:off x="968106" y="35383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2737177" y="2655099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663687" y="2751901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3052691" y="2160524"/>
            <a:ext cx="144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3175908" y="2344940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399255" y="875540"/>
            <a:ext cx="288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880790" y="30273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5502746" y="1516489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6774312" y="2430335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5618267" y="5235191"/>
            <a:ext cx="2049357" cy="100569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43998" y="1915109"/>
            <a:ext cx="3047605" cy="2299785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>
            <a:off x="3595687" y="4157663"/>
            <a:ext cx="2033587" cy="1076325"/>
          </a:xfrm>
          <a:custGeom>
            <a:avLst/>
            <a:gdLst>
              <a:gd name="connsiteX0" fmla="*/ 2033587 w 2033587"/>
              <a:gd name="connsiteY0" fmla="*/ 1076325 h 1076325"/>
              <a:gd name="connsiteX1" fmla="*/ 428625 w 2033587"/>
              <a:gd name="connsiteY1" fmla="*/ 1076325 h 1076325"/>
              <a:gd name="connsiteX2" fmla="*/ 428625 w 2033587"/>
              <a:gd name="connsiteY2" fmla="*/ 0 h 1076325"/>
              <a:gd name="connsiteX3" fmla="*/ 0 w 2033587"/>
              <a:gd name="connsiteY3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587" h="1076325">
                <a:moveTo>
                  <a:pt x="2033587" y="1076325"/>
                </a:moveTo>
                <a:lnTo>
                  <a:pt x="428625" y="1076325"/>
                </a:lnTo>
                <a:lnTo>
                  <a:pt x="428625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209782" y="29892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4104546" y="3093517"/>
            <a:ext cx="45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4" name="直線矢印コネクタ 83"/>
          <p:cNvCxnSpPr/>
          <p:nvPr/>
        </p:nvCxnSpPr>
        <p:spPr>
          <a:xfrm flipH="1">
            <a:off x="5899658" y="1812923"/>
            <a:ext cx="428016" cy="59064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4661358" y="2200773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3832188" y="3416766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2483030" y="1745085"/>
            <a:ext cx="97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7575069" y="538876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6705810" y="554110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6938630" y="5696301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7016325" y="5696301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7094020" y="5696301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6324" y="6321231"/>
            <a:ext cx="2579624" cy="142875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sp>
        <p:nvSpPr>
          <p:cNvPr id="94" name="正方形/長方形 93"/>
          <p:cNvSpPr/>
          <p:nvPr/>
        </p:nvSpPr>
        <p:spPr>
          <a:xfrm>
            <a:off x="4583115" y="5535568"/>
            <a:ext cx="370254" cy="11353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>
            <a:off x="4953000" y="5648325"/>
            <a:ext cx="3100388" cy="661988"/>
          </a:xfrm>
          <a:custGeom>
            <a:avLst/>
            <a:gdLst>
              <a:gd name="connsiteX0" fmla="*/ 0 w 3100388"/>
              <a:gd name="connsiteY0" fmla="*/ 0 h 661988"/>
              <a:gd name="connsiteX1" fmla="*/ 3100388 w 3100388"/>
              <a:gd name="connsiteY1" fmla="*/ 0 h 661988"/>
              <a:gd name="connsiteX2" fmla="*/ 3100388 w 3100388"/>
              <a:gd name="connsiteY2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0388" h="661988">
                <a:moveTo>
                  <a:pt x="0" y="0"/>
                </a:moveTo>
                <a:lnTo>
                  <a:pt x="3100388" y="0"/>
                </a:lnTo>
                <a:lnTo>
                  <a:pt x="3100388" y="661988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483694" y="58410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フリーフォーム 96"/>
          <p:cNvSpPr/>
          <p:nvPr/>
        </p:nvSpPr>
        <p:spPr>
          <a:xfrm>
            <a:off x="4071938" y="5838825"/>
            <a:ext cx="3952875" cy="280988"/>
          </a:xfrm>
          <a:custGeom>
            <a:avLst/>
            <a:gdLst>
              <a:gd name="connsiteX0" fmla="*/ 3314700 w 3952875"/>
              <a:gd name="connsiteY0" fmla="*/ 0 h 280988"/>
              <a:gd name="connsiteX1" fmla="*/ 3314700 w 3952875"/>
              <a:gd name="connsiteY1" fmla="*/ 128588 h 280988"/>
              <a:gd name="connsiteX2" fmla="*/ 0 w 3952875"/>
              <a:gd name="connsiteY2" fmla="*/ 128588 h 280988"/>
              <a:gd name="connsiteX3" fmla="*/ 0 w 3952875"/>
              <a:gd name="connsiteY3" fmla="*/ 280988 h 280988"/>
              <a:gd name="connsiteX4" fmla="*/ 685800 w 3952875"/>
              <a:gd name="connsiteY4" fmla="*/ 280988 h 280988"/>
              <a:gd name="connsiteX5" fmla="*/ 685800 w 3952875"/>
              <a:gd name="connsiteY5" fmla="*/ 157163 h 280988"/>
              <a:gd name="connsiteX6" fmla="*/ 3952875 w 3952875"/>
              <a:gd name="connsiteY6" fmla="*/ 157163 h 280988"/>
              <a:gd name="connsiteX7" fmla="*/ 3952875 w 3952875"/>
              <a:gd name="connsiteY7" fmla="*/ 9525 h 280988"/>
              <a:gd name="connsiteX8" fmla="*/ 3314700 w 3952875"/>
              <a:gd name="connsiteY8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2875" h="280988">
                <a:moveTo>
                  <a:pt x="3314700" y="0"/>
                </a:moveTo>
                <a:lnTo>
                  <a:pt x="3314700" y="128588"/>
                </a:lnTo>
                <a:lnTo>
                  <a:pt x="0" y="128588"/>
                </a:lnTo>
                <a:lnTo>
                  <a:pt x="0" y="280988"/>
                </a:lnTo>
                <a:lnTo>
                  <a:pt x="685800" y="280988"/>
                </a:lnTo>
                <a:lnTo>
                  <a:pt x="685800" y="157163"/>
                </a:lnTo>
                <a:lnTo>
                  <a:pt x="3952875" y="157163"/>
                </a:lnTo>
                <a:lnTo>
                  <a:pt x="3952875" y="9525"/>
                </a:lnTo>
                <a:lnTo>
                  <a:pt x="331470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7305069" y="60013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フリーフォーム 98"/>
          <p:cNvSpPr/>
          <p:nvPr/>
        </p:nvSpPr>
        <p:spPr>
          <a:xfrm>
            <a:off x="3429000" y="2295525"/>
            <a:ext cx="647700" cy="3662363"/>
          </a:xfrm>
          <a:custGeom>
            <a:avLst/>
            <a:gdLst>
              <a:gd name="connsiteX0" fmla="*/ 647700 w 647700"/>
              <a:gd name="connsiteY0" fmla="*/ 3662363 h 3662363"/>
              <a:gd name="connsiteX1" fmla="*/ 647700 w 647700"/>
              <a:gd name="connsiteY1" fmla="*/ 1371600 h 3662363"/>
              <a:gd name="connsiteX2" fmla="*/ 300038 w 647700"/>
              <a:gd name="connsiteY2" fmla="*/ 1371600 h 3662363"/>
              <a:gd name="connsiteX3" fmla="*/ 300038 w 647700"/>
              <a:gd name="connsiteY3" fmla="*/ 0 h 3662363"/>
              <a:gd name="connsiteX4" fmla="*/ 0 w 647700"/>
              <a:gd name="connsiteY4" fmla="*/ 0 h 366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3662363">
                <a:moveTo>
                  <a:pt x="647700" y="3662363"/>
                </a:moveTo>
                <a:lnTo>
                  <a:pt x="647700" y="1371600"/>
                </a:lnTo>
                <a:lnTo>
                  <a:pt x="300038" y="1371600"/>
                </a:lnTo>
                <a:lnTo>
                  <a:pt x="300038" y="0"/>
                </a:lnTo>
                <a:lnTo>
                  <a:pt x="0" y="0"/>
                </a:ln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654961" y="614921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6959883" y="614921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2109932" y="5398679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616941" y="5550629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2189770" y="5554461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787865" y="5709174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374094" y="5859258"/>
            <a:ext cx="27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正方形/長方形 106"/>
          <p:cNvSpPr/>
          <p:nvPr/>
        </p:nvSpPr>
        <p:spPr>
          <a:xfrm>
            <a:off x="3233632" y="6019706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8" name="正方形/長方形 107"/>
          <p:cNvSpPr/>
          <p:nvPr/>
        </p:nvSpPr>
        <p:spPr>
          <a:xfrm>
            <a:off x="12712" y="6171013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9" name="正方形/長方形 108"/>
          <p:cNvSpPr/>
          <p:nvPr/>
        </p:nvSpPr>
        <p:spPr>
          <a:xfrm>
            <a:off x="58812" y="6487720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0" name="正方形/長方形 109"/>
          <p:cNvSpPr/>
          <p:nvPr/>
        </p:nvSpPr>
        <p:spPr>
          <a:xfrm>
            <a:off x="388825" y="6487720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1" name="正方形/長方形 110"/>
          <p:cNvSpPr/>
          <p:nvPr/>
        </p:nvSpPr>
        <p:spPr>
          <a:xfrm>
            <a:off x="3226220" y="663263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2" name="正方形/長方形 111"/>
          <p:cNvSpPr/>
          <p:nvPr/>
        </p:nvSpPr>
        <p:spPr>
          <a:xfrm>
            <a:off x="2074943" y="678945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9339958" y="21864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4" name="正方形/長方形 113"/>
          <p:cNvSpPr/>
          <p:nvPr/>
        </p:nvSpPr>
        <p:spPr>
          <a:xfrm>
            <a:off x="9821144" y="221971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5" name="正方形/長方形 114"/>
          <p:cNvSpPr/>
          <p:nvPr/>
        </p:nvSpPr>
        <p:spPr>
          <a:xfrm>
            <a:off x="10308909" y="22012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9339958" y="48314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7" name="正方形/長方形 116"/>
          <p:cNvSpPr/>
          <p:nvPr/>
        </p:nvSpPr>
        <p:spPr>
          <a:xfrm>
            <a:off x="9821144" y="48646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10308909" y="484611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9339958" y="759377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9821144" y="76269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10308909" y="76084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7" name="グループ化 126"/>
          <p:cNvGrpSpPr/>
          <p:nvPr/>
        </p:nvGrpSpPr>
        <p:grpSpPr>
          <a:xfrm>
            <a:off x="9410700" y="264320"/>
            <a:ext cx="134409" cy="557168"/>
            <a:chOff x="9410700" y="264320"/>
            <a:chExt cx="166688" cy="557168"/>
          </a:xfrm>
        </p:grpSpPr>
        <p:sp>
          <p:nvSpPr>
            <p:cNvPr id="122" name="フリーフォーム 121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6" name="直線コネクタ 125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グループ化 127"/>
          <p:cNvGrpSpPr/>
          <p:nvPr/>
        </p:nvGrpSpPr>
        <p:grpSpPr>
          <a:xfrm>
            <a:off x="9889307" y="264320"/>
            <a:ext cx="134409" cy="557168"/>
            <a:chOff x="9410700" y="264320"/>
            <a:chExt cx="166688" cy="557168"/>
          </a:xfrm>
        </p:grpSpPr>
        <p:sp>
          <p:nvSpPr>
            <p:cNvPr id="129" name="フリーフォーム 128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0" name="直線コネクタ 129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グループ化 130"/>
          <p:cNvGrpSpPr/>
          <p:nvPr/>
        </p:nvGrpSpPr>
        <p:grpSpPr>
          <a:xfrm>
            <a:off x="10372655" y="262932"/>
            <a:ext cx="134409" cy="557168"/>
            <a:chOff x="9410700" y="264320"/>
            <a:chExt cx="166688" cy="557168"/>
          </a:xfrm>
        </p:grpSpPr>
        <p:sp>
          <p:nvSpPr>
            <p:cNvPr id="132" name="フリーフォーム 131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3" name="直線コネクタ 132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正方形/長方形 133"/>
          <p:cNvSpPr/>
          <p:nvPr/>
        </p:nvSpPr>
        <p:spPr>
          <a:xfrm>
            <a:off x="10904149" y="24015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5" name="正方形/長方形 134"/>
          <p:cNvSpPr/>
          <p:nvPr/>
        </p:nvSpPr>
        <p:spPr>
          <a:xfrm>
            <a:off x="11385335" y="24347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6" name="正方形/長方形 135"/>
          <p:cNvSpPr/>
          <p:nvPr/>
        </p:nvSpPr>
        <p:spPr>
          <a:xfrm>
            <a:off x="11873100" y="241621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10904149" y="504641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正方形/長方形 137"/>
          <p:cNvSpPr/>
          <p:nvPr/>
        </p:nvSpPr>
        <p:spPr>
          <a:xfrm>
            <a:off x="11385335" y="507963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9" name="正方形/長方形 138"/>
          <p:cNvSpPr/>
          <p:nvPr/>
        </p:nvSpPr>
        <p:spPr>
          <a:xfrm>
            <a:off x="11873100" y="50611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10904149" y="7808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11385335" y="78420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2" name="正方形/長方形 141"/>
          <p:cNvSpPr/>
          <p:nvPr/>
        </p:nvSpPr>
        <p:spPr>
          <a:xfrm>
            <a:off x="11873100" y="78234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43" name="グループ化 142"/>
          <p:cNvGrpSpPr/>
          <p:nvPr/>
        </p:nvGrpSpPr>
        <p:grpSpPr>
          <a:xfrm>
            <a:off x="10974891" y="285821"/>
            <a:ext cx="78223" cy="557168"/>
            <a:chOff x="9410700" y="264320"/>
            <a:chExt cx="166688" cy="557168"/>
          </a:xfrm>
        </p:grpSpPr>
        <p:sp>
          <p:nvSpPr>
            <p:cNvPr id="144" name="フリーフォーム 143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5" name="直線コネクタ 144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グループ化 145"/>
          <p:cNvGrpSpPr/>
          <p:nvPr/>
        </p:nvGrpSpPr>
        <p:grpSpPr>
          <a:xfrm>
            <a:off x="11453498" y="285821"/>
            <a:ext cx="78223" cy="557168"/>
            <a:chOff x="9410700" y="264320"/>
            <a:chExt cx="166688" cy="557168"/>
          </a:xfrm>
        </p:grpSpPr>
        <p:sp>
          <p:nvSpPr>
            <p:cNvPr id="147" name="フリーフォーム 146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8" name="直線コネクタ 147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グループ化 148"/>
          <p:cNvGrpSpPr/>
          <p:nvPr/>
        </p:nvGrpSpPr>
        <p:grpSpPr>
          <a:xfrm>
            <a:off x="11936846" y="284433"/>
            <a:ext cx="78223" cy="557168"/>
            <a:chOff x="9410700" y="264320"/>
            <a:chExt cx="166688" cy="557168"/>
          </a:xfrm>
        </p:grpSpPr>
        <p:sp>
          <p:nvSpPr>
            <p:cNvPr id="150" name="フリーフォーム 149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1" name="直線コネクタ 150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正方形/長方形 151"/>
          <p:cNvSpPr/>
          <p:nvPr/>
        </p:nvSpPr>
        <p:spPr>
          <a:xfrm>
            <a:off x="9392221" y="968536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10935386" y="973345"/>
            <a:ext cx="64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7" name="正方形/長方形 156"/>
          <p:cNvSpPr/>
          <p:nvPr/>
        </p:nvSpPr>
        <p:spPr>
          <a:xfrm>
            <a:off x="5308329" y="11959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8" name="正方形/長方形 157"/>
          <p:cNvSpPr/>
          <p:nvPr/>
        </p:nvSpPr>
        <p:spPr>
          <a:xfrm>
            <a:off x="5560832" y="11959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9" name="正方形/長方形 158"/>
          <p:cNvSpPr/>
          <p:nvPr/>
        </p:nvSpPr>
        <p:spPr>
          <a:xfrm>
            <a:off x="5799851" y="11959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0" name="フリーフォーム 159"/>
          <p:cNvSpPr/>
          <p:nvPr/>
        </p:nvSpPr>
        <p:spPr>
          <a:xfrm>
            <a:off x="5488132" y="115825"/>
            <a:ext cx="3679825" cy="1098550"/>
          </a:xfrm>
          <a:custGeom>
            <a:avLst/>
            <a:gdLst>
              <a:gd name="connsiteX0" fmla="*/ 0 w 3679825"/>
              <a:gd name="connsiteY0" fmla="*/ 1098550 h 1098550"/>
              <a:gd name="connsiteX1" fmla="*/ 0 w 3679825"/>
              <a:gd name="connsiteY1" fmla="*/ 1038225 h 1098550"/>
              <a:gd name="connsiteX2" fmla="*/ 2673350 w 3679825"/>
              <a:gd name="connsiteY2" fmla="*/ 1038225 h 1098550"/>
              <a:gd name="connsiteX3" fmla="*/ 2673350 w 3679825"/>
              <a:gd name="connsiteY3" fmla="*/ 3175 h 1098550"/>
              <a:gd name="connsiteX4" fmla="*/ 2701925 w 3679825"/>
              <a:gd name="connsiteY4" fmla="*/ 0 h 1098550"/>
              <a:gd name="connsiteX5" fmla="*/ 3679825 w 3679825"/>
              <a:gd name="connsiteY5" fmla="*/ 0 h 109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9825" h="1098550">
                <a:moveTo>
                  <a:pt x="0" y="1098550"/>
                </a:moveTo>
                <a:lnTo>
                  <a:pt x="0" y="1038225"/>
                </a:lnTo>
                <a:lnTo>
                  <a:pt x="2673350" y="1038225"/>
                </a:lnTo>
                <a:lnTo>
                  <a:pt x="2673350" y="3175"/>
                </a:lnTo>
                <a:lnTo>
                  <a:pt x="2701925" y="0"/>
                </a:lnTo>
                <a:lnTo>
                  <a:pt x="3679825" y="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フリーフォーム 160"/>
          <p:cNvSpPr/>
          <p:nvPr/>
        </p:nvSpPr>
        <p:spPr>
          <a:xfrm>
            <a:off x="5741194" y="404813"/>
            <a:ext cx="3381375" cy="857250"/>
          </a:xfrm>
          <a:custGeom>
            <a:avLst/>
            <a:gdLst>
              <a:gd name="connsiteX0" fmla="*/ 0 w 3381375"/>
              <a:gd name="connsiteY0" fmla="*/ 857250 h 857250"/>
              <a:gd name="connsiteX1" fmla="*/ 0 w 3381375"/>
              <a:gd name="connsiteY1" fmla="*/ 764381 h 857250"/>
              <a:gd name="connsiteX2" fmla="*/ 2562225 w 3381375"/>
              <a:gd name="connsiteY2" fmla="*/ 764381 h 857250"/>
              <a:gd name="connsiteX3" fmla="*/ 2562225 w 3381375"/>
              <a:gd name="connsiteY3" fmla="*/ 214312 h 857250"/>
              <a:gd name="connsiteX4" fmla="*/ 3107531 w 3381375"/>
              <a:gd name="connsiteY4" fmla="*/ 214312 h 857250"/>
              <a:gd name="connsiteX5" fmla="*/ 3107531 w 3381375"/>
              <a:gd name="connsiteY5" fmla="*/ 140493 h 857250"/>
              <a:gd name="connsiteX6" fmla="*/ 3321844 w 3381375"/>
              <a:gd name="connsiteY6" fmla="*/ 140493 h 857250"/>
              <a:gd name="connsiteX7" fmla="*/ 3321844 w 3381375"/>
              <a:gd name="connsiteY7" fmla="*/ 0 h 857250"/>
              <a:gd name="connsiteX8" fmla="*/ 3381375 w 3381375"/>
              <a:gd name="connsiteY8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1375" h="857250">
                <a:moveTo>
                  <a:pt x="0" y="857250"/>
                </a:moveTo>
                <a:lnTo>
                  <a:pt x="0" y="764381"/>
                </a:lnTo>
                <a:lnTo>
                  <a:pt x="2562225" y="764381"/>
                </a:lnTo>
                <a:lnTo>
                  <a:pt x="2562225" y="214312"/>
                </a:lnTo>
                <a:lnTo>
                  <a:pt x="3107531" y="214312"/>
                </a:lnTo>
                <a:lnTo>
                  <a:pt x="3107531" y="140493"/>
                </a:lnTo>
                <a:lnTo>
                  <a:pt x="3321844" y="140493"/>
                </a:lnTo>
                <a:lnTo>
                  <a:pt x="3321844" y="0"/>
                </a:lnTo>
                <a:lnTo>
                  <a:pt x="3381375" y="0"/>
                </a:lnTo>
              </a:path>
            </a:pathLst>
          </a:custGeom>
          <a:noFill/>
          <a:ln w="3175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リーフォーム 161"/>
          <p:cNvSpPr/>
          <p:nvPr/>
        </p:nvSpPr>
        <p:spPr>
          <a:xfrm>
            <a:off x="5976938" y="678656"/>
            <a:ext cx="3132000" cy="654844"/>
          </a:xfrm>
          <a:custGeom>
            <a:avLst/>
            <a:gdLst>
              <a:gd name="connsiteX0" fmla="*/ 0 w 3178968"/>
              <a:gd name="connsiteY0" fmla="*/ 595313 h 654844"/>
              <a:gd name="connsiteX1" fmla="*/ 0 w 3178968"/>
              <a:gd name="connsiteY1" fmla="*/ 654844 h 654844"/>
              <a:gd name="connsiteX2" fmla="*/ 2476500 w 3178968"/>
              <a:gd name="connsiteY2" fmla="*/ 654844 h 654844"/>
              <a:gd name="connsiteX3" fmla="*/ 2476500 w 3178968"/>
              <a:gd name="connsiteY3" fmla="*/ 0 h 654844"/>
              <a:gd name="connsiteX4" fmla="*/ 3178968 w 3178968"/>
              <a:gd name="connsiteY4" fmla="*/ 0 h 65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8968" h="654844">
                <a:moveTo>
                  <a:pt x="0" y="595313"/>
                </a:moveTo>
                <a:lnTo>
                  <a:pt x="0" y="654844"/>
                </a:lnTo>
                <a:lnTo>
                  <a:pt x="2476500" y="654844"/>
                </a:lnTo>
                <a:lnTo>
                  <a:pt x="2476500" y="0"/>
                </a:lnTo>
                <a:lnTo>
                  <a:pt x="3178968" y="0"/>
                </a:ln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9202759" y="34534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4" name="正方形/長方形 163"/>
          <p:cNvSpPr/>
          <p:nvPr/>
        </p:nvSpPr>
        <p:spPr>
          <a:xfrm>
            <a:off x="9202567" y="7119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5" name="正方形/長方形 164"/>
          <p:cNvSpPr/>
          <p:nvPr/>
        </p:nvSpPr>
        <p:spPr>
          <a:xfrm>
            <a:off x="9212091" y="619225"/>
            <a:ext cx="5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5121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15"/>
            <a:ext cx="3955492" cy="52080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13841"/>
          <a:stretch/>
        </p:blipFill>
        <p:spPr>
          <a:xfrm>
            <a:off x="3872485" y="0"/>
            <a:ext cx="2569689" cy="34575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261259" y="1872343"/>
            <a:ext cx="6207043" cy="391886"/>
          </a:xfrm>
          <a:custGeom>
            <a:avLst/>
            <a:gdLst>
              <a:gd name="connsiteX0" fmla="*/ 0 w 6113417"/>
              <a:gd name="connsiteY0" fmla="*/ 0 h 391886"/>
              <a:gd name="connsiteX1" fmla="*/ 3483429 w 6113417"/>
              <a:gd name="connsiteY1" fmla="*/ 0 h 391886"/>
              <a:gd name="connsiteX2" fmla="*/ 3483429 w 6113417"/>
              <a:gd name="connsiteY2" fmla="*/ 391886 h 391886"/>
              <a:gd name="connsiteX3" fmla="*/ 6113417 w 6113417"/>
              <a:gd name="connsiteY3" fmla="*/ 391886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3417" h="391886">
                <a:moveTo>
                  <a:pt x="0" y="0"/>
                </a:moveTo>
                <a:lnTo>
                  <a:pt x="3483429" y="0"/>
                </a:lnTo>
                <a:lnTo>
                  <a:pt x="3483429" y="391886"/>
                </a:lnTo>
                <a:lnTo>
                  <a:pt x="6113417" y="391886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9197"/>
          <a:stretch/>
        </p:blipFill>
        <p:spPr>
          <a:xfrm>
            <a:off x="3652977" y="3457576"/>
            <a:ext cx="3065565" cy="362283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フリーフォーム 2"/>
          <p:cNvSpPr/>
          <p:nvPr/>
        </p:nvSpPr>
        <p:spPr>
          <a:xfrm>
            <a:off x="346719" y="4638675"/>
            <a:ext cx="6267450" cy="1771650"/>
          </a:xfrm>
          <a:custGeom>
            <a:avLst/>
            <a:gdLst>
              <a:gd name="connsiteX0" fmla="*/ 0 w 6267450"/>
              <a:gd name="connsiteY0" fmla="*/ 0 h 1771650"/>
              <a:gd name="connsiteX1" fmla="*/ 3343275 w 6267450"/>
              <a:gd name="connsiteY1" fmla="*/ 0 h 1771650"/>
              <a:gd name="connsiteX2" fmla="*/ 3343275 w 6267450"/>
              <a:gd name="connsiteY2" fmla="*/ 1771650 h 1771650"/>
              <a:gd name="connsiteX3" fmla="*/ 6267450 w 6267450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7450" h="1771650">
                <a:moveTo>
                  <a:pt x="0" y="0"/>
                </a:moveTo>
                <a:lnTo>
                  <a:pt x="3343275" y="0"/>
                </a:lnTo>
                <a:lnTo>
                  <a:pt x="3343275" y="1771650"/>
                </a:lnTo>
                <a:lnTo>
                  <a:pt x="6267450" y="1771650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607" y="0"/>
            <a:ext cx="3953006" cy="1592893"/>
          </a:xfrm>
          <a:prstGeom prst="rect">
            <a:avLst/>
          </a:prstGeom>
          <a:ln w="3175">
            <a:noFill/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28857"/>
          <a:stretch/>
        </p:blipFill>
        <p:spPr>
          <a:xfrm>
            <a:off x="6753515" y="1592893"/>
            <a:ext cx="3945698" cy="3706386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sp>
        <p:nvSpPr>
          <p:cNvPr id="11" name="フリーフォーム 10"/>
          <p:cNvSpPr/>
          <p:nvPr/>
        </p:nvSpPr>
        <p:spPr>
          <a:xfrm>
            <a:off x="6718542" y="1097279"/>
            <a:ext cx="3993001" cy="313508"/>
          </a:xfrm>
          <a:custGeom>
            <a:avLst/>
            <a:gdLst>
              <a:gd name="connsiteX0" fmla="*/ 1872343 w 4005943"/>
              <a:gd name="connsiteY0" fmla="*/ 8708 h 313508"/>
              <a:gd name="connsiteX1" fmla="*/ 1872343 w 4005943"/>
              <a:gd name="connsiteY1" fmla="*/ 139337 h 313508"/>
              <a:gd name="connsiteX2" fmla="*/ 0 w 4005943"/>
              <a:gd name="connsiteY2" fmla="*/ 139337 h 313508"/>
              <a:gd name="connsiteX3" fmla="*/ 0 w 4005943"/>
              <a:gd name="connsiteY3" fmla="*/ 313508 h 313508"/>
              <a:gd name="connsiteX4" fmla="*/ 1332411 w 4005943"/>
              <a:gd name="connsiteY4" fmla="*/ 313508 h 313508"/>
              <a:gd name="connsiteX5" fmla="*/ 1332411 w 4005943"/>
              <a:gd name="connsiteY5" fmla="*/ 139337 h 313508"/>
              <a:gd name="connsiteX6" fmla="*/ 4005943 w 4005943"/>
              <a:gd name="connsiteY6" fmla="*/ 139337 h 313508"/>
              <a:gd name="connsiteX7" fmla="*/ 4005943 w 4005943"/>
              <a:gd name="connsiteY7" fmla="*/ 0 h 313508"/>
              <a:gd name="connsiteX8" fmla="*/ 1872343 w 4005943"/>
              <a:gd name="connsiteY8" fmla="*/ 0 h 313508"/>
              <a:gd name="connsiteX9" fmla="*/ 1872343 w 4005943"/>
              <a:gd name="connsiteY9" fmla="*/ 78377 h 31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5943" h="313508">
                <a:moveTo>
                  <a:pt x="1872343" y="8708"/>
                </a:moveTo>
                <a:lnTo>
                  <a:pt x="1872343" y="139337"/>
                </a:lnTo>
                <a:lnTo>
                  <a:pt x="0" y="139337"/>
                </a:lnTo>
                <a:lnTo>
                  <a:pt x="0" y="313508"/>
                </a:lnTo>
                <a:lnTo>
                  <a:pt x="1332411" y="313508"/>
                </a:lnTo>
                <a:lnTo>
                  <a:pt x="1332411" y="139337"/>
                </a:lnTo>
                <a:lnTo>
                  <a:pt x="4005943" y="139337"/>
                </a:lnTo>
                <a:lnTo>
                  <a:pt x="4005943" y="0"/>
                </a:lnTo>
                <a:lnTo>
                  <a:pt x="1872343" y="0"/>
                </a:lnTo>
                <a:lnTo>
                  <a:pt x="1872343" y="78377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6749143" y="1602377"/>
            <a:ext cx="3971108" cy="435429"/>
          </a:xfrm>
          <a:custGeom>
            <a:avLst/>
            <a:gdLst>
              <a:gd name="connsiteX0" fmla="*/ 2159726 w 3971108"/>
              <a:gd name="connsiteY0" fmla="*/ 0 h 435429"/>
              <a:gd name="connsiteX1" fmla="*/ 2159726 w 3971108"/>
              <a:gd name="connsiteY1" fmla="*/ 156754 h 435429"/>
              <a:gd name="connsiteX2" fmla="*/ 0 w 3971108"/>
              <a:gd name="connsiteY2" fmla="*/ 156754 h 435429"/>
              <a:gd name="connsiteX3" fmla="*/ 0 w 3971108"/>
              <a:gd name="connsiteY3" fmla="*/ 435429 h 435429"/>
              <a:gd name="connsiteX4" fmla="*/ 3239588 w 3971108"/>
              <a:gd name="connsiteY4" fmla="*/ 435429 h 435429"/>
              <a:gd name="connsiteX5" fmla="*/ 3239588 w 3971108"/>
              <a:gd name="connsiteY5" fmla="*/ 269966 h 435429"/>
              <a:gd name="connsiteX6" fmla="*/ 3971108 w 3971108"/>
              <a:gd name="connsiteY6" fmla="*/ 269966 h 435429"/>
              <a:gd name="connsiteX7" fmla="*/ 3971108 w 3971108"/>
              <a:gd name="connsiteY7" fmla="*/ 0 h 435429"/>
              <a:gd name="connsiteX8" fmla="*/ 2159726 w 3971108"/>
              <a:gd name="connsiteY8" fmla="*/ 0 h 43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1108" h="435429">
                <a:moveTo>
                  <a:pt x="2159726" y="0"/>
                </a:moveTo>
                <a:lnTo>
                  <a:pt x="2159726" y="156754"/>
                </a:lnTo>
                <a:lnTo>
                  <a:pt x="0" y="156754"/>
                </a:lnTo>
                <a:lnTo>
                  <a:pt x="0" y="435429"/>
                </a:lnTo>
                <a:lnTo>
                  <a:pt x="3239588" y="435429"/>
                </a:lnTo>
                <a:lnTo>
                  <a:pt x="3239588" y="269966"/>
                </a:lnTo>
                <a:lnTo>
                  <a:pt x="3971108" y="269966"/>
                </a:lnTo>
                <a:lnTo>
                  <a:pt x="3971108" y="0"/>
                </a:lnTo>
                <a:lnTo>
                  <a:pt x="2159726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075611" y="2412273"/>
            <a:ext cx="1419498" cy="43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058192" y="449989"/>
            <a:ext cx="2011681" cy="138724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6749143" y="1915886"/>
            <a:ext cx="3944983" cy="418011"/>
          </a:xfrm>
          <a:custGeom>
            <a:avLst/>
            <a:gdLst>
              <a:gd name="connsiteX0" fmla="*/ 3230880 w 3892732"/>
              <a:gd name="connsiteY0" fmla="*/ 0 h 418011"/>
              <a:gd name="connsiteX1" fmla="*/ 3230880 w 3892732"/>
              <a:gd name="connsiteY1" fmla="*/ 156754 h 418011"/>
              <a:gd name="connsiteX2" fmla="*/ 0 w 3892732"/>
              <a:gd name="connsiteY2" fmla="*/ 156754 h 418011"/>
              <a:gd name="connsiteX3" fmla="*/ 0 w 3892732"/>
              <a:gd name="connsiteY3" fmla="*/ 418011 h 418011"/>
              <a:gd name="connsiteX4" fmla="*/ 304800 w 3892732"/>
              <a:gd name="connsiteY4" fmla="*/ 418011 h 418011"/>
              <a:gd name="connsiteX5" fmla="*/ 304800 w 3892732"/>
              <a:gd name="connsiteY5" fmla="*/ 296091 h 418011"/>
              <a:gd name="connsiteX6" fmla="*/ 3892732 w 3892732"/>
              <a:gd name="connsiteY6" fmla="*/ 296091 h 418011"/>
              <a:gd name="connsiteX7" fmla="*/ 3892732 w 3892732"/>
              <a:gd name="connsiteY7" fmla="*/ 8708 h 418011"/>
              <a:gd name="connsiteX8" fmla="*/ 3230880 w 3892732"/>
              <a:gd name="connsiteY8" fmla="*/ 0 h 41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2732" h="418011">
                <a:moveTo>
                  <a:pt x="3230880" y="0"/>
                </a:moveTo>
                <a:lnTo>
                  <a:pt x="3230880" y="156754"/>
                </a:lnTo>
                <a:lnTo>
                  <a:pt x="0" y="156754"/>
                </a:lnTo>
                <a:lnTo>
                  <a:pt x="0" y="418011"/>
                </a:lnTo>
                <a:lnTo>
                  <a:pt x="304800" y="418011"/>
                </a:lnTo>
                <a:lnTo>
                  <a:pt x="304800" y="296091"/>
                </a:lnTo>
                <a:lnTo>
                  <a:pt x="3892732" y="296091"/>
                </a:lnTo>
                <a:lnTo>
                  <a:pt x="3892732" y="8708"/>
                </a:lnTo>
                <a:lnTo>
                  <a:pt x="323088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075610" y="2885868"/>
            <a:ext cx="2196000" cy="237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6749142" y="2229394"/>
            <a:ext cx="3944983" cy="426720"/>
          </a:xfrm>
          <a:custGeom>
            <a:avLst/>
            <a:gdLst>
              <a:gd name="connsiteX0" fmla="*/ 365760 w 3944983"/>
              <a:gd name="connsiteY0" fmla="*/ 0 h 426720"/>
              <a:gd name="connsiteX1" fmla="*/ 365760 w 3944983"/>
              <a:gd name="connsiteY1" fmla="*/ 113211 h 426720"/>
              <a:gd name="connsiteX2" fmla="*/ 0 w 3944983"/>
              <a:gd name="connsiteY2" fmla="*/ 113211 h 426720"/>
              <a:gd name="connsiteX3" fmla="*/ 0 w 3944983"/>
              <a:gd name="connsiteY3" fmla="*/ 426720 h 426720"/>
              <a:gd name="connsiteX4" fmla="*/ 1550126 w 3944983"/>
              <a:gd name="connsiteY4" fmla="*/ 426720 h 426720"/>
              <a:gd name="connsiteX5" fmla="*/ 1550126 w 3944983"/>
              <a:gd name="connsiteY5" fmla="*/ 252548 h 426720"/>
              <a:gd name="connsiteX6" fmla="*/ 3944983 w 3944983"/>
              <a:gd name="connsiteY6" fmla="*/ 252548 h 426720"/>
              <a:gd name="connsiteX7" fmla="*/ 3944983 w 3944983"/>
              <a:gd name="connsiteY7" fmla="*/ 0 h 426720"/>
              <a:gd name="connsiteX8" fmla="*/ 365760 w 3944983"/>
              <a:gd name="connsiteY8" fmla="*/ 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4983" h="426720">
                <a:moveTo>
                  <a:pt x="365760" y="0"/>
                </a:moveTo>
                <a:lnTo>
                  <a:pt x="365760" y="113211"/>
                </a:lnTo>
                <a:lnTo>
                  <a:pt x="0" y="113211"/>
                </a:lnTo>
                <a:lnTo>
                  <a:pt x="0" y="426720"/>
                </a:lnTo>
                <a:lnTo>
                  <a:pt x="1550126" y="426720"/>
                </a:lnTo>
                <a:lnTo>
                  <a:pt x="1550126" y="252548"/>
                </a:lnTo>
                <a:lnTo>
                  <a:pt x="3944983" y="252548"/>
                </a:lnTo>
                <a:lnTo>
                  <a:pt x="3944983" y="0"/>
                </a:lnTo>
                <a:lnTo>
                  <a:pt x="36576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075610" y="5329918"/>
            <a:ext cx="2011681" cy="113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6757851" y="2508069"/>
            <a:ext cx="3927566" cy="444137"/>
          </a:xfrm>
          <a:custGeom>
            <a:avLst/>
            <a:gdLst>
              <a:gd name="connsiteX0" fmla="*/ 1558835 w 3927566"/>
              <a:gd name="connsiteY0" fmla="*/ 8708 h 444137"/>
              <a:gd name="connsiteX1" fmla="*/ 1558835 w 3927566"/>
              <a:gd name="connsiteY1" fmla="*/ 165462 h 444137"/>
              <a:gd name="connsiteX2" fmla="*/ 0 w 3927566"/>
              <a:gd name="connsiteY2" fmla="*/ 165462 h 444137"/>
              <a:gd name="connsiteX3" fmla="*/ 0 w 3927566"/>
              <a:gd name="connsiteY3" fmla="*/ 444137 h 444137"/>
              <a:gd name="connsiteX4" fmla="*/ 2325189 w 3927566"/>
              <a:gd name="connsiteY4" fmla="*/ 444137 h 444137"/>
              <a:gd name="connsiteX5" fmla="*/ 2325189 w 3927566"/>
              <a:gd name="connsiteY5" fmla="*/ 296091 h 444137"/>
              <a:gd name="connsiteX6" fmla="*/ 3927566 w 3927566"/>
              <a:gd name="connsiteY6" fmla="*/ 296091 h 444137"/>
              <a:gd name="connsiteX7" fmla="*/ 3927566 w 3927566"/>
              <a:gd name="connsiteY7" fmla="*/ 0 h 444137"/>
              <a:gd name="connsiteX8" fmla="*/ 1558835 w 3927566"/>
              <a:gd name="connsiteY8" fmla="*/ 8708 h 44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7566" h="444137">
                <a:moveTo>
                  <a:pt x="1558835" y="8708"/>
                </a:moveTo>
                <a:lnTo>
                  <a:pt x="1558835" y="165462"/>
                </a:lnTo>
                <a:lnTo>
                  <a:pt x="0" y="165462"/>
                </a:lnTo>
                <a:lnTo>
                  <a:pt x="0" y="444137"/>
                </a:lnTo>
                <a:lnTo>
                  <a:pt x="2325189" y="444137"/>
                </a:lnTo>
                <a:lnTo>
                  <a:pt x="2325189" y="296091"/>
                </a:lnTo>
                <a:lnTo>
                  <a:pt x="3927566" y="296091"/>
                </a:lnTo>
                <a:lnTo>
                  <a:pt x="3927566" y="0"/>
                </a:lnTo>
                <a:lnTo>
                  <a:pt x="1558835" y="8708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075611" y="5469547"/>
            <a:ext cx="2011680" cy="295527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45210" y="257382"/>
            <a:ext cx="2459544" cy="124920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23256" y="2204193"/>
            <a:ext cx="1449977" cy="36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90970" y="2670264"/>
            <a:ext cx="2196000" cy="151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7463246" y="2987040"/>
            <a:ext cx="1506583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4075610" y="5808617"/>
            <a:ext cx="2011681" cy="43028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890970" y="4194538"/>
            <a:ext cx="2011681" cy="320400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6096000" y="2926080"/>
            <a:ext cx="661851" cy="2786743"/>
          </a:xfrm>
          <a:custGeom>
            <a:avLst/>
            <a:gdLst>
              <a:gd name="connsiteX0" fmla="*/ 661851 w 661851"/>
              <a:gd name="connsiteY0" fmla="*/ 0 h 2786743"/>
              <a:gd name="connsiteX1" fmla="*/ 600891 w 661851"/>
              <a:gd name="connsiteY1" fmla="*/ 0 h 2786743"/>
              <a:gd name="connsiteX2" fmla="*/ 600891 w 661851"/>
              <a:gd name="connsiteY2" fmla="*/ 2786743 h 2786743"/>
              <a:gd name="connsiteX3" fmla="*/ 0 w 661851"/>
              <a:gd name="connsiteY3" fmla="*/ 2786743 h 27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851" h="2786743">
                <a:moveTo>
                  <a:pt x="661851" y="0"/>
                </a:moveTo>
                <a:lnTo>
                  <a:pt x="600891" y="0"/>
                </a:lnTo>
                <a:lnTo>
                  <a:pt x="600891" y="2786743"/>
                </a:lnTo>
                <a:lnTo>
                  <a:pt x="0" y="2786743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6095999" y="2603863"/>
            <a:ext cx="653144" cy="2751908"/>
          </a:xfrm>
          <a:custGeom>
            <a:avLst/>
            <a:gdLst>
              <a:gd name="connsiteX0" fmla="*/ 670560 w 670560"/>
              <a:gd name="connsiteY0" fmla="*/ 0 h 2751908"/>
              <a:gd name="connsiteX1" fmla="*/ 531223 w 670560"/>
              <a:gd name="connsiteY1" fmla="*/ 0 h 2751908"/>
              <a:gd name="connsiteX2" fmla="*/ 531223 w 670560"/>
              <a:gd name="connsiteY2" fmla="*/ 2751908 h 2751908"/>
              <a:gd name="connsiteX3" fmla="*/ 0 w 670560"/>
              <a:gd name="connsiteY3" fmla="*/ 2751908 h 27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2751908">
                <a:moveTo>
                  <a:pt x="670560" y="0"/>
                </a:moveTo>
                <a:lnTo>
                  <a:pt x="531223" y="0"/>
                </a:lnTo>
                <a:lnTo>
                  <a:pt x="531223" y="2751908"/>
                </a:lnTo>
                <a:lnTo>
                  <a:pt x="0" y="2751908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6270171" y="2246811"/>
            <a:ext cx="478971" cy="1062446"/>
          </a:xfrm>
          <a:custGeom>
            <a:avLst/>
            <a:gdLst>
              <a:gd name="connsiteX0" fmla="*/ 478971 w 478971"/>
              <a:gd name="connsiteY0" fmla="*/ 0 h 1062446"/>
              <a:gd name="connsiteX1" fmla="*/ 252549 w 478971"/>
              <a:gd name="connsiteY1" fmla="*/ 0 h 1062446"/>
              <a:gd name="connsiteX2" fmla="*/ 252549 w 478971"/>
              <a:gd name="connsiteY2" fmla="*/ 1062446 h 1062446"/>
              <a:gd name="connsiteX3" fmla="*/ 0 w 478971"/>
              <a:gd name="connsiteY3" fmla="*/ 1062446 h 106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1062446">
                <a:moveTo>
                  <a:pt x="478971" y="0"/>
                </a:moveTo>
                <a:lnTo>
                  <a:pt x="252549" y="0"/>
                </a:lnTo>
                <a:lnTo>
                  <a:pt x="252549" y="1062446"/>
                </a:lnTo>
                <a:lnTo>
                  <a:pt x="0" y="1062446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5512526" y="1924594"/>
            <a:ext cx="1236617" cy="792480"/>
          </a:xfrm>
          <a:custGeom>
            <a:avLst/>
            <a:gdLst>
              <a:gd name="connsiteX0" fmla="*/ 1236617 w 1236617"/>
              <a:gd name="connsiteY0" fmla="*/ 0 h 792480"/>
              <a:gd name="connsiteX1" fmla="*/ 801188 w 1236617"/>
              <a:gd name="connsiteY1" fmla="*/ 0 h 792480"/>
              <a:gd name="connsiteX2" fmla="*/ 801188 w 1236617"/>
              <a:gd name="connsiteY2" fmla="*/ 792480 h 792480"/>
              <a:gd name="connsiteX3" fmla="*/ 0 w 1236617"/>
              <a:gd name="connsiteY3" fmla="*/ 79248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617" h="792480">
                <a:moveTo>
                  <a:pt x="1236617" y="0"/>
                </a:moveTo>
                <a:lnTo>
                  <a:pt x="801188" y="0"/>
                </a:lnTo>
                <a:lnTo>
                  <a:pt x="801188" y="792480"/>
                </a:lnTo>
                <a:lnTo>
                  <a:pt x="0" y="79248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6087162" y="1332411"/>
            <a:ext cx="63138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6036599" y="66765"/>
            <a:ext cx="418010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900" dirty="0" smtClean="0"/>
              <a:t>対応</a:t>
            </a:r>
            <a:endParaRPr lang="en-US" altLang="ja-JP" sz="900" dirty="0" smtClean="0"/>
          </a:p>
          <a:p>
            <a:r>
              <a:rPr lang="ja-JP" altLang="en-US" sz="900" dirty="0" smtClean="0"/>
              <a:t>未知</a:t>
            </a:r>
            <a:endParaRPr kumimoji="1" lang="ja-JP" altLang="en-US" sz="900" dirty="0"/>
          </a:p>
        </p:txBody>
      </p:sp>
      <p:sp>
        <p:nvSpPr>
          <p:cNvPr id="40" name="正方形/長方形 39"/>
          <p:cNvSpPr/>
          <p:nvPr/>
        </p:nvSpPr>
        <p:spPr>
          <a:xfrm>
            <a:off x="3170332" y="249934"/>
            <a:ext cx="441146" cy="400110"/>
          </a:xfrm>
          <a:prstGeom prst="rect">
            <a:avLst/>
          </a:prstGeom>
          <a:ln w="3175">
            <a:noFill/>
          </a:ln>
        </p:spPr>
        <p:txBody>
          <a:bodyPr wrap="none">
            <a:spAutoFit/>
          </a:bodyPr>
          <a:lstStyle/>
          <a:p>
            <a:r>
              <a:rPr lang="ja-JP" altLang="en-US" sz="1000" dirty="0" smtClean="0"/>
              <a:t>対応</a:t>
            </a:r>
            <a:endParaRPr lang="en-US" altLang="ja-JP" sz="1000" dirty="0" smtClean="0"/>
          </a:p>
          <a:p>
            <a:r>
              <a:rPr lang="ja-JP" altLang="en-US" sz="1000" dirty="0" smtClean="0"/>
              <a:t>既知</a:t>
            </a:r>
            <a:endParaRPr lang="ja-JP" altLang="en-US" sz="1000" dirty="0"/>
          </a:p>
        </p:txBody>
      </p:sp>
      <p:sp>
        <p:nvSpPr>
          <p:cNvPr id="33" name="正方形/長方形 32"/>
          <p:cNvSpPr/>
          <p:nvPr/>
        </p:nvSpPr>
        <p:spPr>
          <a:xfrm>
            <a:off x="9942336" y="672573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993689" y="2073113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688921" y="2068286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067349" y="2226197"/>
            <a:ext cx="97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211925" y="5443422"/>
            <a:ext cx="374288" cy="8107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255727" y="5596656"/>
            <a:ext cx="374288" cy="8107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9470758" y="2366983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688921" y="5336774"/>
            <a:ext cx="210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accent2"/>
                </a:solidFill>
              </a:rPr>
              <a:t>今まで</a:t>
            </a:r>
            <a:r>
              <a:rPr lang="ja-JP" altLang="en-US" sz="800" dirty="0" smtClean="0">
                <a:solidFill>
                  <a:schemeClr val="accent2"/>
                </a:solidFill>
              </a:rPr>
              <a:t>の全てのランドマークとの不一致度が</a:t>
            </a:r>
            <a:endParaRPr lang="en-US" altLang="ja-JP" sz="800" dirty="0" smtClean="0">
              <a:solidFill>
                <a:schemeClr val="accent2"/>
              </a:solidFill>
            </a:endParaRPr>
          </a:p>
          <a:p>
            <a:r>
              <a:rPr lang="en-US" altLang="ja-JP" sz="800" dirty="0" smtClean="0">
                <a:solidFill>
                  <a:schemeClr val="accent2"/>
                </a:solidFill>
              </a:rPr>
              <a:t>α</a:t>
            </a:r>
            <a:r>
              <a:rPr lang="ja-JP" altLang="en-US" sz="800" dirty="0" smtClean="0">
                <a:solidFill>
                  <a:schemeClr val="accent2"/>
                </a:solidFill>
              </a:rPr>
              <a:t>以上のとき，新ランドマークを追加する．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29" name="フリーフォーム 28"/>
          <p:cNvSpPr/>
          <p:nvPr/>
        </p:nvSpPr>
        <p:spPr>
          <a:xfrm>
            <a:off x="10679788" y="2359253"/>
            <a:ext cx="101039" cy="3096835"/>
          </a:xfrm>
          <a:custGeom>
            <a:avLst/>
            <a:gdLst>
              <a:gd name="connsiteX0" fmla="*/ 20208 w 101039"/>
              <a:gd name="connsiteY0" fmla="*/ 0 h 3096835"/>
              <a:gd name="connsiteX1" fmla="*/ 101039 w 101039"/>
              <a:gd name="connsiteY1" fmla="*/ 0 h 3096835"/>
              <a:gd name="connsiteX2" fmla="*/ 101039 w 101039"/>
              <a:gd name="connsiteY2" fmla="*/ 3096835 h 3096835"/>
              <a:gd name="connsiteX3" fmla="*/ 0 w 101039"/>
              <a:gd name="connsiteY3" fmla="*/ 3096835 h 309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9" h="3096835">
                <a:moveTo>
                  <a:pt x="20208" y="0"/>
                </a:moveTo>
                <a:lnTo>
                  <a:pt x="101039" y="0"/>
                </a:lnTo>
                <a:lnTo>
                  <a:pt x="101039" y="3096835"/>
                </a:lnTo>
                <a:lnTo>
                  <a:pt x="0" y="3096835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156542" y="5388595"/>
            <a:ext cx="30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フリーフォーム 36"/>
          <p:cNvSpPr/>
          <p:nvPr/>
        </p:nvSpPr>
        <p:spPr>
          <a:xfrm>
            <a:off x="6096000" y="3128963"/>
            <a:ext cx="1376363" cy="2843212"/>
          </a:xfrm>
          <a:custGeom>
            <a:avLst/>
            <a:gdLst>
              <a:gd name="connsiteX0" fmla="*/ 1376363 w 1376363"/>
              <a:gd name="connsiteY0" fmla="*/ 0 h 2843212"/>
              <a:gd name="connsiteX1" fmla="*/ 681038 w 1376363"/>
              <a:gd name="connsiteY1" fmla="*/ 0 h 2843212"/>
              <a:gd name="connsiteX2" fmla="*/ 681038 w 1376363"/>
              <a:gd name="connsiteY2" fmla="*/ 2843212 h 2843212"/>
              <a:gd name="connsiteX3" fmla="*/ 0 w 1376363"/>
              <a:gd name="connsiteY3" fmla="*/ 2843212 h 28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6363" h="2843212">
                <a:moveTo>
                  <a:pt x="1376363" y="0"/>
                </a:moveTo>
                <a:lnTo>
                  <a:pt x="681038" y="0"/>
                </a:lnTo>
                <a:lnTo>
                  <a:pt x="681038" y="2843212"/>
                </a:lnTo>
                <a:lnTo>
                  <a:pt x="0" y="2843212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/>
        </p:nvSpPr>
        <p:spPr>
          <a:xfrm>
            <a:off x="6781800" y="4219575"/>
            <a:ext cx="3914775" cy="280988"/>
          </a:xfrm>
          <a:custGeom>
            <a:avLst/>
            <a:gdLst>
              <a:gd name="connsiteX0" fmla="*/ 738188 w 3914775"/>
              <a:gd name="connsiteY0" fmla="*/ 0 h 280988"/>
              <a:gd name="connsiteX1" fmla="*/ 738188 w 3914775"/>
              <a:gd name="connsiteY1" fmla="*/ 133350 h 280988"/>
              <a:gd name="connsiteX2" fmla="*/ 0 w 3914775"/>
              <a:gd name="connsiteY2" fmla="*/ 133350 h 280988"/>
              <a:gd name="connsiteX3" fmla="*/ 0 w 3914775"/>
              <a:gd name="connsiteY3" fmla="*/ 280988 h 280988"/>
              <a:gd name="connsiteX4" fmla="*/ 3914775 w 3914775"/>
              <a:gd name="connsiteY4" fmla="*/ 280988 h 280988"/>
              <a:gd name="connsiteX5" fmla="*/ 3914775 w 3914775"/>
              <a:gd name="connsiteY5" fmla="*/ 9525 h 280988"/>
              <a:gd name="connsiteX6" fmla="*/ 738188 w 3914775"/>
              <a:gd name="connsiteY6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4775" h="280988">
                <a:moveTo>
                  <a:pt x="738188" y="0"/>
                </a:moveTo>
                <a:lnTo>
                  <a:pt x="738188" y="133350"/>
                </a:lnTo>
                <a:lnTo>
                  <a:pt x="0" y="133350"/>
                </a:lnTo>
                <a:lnTo>
                  <a:pt x="0" y="280988"/>
                </a:lnTo>
                <a:lnTo>
                  <a:pt x="3914775" y="280988"/>
                </a:lnTo>
                <a:lnTo>
                  <a:pt x="3914775" y="9525"/>
                </a:lnTo>
                <a:lnTo>
                  <a:pt x="738188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7543470" y="3738379"/>
            <a:ext cx="1080000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8770447" y="3753142"/>
            <a:ext cx="1350000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4262438" y="5110163"/>
            <a:ext cx="361950" cy="385762"/>
          </a:xfrm>
          <a:custGeom>
            <a:avLst/>
            <a:gdLst>
              <a:gd name="connsiteX0" fmla="*/ 0 w 361950"/>
              <a:gd name="connsiteY0" fmla="*/ 0 h 385762"/>
              <a:gd name="connsiteX1" fmla="*/ 0 w 361950"/>
              <a:gd name="connsiteY1" fmla="*/ 57150 h 385762"/>
              <a:gd name="connsiteX2" fmla="*/ 361950 w 361950"/>
              <a:gd name="connsiteY2" fmla="*/ 57150 h 385762"/>
              <a:gd name="connsiteX3" fmla="*/ 361950 w 361950"/>
              <a:gd name="connsiteY3" fmla="*/ 385762 h 38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385762">
                <a:moveTo>
                  <a:pt x="0" y="0"/>
                </a:moveTo>
                <a:lnTo>
                  <a:pt x="0" y="57150"/>
                </a:lnTo>
                <a:lnTo>
                  <a:pt x="361950" y="57150"/>
                </a:lnTo>
                <a:lnTo>
                  <a:pt x="361950" y="385762"/>
                </a:lnTo>
              </a:path>
            </a:pathLst>
          </a:custGeom>
          <a:noFill/>
          <a:ln w="3175">
            <a:solidFill>
              <a:srgbClr val="00206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8514368" y="2370260"/>
            <a:ext cx="684000" cy="108000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5116850" y="3899229"/>
            <a:ext cx="3676551" cy="1179718"/>
          </a:xfrm>
          <a:custGeom>
            <a:avLst/>
            <a:gdLst>
              <a:gd name="connsiteX0" fmla="*/ 3676551 w 3676551"/>
              <a:gd name="connsiteY0" fmla="*/ 0 h 1189194"/>
              <a:gd name="connsiteX1" fmla="*/ 1231834 w 3676551"/>
              <a:gd name="connsiteY1" fmla="*/ 0 h 1189194"/>
              <a:gd name="connsiteX2" fmla="*/ 1231834 w 3676551"/>
              <a:gd name="connsiteY2" fmla="*/ 1189194 h 1189194"/>
              <a:gd name="connsiteX3" fmla="*/ 0 w 3676551"/>
              <a:gd name="connsiteY3" fmla="*/ 1189194 h 118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551" h="1189194">
                <a:moveTo>
                  <a:pt x="3676551" y="0"/>
                </a:moveTo>
                <a:lnTo>
                  <a:pt x="1231834" y="0"/>
                </a:lnTo>
                <a:lnTo>
                  <a:pt x="1231834" y="1189194"/>
                </a:lnTo>
                <a:lnTo>
                  <a:pt x="0" y="1189194"/>
                </a:ln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6786563" y="3300412"/>
            <a:ext cx="3919537" cy="261938"/>
          </a:xfrm>
          <a:custGeom>
            <a:avLst/>
            <a:gdLst>
              <a:gd name="connsiteX0" fmla="*/ 3614737 w 3919537"/>
              <a:gd name="connsiteY0" fmla="*/ 4763 h 261938"/>
              <a:gd name="connsiteX1" fmla="*/ 3614737 w 3919537"/>
              <a:gd name="connsiteY1" fmla="*/ 138113 h 261938"/>
              <a:gd name="connsiteX2" fmla="*/ 0 w 3919537"/>
              <a:gd name="connsiteY2" fmla="*/ 138113 h 261938"/>
              <a:gd name="connsiteX3" fmla="*/ 0 w 3919537"/>
              <a:gd name="connsiteY3" fmla="*/ 261938 h 261938"/>
              <a:gd name="connsiteX4" fmla="*/ 3295650 w 3919537"/>
              <a:gd name="connsiteY4" fmla="*/ 261938 h 261938"/>
              <a:gd name="connsiteX5" fmla="*/ 3295650 w 3919537"/>
              <a:gd name="connsiteY5" fmla="*/ 171450 h 261938"/>
              <a:gd name="connsiteX6" fmla="*/ 3919537 w 3919537"/>
              <a:gd name="connsiteY6" fmla="*/ 171450 h 261938"/>
              <a:gd name="connsiteX7" fmla="*/ 3919537 w 3919537"/>
              <a:gd name="connsiteY7" fmla="*/ 0 h 261938"/>
              <a:gd name="connsiteX8" fmla="*/ 3614737 w 3919537"/>
              <a:gd name="connsiteY8" fmla="*/ 4763 h 26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9537" h="261938">
                <a:moveTo>
                  <a:pt x="3614737" y="4763"/>
                </a:moveTo>
                <a:lnTo>
                  <a:pt x="3614737" y="138113"/>
                </a:lnTo>
                <a:lnTo>
                  <a:pt x="0" y="138113"/>
                </a:lnTo>
                <a:lnTo>
                  <a:pt x="0" y="261938"/>
                </a:lnTo>
                <a:lnTo>
                  <a:pt x="3295650" y="261938"/>
                </a:lnTo>
                <a:lnTo>
                  <a:pt x="3295650" y="171450"/>
                </a:lnTo>
                <a:lnTo>
                  <a:pt x="3919537" y="171450"/>
                </a:lnTo>
                <a:lnTo>
                  <a:pt x="3919537" y="0"/>
                </a:lnTo>
                <a:lnTo>
                  <a:pt x="3614737" y="4763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6777038" y="3467100"/>
            <a:ext cx="3919537" cy="400050"/>
          </a:xfrm>
          <a:custGeom>
            <a:avLst/>
            <a:gdLst>
              <a:gd name="connsiteX0" fmla="*/ 3343275 w 3919537"/>
              <a:gd name="connsiteY0" fmla="*/ 28575 h 423862"/>
              <a:gd name="connsiteX1" fmla="*/ 3343275 w 3919537"/>
              <a:gd name="connsiteY1" fmla="*/ 157162 h 423862"/>
              <a:gd name="connsiteX2" fmla="*/ 0 w 3919537"/>
              <a:gd name="connsiteY2" fmla="*/ 157162 h 423862"/>
              <a:gd name="connsiteX3" fmla="*/ 0 w 3919537"/>
              <a:gd name="connsiteY3" fmla="*/ 423862 h 423862"/>
              <a:gd name="connsiteX4" fmla="*/ 747712 w 3919537"/>
              <a:gd name="connsiteY4" fmla="*/ 423862 h 423862"/>
              <a:gd name="connsiteX5" fmla="*/ 747712 w 3919537"/>
              <a:gd name="connsiteY5" fmla="*/ 261937 h 423862"/>
              <a:gd name="connsiteX6" fmla="*/ 3919537 w 3919537"/>
              <a:gd name="connsiteY6" fmla="*/ 261937 h 423862"/>
              <a:gd name="connsiteX7" fmla="*/ 3919537 w 3919537"/>
              <a:gd name="connsiteY7" fmla="*/ 0 h 423862"/>
              <a:gd name="connsiteX8" fmla="*/ 3343275 w 3919537"/>
              <a:gd name="connsiteY8" fmla="*/ 28575 h 423862"/>
              <a:gd name="connsiteX0" fmla="*/ 3343275 w 3919537"/>
              <a:gd name="connsiteY0" fmla="*/ 4763 h 400050"/>
              <a:gd name="connsiteX1" fmla="*/ 3343275 w 3919537"/>
              <a:gd name="connsiteY1" fmla="*/ 133350 h 400050"/>
              <a:gd name="connsiteX2" fmla="*/ 0 w 3919537"/>
              <a:gd name="connsiteY2" fmla="*/ 133350 h 400050"/>
              <a:gd name="connsiteX3" fmla="*/ 0 w 3919537"/>
              <a:gd name="connsiteY3" fmla="*/ 400050 h 400050"/>
              <a:gd name="connsiteX4" fmla="*/ 747712 w 3919537"/>
              <a:gd name="connsiteY4" fmla="*/ 400050 h 400050"/>
              <a:gd name="connsiteX5" fmla="*/ 747712 w 3919537"/>
              <a:gd name="connsiteY5" fmla="*/ 238125 h 400050"/>
              <a:gd name="connsiteX6" fmla="*/ 3919537 w 3919537"/>
              <a:gd name="connsiteY6" fmla="*/ 238125 h 400050"/>
              <a:gd name="connsiteX7" fmla="*/ 3917156 w 3919537"/>
              <a:gd name="connsiteY7" fmla="*/ 0 h 400050"/>
              <a:gd name="connsiteX8" fmla="*/ 3343275 w 3919537"/>
              <a:gd name="connsiteY8" fmla="*/ 476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9537" h="400050">
                <a:moveTo>
                  <a:pt x="3343275" y="4763"/>
                </a:moveTo>
                <a:lnTo>
                  <a:pt x="3343275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747712" y="400050"/>
                </a:lnTo>
                <a:lnTo>
                  <a:pt x="747712" y="238125"/>
                </a:lnTo>
                <a:lnTo>
                  <a:pt x="3919537" y="238125"/>
                </a:lnTo>
                <a:cubicBezTo>
                  <a:pt x="3918743" y="158750"/>
                  <a:pt x="3917950" y="79375"/>
                  <a:pt x="3917156" y="0"/>
                </a:cubicBezTo>
                <a:lnTo>
                  <a:pt x="3343275" y="4763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6777038" y="4524375"/>
            <a:ext cx="3895725" cy="285750"/>
          </a:xfrm>
          <a:custGeom>
            <a:avLst/>
            <a:gdLst>
              <a:gd name="connsiteX0" fmla="*/ 0 w 3895725"/>
              <a:gd name="connsiteY0" fmla="*/ 0 h 285750"/>
              <a:gd name="connsiteX1" fmla="*/ 3895725 w 3895725"/>
              <a:gd name="connsiteY1" fmla="*/ 0 h 285750"/>
              <a:gd name="connsiteX2" fmla="*/ 3895725 w 3895725"/>
              <a:gd name="connsiteY2" fmla="*/ 142875 h 285750"/>
              <a:gd name="connsiteX3" fmla="*/ 1871662 w 3895725"/>
              <a:gd name="connsiteY3" fmla="*/ 142875 h 285750"/>
              <a:gd name="connsiteX4" fmla="*/ 1871662 w 3895725"/>
              <a:gd name="connsiteY4" fmla="*/ 285750 h 285750"/>
              <a:gd name="connsiteX5" fmla="*/ 9525 w 3895725"/>
              <a:gd name="connsiteY5" fmla="*/ 285750 h 285750"/>
              <a:gd name="connsiteX6" fmla="*/ 0 w 3895725"/>
              <a:gd name="connsiteY6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5725" h="285750">
                <a:moveTo>
                  <a:pt x="0" y="0"/>
                </a:moveTo>
                <a:lnTo>
                  <a:pt x="3895725" y="0"/>
                </a:lnTo>
                <a:lnTo>
                  <a:pt x="3895725" y="142875"/>
                </a:lnTo>
                <a:lnTo>
                  <a:pt x="1871662" y="142875"/>
                </a:lnTo>
                <a:lnTo>
                  <a:pt x="1871662" y="285750"/>
                </a:lnTo>
                <a:lnTo>
                  <a:pt x="9525" y="28575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075273" y="2682525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8590238" y="2838552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462996" y="437701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935949" y="407173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9634814" y="453543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565521" y="4841158"/>
            <a:ext cx="32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4562733" y="5986832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443724" y="5986832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193607" y="4861398"/>
            <a:ext cx="108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379884" y="4854516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597245" y="4854516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4492550" y="4856316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835185" y="4861398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4883739" y="4815983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967667" y="4858043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417349" y="5818102"/>
            <a:ext cx="153882" cy="10229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4283580" y="6232154"/>
            <a:ext cx="491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自分自身を</a:t>
            </a:r>
            <a:endParaRPr kumimoji="1" lang="en-US" altLang="ja-JP" sz="500" dirty="0" smtClean="0">
              <a:solidFill>
                <a:schemeClr val="accent2"/>
              </a:solidFill>
            </a:endParaRPr>
          </a:p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更新</a:t>
            </a:r>
            <a:endParaRPr kumimoji="1" lang="ja-JP" altLang="en-US" sz="500" dirty="0">
              <a:solidFill>
                <a:schemeClr val="accent2"/>
              </a:solidFill>
            </a:endParaRPr>
          </a:p>
        </p:txBody>
      </p:sp>
      <p:sp>
        <p:nvSpPr>
          <p:cNvPr id="79" name="フリーフォーム 78"/>
          <p:cNvSpPr/>
          <p:nvPr/>
        </p:nvSpPr>
        <p:spPr>
          <a:xfrm>
            <a:off x="4681682" y="6217152"/>
            <a:ext cx="52387" cy="138113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 flipH="1">
            <a:off x="4302174" y="6103830"/>
            <a:ext cx="52387" cy="252000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370544" y="6278564"/>
            <a:ext cx="257641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134512" y="5828980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632982" y="5825689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 83"/>
          <p:cNvSpPr/>
          <p:nvPr/>
        </p:nvSpPr>
        <p:spPr>
          <a:xfrm>
            <a:off x="4280694" y="4945856"/>
            <a:ext cx="968092" cy="903357"/>
          </a:xfrm>
          <a:custGeom>
            <a:avLst/>
            <a:gdLst>
              <a:gd name="connsiteX0" fmla="*/ 0 w 1147762"/>
              <a:gd name="connsiteY0" fmla="*/ 0 h 942975"/>
              <a:gd name="connsiteX1" fmla="*/ 0 w 1147762"/>
              <a:gd name="connsiteY1" fmla="*/ 50007 h 942975"/>
              <a:gd name="connsiteX2" fmla="*/ 1147762 w 1147762"/>
              <a:gd name="connsiteY2" fmla="*/ 50007 h 942975"/>
              <a:gd name="connsiteX3" fmla="*/ 1147762 w 1147762"/>
              <a:gd name="connsiteY3" fmla="*/ 942975 h 942975"/>
              <a:gd name="connsiteX4" fmla="*/ 533400 w 1147762"/>
              <a:gd name="connsiteY4" fmla="*/ 942975 h 942975"/>
              <a:gd name="connsiteX0" fmla="*/ 0 w 1147762"/>
              <a:gd name="connsiteY0" fmla="*/ 0 h 942975"/>
              <a:gd name="connsiteX1" fmla="*/ 0 w 1147762"/>
              <a:gd name="connsiteY1" fmla="*/ 50007 h 942975"/>
              <a:gd name="connsiteX2" fmla="*/ 1147762 w 1147762"/>
              <a:gd name="connsiteY2" fmla="*/ 50007 h 942975"/>
              <a:gd name="connsiteX3" fmla="*/ 1147762 w 1147762"/>
              <a:gd name="connsiteY3" fmla="*/ 942975 h 942975"/>
              <a:gd name="connsiteX4" fmla="*/ 627507 w 1147762"/>
              <a:gd name="connsiteY4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762" h="942975">
                <a:moveTo>
                  <a:pt x="0" y="0"/>
                </a:moveTo>
                <a:lnTo>
                  <a:pt x="0" y="50007"/>
                </a:lnTo>
                <a:lnTo>
                  <a:pt x="1147762" y="50007"/>
                </a:lnTo>
                <a:lnTo>
                  <a:pt x="1147762" y="942975"/>
                </a:lnTo>
                <a:lnTo>
                  <a:pt x="627507" y="942975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4924807" y="5861397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7" y="5861397"/>
                <a:ext cx="613886" cy="175946"/>
              </a:xfrm>
              <a:prstGeom prst="rect">
                <a:avLst/>
              </a:prstGeom>
              <a:blipFill rotWithShape="0">
                <a:blip r:embed="rId7"/>
                <a:stretch>
                  <a:fillRect l="-4950" t="-7143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/>
          <p:cNvSpPr/>
          <p:nvPr/>
        </p:nvSpPr>
        <p:spPr>
          <a:xfrm>
            <a:off x="5422576" y="5879555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083118" y="5880882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194728" y="5870773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926818" y="5901599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109892" y="598558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5111794" y="5883012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5217366" y="598551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5453224" y="588071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5448853" y="597614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5510236" y="5797285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5598855" y="5842383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5779725" y="5842383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テキスト ボックス 201"/>
          <p:cNvSpPr txBox="1"/>
          <p:nvPr/>
        </p:nvSpPr>
        <p:spPr>
          <a:xfrm>
            <a:off x="2564128" y="3514722"/>
            <a:ext cx="1256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211" name="テキスト ボックス 210"/>
          <p:cNvSpPr txBox="1"/>
          <p:nvPr/>
        </p:nvSpPr>
        <p:spPr>
          <a:xfrm>
            <a:off x="1612484" y="4296814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12" name="正方形/長方形 211"/>
          <p:cNvSpPr/>
          <p:nvPr/>
        </p:nvSpPr>
        <p:spPr>
          <a:xfrm>
            <a:off x="1225327" y="4197437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1373320" y="4196623"/>
            <a:ext cx="720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2654412" y="3557007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2802402" y="3557007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2755699" y="363779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3112497" y="363779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1699022" y="4333794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1696411" y="4417056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2116975" y="4333794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2116975" y="4418185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テキスト ボックス 229"/>
              <p:cNvSpPr txBox="1"/>
              <p:nvPr/>
            </p:nvSpPr>
            <p:spPr>
              <a:xfrm>
                <a:off x="2997204" y="4292588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230" name="テキスト ボックス 2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4" y="4292588"/>
                <a:ext cx="613886" cy="175946"/>
              </a:xfrm>
              <a:prstGeom prst="rect">
                <a:avLst/>
              </a:prstGeom>
              <a:blipFill rotWithShape="0">
                <a:blip r:embed="rId8"/>
                <a:stretch>
                  <a:fillRect l="-5000" t="-6897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正方形/長方形 230"/>
          <p:cNvSpPr/>
          <p:nvPr/>
        </p:nvSpPr>
        <p:spPr>
          <a:xfrm>
            <a:off x="3494973" y="4310746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1276666" y="4317028"/>
            <a:ext cx="828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3155515" y="4312073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3267125" y="4301964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2999215" y="4332790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3182289" y="441678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8" name="正方形/長方形 237"/>
          <p:cNvSpPr/>
          <p:nvPr/>
        </p:nvSpPr>
        <p:spPr>
          <a:xfrm>
            <a:off x="3184191" y="431420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9" name="正方形/長方形 238"/>
          <p:cNvSpPr/>
          <p:nvPr/>
        </p:nvSpPr>
        <p:spPr>
          <a:xfrm>
            <a:off x="3289763" y="441671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0" name="正方形/長方形 239"/>
          <p:cNvSpPr/>
          <p:nvPr/>
        </p:nvSpPr>
        <p:spPr>
          <a:xfrm>
            <a:off x="3031789" y="4369031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1" name="正方形/長方形 240"/>
          <p:cNvSpPr/>
          <p:nvPr/>
        </p:nvSpPr>
        <p:spPr>
          <a:xfrm>
            <a:off x="3525621" y="4311907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2" name="正方形/長方形 241"/>
          <p:cNvSpPr/>
          <p:nvPr/>
        </p:nvSpPr>
        <p:spPr>
          <a:xfrm>
            <a:off x="3521250" y="4407334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3" name="テキスト ボックス 242"/>
          <p:cNvSpPr txBox="1"/>
          <p:nvPr/>
        </p:nvSpPr>
        <p:spPr>
          <a:xfrm>
            <a:off x="3116422" y="4004042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244" name="正方形/長方形 243"/>
          <p:cNvSpPr/>
          <p:nvPr/>
        </p:nvSpPr>
        <p:spPr>
          <a:xfrm>
            <a:off x="3207085" y="4047930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3385911" y="4049140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7823214" y="1761430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7" name="正方形/長方形 246"/>
          <p:cNvSpPr/>
          <p:nvPr/>
        </p:nvSpPr>
        <p:spPr>
          <a:xfrm>
            <a:off x="8462134" y="191346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8" name="正方形/長方形 247"/>
          <p:cNvSpPr/>
          <p:nvPr/>
        </p:nvSpPr>
        <p:spPr>
          <a:xfrm>
            <a:off x="781676" y="4668765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4058192" y="6480414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10076630" y="5513556"/>
            <a:ext cx="19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0453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15"/>
            <a:ext cx="3955492" cy="5208064"/>
          </a:xfrm>
          <a:prstGeom prst="rect">
            <a:avLst/>
          </a:prstGeom>
          <a:ln w="3175"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13841"/>
          <a:stretch/>
        </p:blipFill>
        <p:spPr>
          <a:xfrm>
            <a:off x="3872485" y="0"/>
            <a:ext cx="2569689" cy="3457575"/>
          </a:xfrm>
          <a:prstGeom prst="rect">
            <a:avLst/>
          </a:prstGeom>
          <a:ln w="3175">
            <a:noFill/>
          </a:ln>
        </p:spPr>
      </p:pic>
      <p:sp>
        <p:nvSpPr>
          <p:cNvPr id="2" name="フリーフォーム 1"/>
          <p:cNvSpPr/>
          <p:nvPr/>
        </p:nvSpPr>
        <p:spPr>
          <a:xfrm>
            <a:off x="261259" y="1872343"/>
            <a:ext cx="6207043" cy="391886"/>
          </a:xfrm>
          <a:custGeom>
            <a:avLst/>
            <a:gdLst>
              <a:gd name="connsiteX0" fmla="*/ 0 w 6113417"/>
              <a:gd name="connsiteY0" fmla="*/ 0 h 391886"/>
              <a:gd name="connsiteX1" fmla="*/ 3483429 w 6113417"/>
              <a:gd name="connsiteY1" fmla="*/ 0 h 391886"/>
              <a:gd name="connsiteX2" fmla="*/ 3483429 w 6113417"/>
              <a:gd name="connsiteY2" fmla="*/ 391886 h 391886"/>
              <a:gd name="connsiteX3" fmla="*/ 6113417 w 6113417"/>
              <a:gd name="connsiteY3" fmla="*/ 391886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3417" h="391886">
                <a:moveTo>
                  <a:pt x="0" y="0"/>
                </a:moveTo>
                <a:lnTo>
                  <a:pt x="3483429" y="0"/>
                </a:lnTo>
                <a:lnTo>
                  <a:pt x="3483429" y="391886"/>
                </a:lnTo>
                <a:lnTo>
                  <a:pt x="6113417" y="391886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9197"/>
          <a:stretch/>
        </p:blipFill>
        <p:spPr>
          <a:xfrm>
            <a:off x="3652977" y="3457576"/>
            <a:ext cx="3065565" cy="3622832"/>
          </a:xfrm>
          <a:prstGeom prst="rect">
            <a:avLst/>
          </a:prstGeom>
          <a:ln w="3175">
            <a:noFill/>
          </a:ln>
        </p:spPr>
      </p:pic>
      <p:sp>
        <p:nvSpPr>
          <p:cNvPr id="3" name="フリーフォーム 2"/>
          <p:cNvSpPr/>
          <p:nvPr/>
        </p:nvSpPr>
        <p:spPr>
          <a:xfrm>
            <a:off x="346719" y="4638675"/>
            <a:ext cx="6267450" cy="1771650"/>
          </a:xfrm>
          <a:custGeom>
            <a:avLst/>
            <a:gdLst>
              <a:gd name="connsiteX0" fmla="*/ 0 w 6267450"/>
              <a:gd name="connsiteY0" fmla="*/ 0 h 1771650"/>
              <a:gd name="connsiteX1" fmla="*/ 3343275 w 6267450"/>
              <a:gd name="connsiteY1" fmla="*/ 0 h 1771650"/>
              <a:gd name="connsiteX2" fmla="*/ 3343275 w 6267450"/>
              <a:gd name="connsiteY2" fmla="*/ 1771650 h 1771650"/>
              <a:gd name="connsiteX3" fmla="*/ 6267450 w 6267450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7450" h="1771650">
                <a:moveTo>
                  <a:pt x="0" y="0"/>
                </a:moveTo>
                <a:lnTo>
                  <a:pt x="3343275" y="0"/>
                </a:lnTo>
                <a:lnTo>
                  <a:pt x="3343275" y="1771650"/>
                </a:lnTo>
                <a:lnTo>
                  <a:pt x="6267450" y="1771650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607" y="0"/>
            <a:ext cx="3953006" cy="1592893"/>
          </a:xfrm>
          <a:prstGeom prst="rect">
            <a:avLst/>
          </a:prstGeom>
          <a:ln w="3175">
            <a:noFill/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28857"/>
          <a:stretch/>
        </p:blipFill>
        <p:spPr>
          <a:xfrm>
            <a:off x="6753515" y="1592893"/>
            <a:ext cx="3945698" cy="3706386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sp>
        <p:nvSpPr>
          <p:cNvPr id="11" name="フリーフォーム 10"/>
          <p:cNvSpPr/>
          <p:nvPr/>
        </p:nvSpPr>
        <p:spPr>
          <a:xfrm>
            <a:off x="6718542" y="1097279"/>
            <a:ext cx="3993001" cy="313508"/>
          </a:xfrm>
          <a:custGeom>
            <a:avLst/>
            <a:gdLst>
              <a:gd name="connsiteX0" fmla="*/ 1872343 w 4005943"/>
              <a:gd name="connsiteY0" fmla="*/ 8708 h 313508"/>
              <a:gd name="connsiteX1" fmla="*/ 1872343 w 4005943"/>
              <a:gd name="connsiteY1" fmla="*/ 139337 h 313508"/>
              <a:gd name="connsiteX2" fmla="*/ 0 w 4005943"/>
              <a:gd name="connsiteY2" fmla="*/ 139337 h 313508"/>
              <a:gd name="connsiteX3" fmla="*/ 0 w 4005943"/>
              <a:gd name="connsiteY3" fmla="*/ 313508 h 313508"/>
              <a:gd name="connsiteX4" fmla="*/ 1332411 w 4005943"/>
              <a:gd name="connsiteY4" fmla="*/ 313508 h 313508"/>
              <a:gd name="connsiteX5" fmla="*/ 1332411 w 4005943"/>
              <a:gd name="connsiteY5" fmla="*/ 139337 h 313508"/>
              <a:gd name="connsiteX6" fmla="*/ 4005943 w 4005943"/>
              <a:gd name="connsiteY6" fmla="*/ 139337 h 313508"/>
              <a:gd name="connsiteX7" fmla="*/ 4005943 w 4005943"/>
              <a:gd name="connsiteY7" fmla="*/ 0 h 313508"/>
              <a:gd name="connsiteX8" fmla="*/ 1872343 w 4005943"/>
              <a:gd name="connsiteY8" fmla="*/ 0 h 313508"/>
              <a:gd name="connsiteX9" fmla="*/ 1872343 w 4005943"/>
              <a:gd name="connsiteY9" fmla="*/ 78377 h 31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5943" h="313508">
                <a:moveTo>
                  <a:pt x="1872343" y="8708"/>
                </a:moveTo>
                <a:lnTo>
                  <a:pt x="1872343" y="139337"/>
                </a:lnTo>
                <a:lnTo>
                  <a:pt x="0" y="139337"/>
                </a:lnTo>
                <a:lnTo>
                  <a:pt x="0" y="313508"/>
                </a:lnTo>
                <a:lnTo>
                  <a:pt x="1332411" y="313508"/>
                </a:lnTo>
                <a:lnTo>
                  <a:pt x="1332411" y="139337"/>
                </a:lnTo>
                <a:lnTo>
                  <a:pt x="4005943" y="139337"/>
                </a:lnTo>
                <a:lnTo>
                  <a:pt x="4005943" y="0"/>
                </a:lnTo>
                <a:lnTo>
                  <a:pt x="1872343" y="0"/>
                </a:lnTo>
                <a:lnTo>
                  <a:pt x="1872343" y="78377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6749143" y="1602377"/>
            <a:ext cx="3971108" cy="435429"/>
          </a:xfrm>
          <a:custGeom>
            <a:avLst/>
            <a:gdLst>
              <a:gd name="connsiteX0" fmla="*/ 2159726 w 3971108"/>
              <a:gd name="connsiteY0" fmla="*/ 0 h 435429"/>
              <a:gd name="connsiteX1" fmla="*/ 2159726 w 3971108"/>
              <a:gd name="connsiteY1" fmla="*/ 156754 h 435429"/>
              <a:gd name="connsiteX2" fmla="*/ 0 w 3971108"/>
              <a:gd name="connsiteY2" fmla="*/ 156754 h 435429"/>
              <a:gd name="connsiteX3" fmla="*/ 0 w 3971108"/>
              <a:gd name="connsiteY3" fmla="*/ 435429 h 435429"/>
              <a:gd name="connsiteX4" fmla="*/ 3239588 w 3971108"/>
              <a:gd name="connsiteY4" fmla="*/ 435429 h 435429"/>
              <a:gd name="connsiteX5" fmla="*/ 3239588 w 3971108"/>
              <a:gd name="connsiteY5" fmla="*/ 269966 h 435429"/>
              <a:gd name="connsiteX6" fmla="*/ 3971108 w 3971108"/>
              <a:gd name="connsiteY6" fmla="*/ 269966 h 435429"/>
              <a:gd name="connsiteX7" fmla="*/ 3971108 w 3971108"/>
              <a:gd name="connsiteY7" fmla="*/ 0 h 435429"/>
              <a:gd name="connsiteX8" fmla="*/ 2159726 w 3971108"/>
              <a:gd name="connsiteY8" fmla="*/ 0 h 43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1108" h="435429">
                <a:moveTo>
                  <a:pt x="2159726" y="0"/>
                </a:moveTo>
                <a:lnTo>
                  <a:pt x="2159726" y="156754"/>
                </a:lnTo>
                <a:lnTo>
                  <a:pt x="0" y="156754"/>
                </a:lnTo>
                <a:lnTo>
                  <a:pt x="0" y="435429"/>
                </a:lnTo>
                <a:lnTo>
                  <a:pt x="3239588" y="435429"/>
                </a:lnTo>
                <a:lnTo>
                  <a:pt x="3239588" y="269966"/>
                </a:lnTo>
                <a:lnTo>
                  <a:pt x="3971108" y="269966"/>
                </a:lnTo>
                <a:lnTo>
                  <a:pt x="3971108" y="0"/>
                </a:lnTo>
                <a:lnTo>
                  <a:pt x="2159726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075611" y="2412273"/>
            <a:ext cx="1419498" cy="43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058192" y="449989"/>
            <a:ext cx="2011681" cy="138724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6749143" y="1915886"/>
            <a:ext cx="3944983" cy="418011"/>
          </a:xfrm>
          <a:custGeom>
            <a:avLst/>
            <a:gdLst>
              <a:gd name="connsiteX0" fmla="*/ 3230880 w 3892732"/>
              <a:gd name="connsiteY0" fmla="*/ 0 h 418011"/>
              <a:gd name="connsiteX1" fmla="*/ 3230880 w 3892732"/>
              <a:gd name="connsiteY1" fmla="*/ 156754 h 418011"/>
              <a:gd name="connsiteX2" fmla="*/ 0 w 3892732"/>
              <a:gd name="connsiteY2" fmla="*/ 156754 h 418011"/>
              <a:gd name="connsiteX3" fmla="*/ 0 w 3892732"/>
              <a:gd name="connsiteY3" fmla="*/ 418011 h 418011"/>
              <a:gd name="connsiteX4" fmla="*/ 304800 w 3892732"/>
              <a:gd name="connsiteY4" fmla="*/ 418011 h 418011"/>
              <a:gd name="connsiteX5" fmla="*/ 304800 w 3892732"/>
              <a:gd name="connsiteY5" fmla="*/ 296091 h 418011"/>
              <a:gd name="connsiteX6" fmla="*/ 3892732 w 3892732"/>
              <a:gd name="connsiteY6" fmla="*/ 296091 h 418011"/>
              <a:gd name="connsiteX7" fmla="*/ 3892732 w 3892732"/>
              <a:gd name="connsiteY7" fmla="*/ 8708 h 418011"/>
              <a:gd name="connsiteX8" fmla="*/ 3230880 w 3892732"/>
              <a:gd name="connsiteY8" fmla="*/ 0 h 41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2732" h="418011">
                <a:moveTo>
                  <a:pt x="3230880" y="0"/>
                </a:moveTo>
                <a:lnTo>
                  <a:pt x="3230880" y="156754"/>
                </a:lnTo>
                <a:lnTo>
                  <a:pt x="0" y="156754"/>
                </a:lnTo>
                <a:lnTo>
                  <a:pt x="0" y="418011"/>
                </a:lnTo>
                <a:lnTo>
                  <a:pt x="304800" y="418011"/>
                </a:lnTo>
                <a:lnTo>
                  <a:pt x="304800" y="296091"/>
                </a:lnTo>
                <a:lnTo>
                  <a:pt x="3892732" y="296091"/>
                </a:lnTo>
                <a:lnTo>
                  <a:pt x="3892732" y="8708"/>
                </a:lnTo>
                <a:lnTo>
                  <a:pt x="323088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075610" y="2885868"/>
            <a:ext cx="2196000" cy="237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6749142" y="2229394"/>
            <a:ext cx="3944983" cy="426720"/>
          </a:xfrm>
          <a:custGeom>
            <a:avLst/>
            <a:gdLst>
              <a:gd name="connsiteX0" fmla="*/ 365760 w 3944983"/>
              <a:gd name="connsiteY0" fmla="*/ 0 h 426720"/>
              <a:gd name="connsiteX1" fmla="*/ 365760 w 3944983"/>
              <a:gd name="connsiteY1" fmla="*/ 113211 h 426720"/>
              <a:gd name="connsiteX2" fmla="*/ 0 w 3944983"/>
              <a:gd name="connsiteY2" fmla="*/ 113211 h 426720"/>
              <a:gd name="connsiteX3" fmla="*/ 0 w 3944983"/>
              <a:gd name="connsiteY3" fmla="*/ 426720 h 426720"/>
              <a:gd name="connsiteX4" fmla="*/ 1550126 w 3944983"/>
              <a:gd name="connsiteY4" fmla="*/ 426720 h 426720"/>
              <a:gd name="connsiteX5" fmla="*/ 1550126 w 3944983"/>
              <a:gd name="connsiteY5" fmla="*/ 252548 h 426720"/>
              <a:gd name="connsiteX6" fmla="*/ 3944983 w 3944983"/>
              <a:gd name="connsiteY6" fmla="*/ 252548 h 426720"/>
              <a:gd name="connsiteX7" fmla="*/ 3944983 w 3944983"/>
              <a:gd name="connsiteY7" fmla="*/ 0 h 426720"/>
              <a:gd name="connsiteX8" fmla="*/ 365760 w 3944983"/>
              <a:gd name="connsiteY8" fmla="*/ 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4983" h="426720">
                <a:moveTo>
                  <a:pt x="365760" y="0"/>
                </a:moveTo>
                <a:lnTo>
                  <a:pt x="365760" y="113211"/>
                </a:lnTo>
                <a:lnTo>
                  <a:pt x="0" y="113211"/>
                </a:lnTo>
                <a:lnTo>
                  <a:pt x="0" y="426720"/>
                </a:lnTo>
                <a:lnTo>
                  <a:pt x="1550126" y="426720"/>
                </a:lnTo>
                <a:lnTo>
                  <a:pt x="1550126" y="252548"/>
                </a:lnTo>
                <a:lnTo>
                  <a:pt x="3944983" y="252548"/>
                </a:lnTo>
                <a:lnTo>
                  <a:pt x="3944983" y="0"/>
                </a:lnTo>
                <a:lnTo>
                  <a:pt x="36576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075610" y="5329918"/>
            <a:ext cx="2011681" cy="113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6757851" y="2508069"/>
            <a:ext cx="3927566" cy="444137"/>
          </a:xfrm>
          <a:custGeom>
            <a:avLst/>
            <a:gdLst>
              <a:gd name="connsiteX0" fmla="*/ 1558835 w 3927566"/>
              <a:gd name="connsiteY0" fmla="*/ 8708 h 444137"/>
              <a:gd name="connsiteX1" fmla="*/ 1558835 w 3927566"/>
              <a:gd name="connsiteY1" fmla="*/ 165462 h 444137"/>
              <a:gd name="connsiteX2" fmla="*/ 0 w 3927566"/>
              <a:gd name="connsiteY2" fmla="*/ 165462 h 444137"/>
              <a:gd name="connsiteX3" fmla="*/ 0 w 3927566"/>
              <a:gd name="connsiteY3" fmla="*/ 444137 h 444137"/>
              <a:gd name="connsiteX4" fmla="*/ 2325189 w 3927566"/>
              <a:gd name="connsiteY4" fmla="*/ 444137 h 444137"/>
              <a:gd name="connsiteX5" fmla="*/ 2325189 w 3927566"/>
              <a:gd name="connsiteY5" fmla="*/ 296091 h 444137"/>
              <a:gd name="connsiteX6" fmla="*/ 3927566 w 3927566"/>
              <a:gd name="connsiteY6" fmla="*/ 296091 h 444137"/>
              <a:gd name="connsiteX7" fmla="*/ 3927566 w 3927566"/>
              <a:gd name="connsiteY7" fmla="*/ 0 h 444137"/>
              <a:gd name="connsiteX8" fmla="*/ 1558835 w 3927566"/>
              <a:gd name="connsiteY8" fmla="*/ 8708 h 44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7566" h="444137">
                <a:moveTo>
                  <a:pt x="1558835" y="8708"/>
                </a:moveTo>
                <a:lnTo>
                  <a:pt x="1558835" y="165462"/>
                </a:lnTo>
                <a:lnTo>
                  <a:pt x="0" y="165462"/>
                </a:lnTo>
                <a:lnTo>
                  <a:pt x="0" y="444137"/>
                </a:lnTo>
                <a:lnTo>
                  <a:pt x="2325189" y="444137"/>
                </a:lnTo>
                <a:lnTo>
                  <a:pt x="2325189" y="296091"/>
                </a:lnTo>
                <a:lnTo>
                  <a:pt x="3927566" y="296091"/>
                </a:lnTo>
                <a:lnTo>
                  <a:pt x="3927566" y="0"/>
                </a:lnTo>
                <a:lnTo>
                  <a:pt x="1558835" y="8708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075611" y="5469547"/>
            <a:ext cx="2011680" cy="295527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45210" y="257382"/>
            <a:ext cx="2459544" cy="124920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23256" y="2204193"/>
            <a:ext cx="1449977" cy="36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90970" y="2670264"/>
            <a:ext cx="2196000" cy="151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7463246" y="2987040"/>
            <a:ext cx="1506583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4075610" y="5808617"/>
            <a:ext cx="2011681" cy="43028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890970" y="4194538"/>
            <a:ext cx="2011681" cy="320400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6096000" y="2926080"/>
            <a:ext cx="661851" cy="2786743"/>
          </a:xfrm>
          <a:custGeom>
            <a:avLst/>
            <a:gdLst>
              <a:gd name="connsiteX0" fmla="*/ 661851 w 661851"/>
              <a:gd name="connsiteY0" fmla="*/ 0 h 2786743"/>
              <a:gd name="connsiteX1" fmla="*/ 600891 w 661851"/>
              <a:gd name="connsiteY1" fmla="*/ 0 h 2786743"/>
              <a:gd name="connsiteX2" fmla="*/ 600891 w 661851"/>
              <a:gd name="connsiteY2" fmla="*/ 2786743 h 2786743"/>
              <a:gd name="connsiteX3" fmla="*/ 0 w 661851"/>
              <a:gd name="connsiteY3" fmla="*/ 2786743 h 27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851" h="2786743">
                <a:moveTo>
                  <a:pt x="661851" y="0"/>
                </a:moveTo>
                <a:lnTo>
                  <a:pt x="600891" y="0"/>
                </a:lnTo>
                <a:lnTo>
                  <a:pt x="600891" y="2786743"/>
                </a:lnTo>
                <a:lnTo>
                  <a:pt x="0" y="2786743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6095999" y="2603863"/>
            <a:ext cx="653144" cy="2751908"/>
          </a:xfrm>
          <a:custGeom>
            <a:avLst/>
            <a:gdLst>
              <a:gd name="connsiteX0" fmla="*/ 670560 w 670560"/>
              <a:gd name="connsiteY0" fmla="*/ 0 h 2751908"/>
              <a:gd name="connsiteX1" fmla="*/ 531223 w 670560"/>
              <a:gd name="connsiteY1" fmla="*/ 0 h 2751908"/>
              <a:gd name="connsiteX2" fmla="*/ 531223 w 670560"/>
              <a:gd name="connsiteY2" fmla="*/ 2751908 h 2751908"/>
              <a:gd name="connsiteX3" fmla="*/ 0 w 670560"/>
              <a:gd name="connsiteY3" fmla="*/ 2751908 h 27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2751908">
                <a:moveTo>
                  <a:pt x="670560" y="0"/>
                </a:moveTo>
                <a:lnTo>
                  <a:pt x="531223" y="0"/>
                </a:lnTo>
                <a:lnTo>
                  <a:pt x="531223" y="2751908"/>
                </a:lnTo>
                <a:lnTo>
                  <a:pt x="0" y="2751908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6270171" y="2246811"/>
            <a:ext cx="478971" cy="1062446"/>
          </a:xfrm>
          <a:custGeom>
            <a:avLst/>
            <a:gdLst>
              <a:gd name="connsiteX0" fmla="*/ 478971 w 478971"/>
              <a:gd name="connsiteY0" fmla="*/ 0 h 1062446"/>
              <a:gd name="connsiteX1" fmla="*/ 252549 w 478971"/>
              <a:gd name="connsiteY1" fmla="*/ 0 h 1062446"/>
              <a:gd name="connsiteX2" fmla="*/ 252549 w 478971"/>
              <a:gd name="connsiteY2" fmla="*/ 1062446 h 1062446"/>
              <a:gd name="connsiteX3" fmla="*/ 0 w 478971"/>
              <a:gd name="connsiteY3" fmla="*/ 1062446 h 106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1062446">
                <a:moveTo>
                  <a:pt x="478971" y="0"/>
                </a:moveTo>
                <a:lnTo>
                  <a:pt x="252549" y="0"/>
                </a:lnTo>
                <a:lnTo>
                  <a:pt x="252549" y="1062446"/>
                </a:lnTo>
                <a:lnTo>
                  <a:pt x="0" y="1062446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5512526" y="1924594"/>
            <a:ext cx="1236617" cy="792480"/>
          </a:xfrm>
          <a:custGeom>
            <a:avLst/>
            <a:gdLst>
              <a:gd name="connsiteX0" fmla="*/ 1236617 w 1236617"/>
              <a:gd name="connsiteY0" fmla="*/ 0 h 792480"/>
              <a:gd name="connsiteX1" fmla="*/ 801188 w 1236617"/>
              <a:gd name="connsiteY1" fmla="*/ 0 h 792480"/>
              <a:gd name="connsiteX2" fmla="*/ 801188 w 1236617"/>
              <a:gd name="connsiteY2" fmla="*/ 792480 h 792480"/>
              <a:gd name="connsiteX3" fmla="*/ 0 w 1236617"/>
              <a:gd name="connsiteY3" fmla="*/ 79248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617" h="792480">
                <a:moveTo>
                  <a:pt x="1236617" y="0"/>
                </a:moveTo>
                <a:lnTo>
                  <a:pt x="801188" y="0"/>
                </a:lnTo>
                <a:lnTo>
                  <a:pt x="801188" y="792480"/>
                </a:lnTo>
                <a:lnTo>
                  <a:pt x="0" y="79248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6087162" y="1332411"/>
            <a:ext cx="63138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6036599" y="66765"/>
            <a:ext cx="418010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900" dirty="0" smtClean="0"/>
              <a:t>対応</a:t>
            </a:r>
            <a:endParaRPr lang="en-US" altLang="ja-JP" sz="900" dirty="0" smtClean="0"/>
          </a:p>
          <a:p>
            <a:r>
              <a:rPr lang="ja-JP" altLang="en-US" sz="900" dirty="0" smtClean="0"/>
              <a:t>未知</a:t>
            </a:r>
            <a:endParaRPr kumimoji="1" lang="ja-JP" altLang="en-US" sz="900" dirty="0"/>
          </a:p>
        </p:txBody>
      </p:sp>
      <p:sp>
        <p:nvSpPr>
          <p:cNvPr id="40" name="正方形/長方形 39"/>
          <p:cNvSpPr/>
          <p:nvPr/>
        </p:nvSpPr>
        <p:spPr>
          <a:xfrm>
            <a:off x="3170332" y="249934"/>
            <a:ext cx="441146" cy="400110"/>
          </a:xfrm>
          <a:prstGeom prst="rect">
            <a:avLst/>
          </a:prstGeom>
          <a:ln w="3175">
            <a:noFill/>
          </a:ln>
        </p:spPr>
        <p:txBody>
          <a:bodyPr wrap="none">
            <a:spAutoFit/>
          </a:bodyPr>
          <a:lstStyle/>
          <a:p>
            <a:r>
              <a:rPr lang="ja-JP" altLang="en-US" sz="1000" dirty="0" smtClean="0"/>
              <a:t>対応</a:t>
            </a:r>
            <a:endParaRPr lang="en-US" altLang="ja-JP" sz="1000" dirty="0" smtClean="0"/>
          </a:p>
          <a:p>
            <a:r>
              <a:rPr lang="ja-JP" altLang="en-US" sz="1000" dirty="0" smtClean="0"/>
              <a:t>既知</a:t>
            </a:r>
            <a:endParaRPr lang="ja-JP" altLang="en-US" sz="1000" dirty="0"/>
          </a:p>
        </p:txBody>
      </p:sp>
      <p:sp>
        <p:nvSpPr>
          <p:cNvPr id="33" name="正方形/長方形 32"/>
          <p:cNvSpPr/>
          <p:nvPr/>
        </p:nvSpPr>
        <p:spPr>
          <a:xfrm>
            <a:off x="9942336" y="67257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993689" y="2073113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688921" y="2068286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067349" y="2226197"/>
            <a:ext cx="97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211925" y="5443422"/>
            <a:ext cx="374288" cy="8107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255727" y="5596656"/>
            <a:ext cx="374288" cy="8107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9470758" y="23669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688921" y="5336774"/>
            <a:ext cx="210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accent2"/>
                </a:solidFill>
              </a:rPr>
              <a:t>今まで</a:t>
            </a:r>
            <a:r>
              <a:rPr lang="ja-JP" altLang="en-US" sz="800" dirty="0" smtClean="0">
                <a:solidFill>
                  <a:schemeClr val="accent2"/>
                </a:solidFill>
              </a:rPr>
              <a:t>の全てのランドマークとの不一致度が</a:t>
            </a:r>
            <a:endParaRPr lang="en-US" altLang="ja-JP" sz="800" dirty="0" smtClean="0">
              <a:solidFill>
                <a:schemeClr val="accent2"/>
              </a:solidFill>
            </a:endParaRPr>
          </a:p>
          <a:p>
            <a:r>
              <a:rPr lang="en-US" altLang="ja-JP" sz="800" dirty="0" smtClean="0">
                <a:solidFill>
                  <a:schemeClr val="accent2"/>
                </a:solidFill>
              </a:rPr>
              <a:t>α</a:t>
            </a:r>
            <a:r>
              <a:rPr lang="ja-JP" altLang="en-US" sz="800" dirty="0" smtClean="0">
                <a:solidFill>
                  <a:schemeClr val="accent2"/>
                </a:solidFill>
              </a:rPr>
              <a:t>以上のとき，新ランドマークを追加する．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29" name="フリーフォーム 28"/>
          <p:cNvSpPr/>
          <p:nvPr/>
        </p:nvSpPr>
        <p:spPr>
          <a:xfrm>
            <a:off x="10679788" y="2359253"/>
            <a:ext cx="101039" cy="3096835"/>
          </a:xfrm>
          <a:custGeom>
            <a:avLst/>
            <a:gdLst>
              <a:gd name="connsiteX0" fmla="*/ 20208 w 101039"/>
              <a:gd name="connsiteY0" fmla="*/ 0 h 3096835"/>
              <a:gd name="connsiteX1" fmla="*/ 101039 w 101039"/>
              <a:gd name="connsiteY1" fmla="*/ 0 h 3096835"/>
              <a:gd name="connsiteX2" fmla="*/ 101039 w 101039"/>
              <a:gd name="connsiteY2" fmla="*/ 3096835 h 3096835"/>
              <a:gd name="connsiteX3" fmla="*/ 0 w 101039"/>
              <a:gd name="connsiteY3" fmla="*/ 3096835 h 309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9" h="3096835">
                <a:moveTo>
                  <a:pt x="20208" y="0"/>
                </a:moveTo>
                <a:lnTo>
                  <a:pt x="101039" y="0"/>
                </a:lnTo>
                <a:lnTo>
                  <a:pt x="101039" y="3096835"/>
                </a:lnTo>
                <a:lnTo>
                  <a:pt x="0" y="3096835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156542" y="5388595"/>
            <a:ext cx="30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フリーフォーム 36"/>
          <p:cNvSpPr/>
          <p:nvPr/>
        </p:nvSpPr>
        <p:spPr>
          <a:xfrm>
            <a:off x="6096000" y="3128963"/>
            <a:ext cx="1376363" cy="2843212"/>
          </a:xfrm>
          <a:custGeom>
            <a:avLst/>
            <a:gdLst>
              <a:gd name="connsiteX0" fmla="*/ 1376363 w 1376363"/>
              <a:gd name="connsiteY0" fmla="*/ 0 h 2843212"/>
              <a:gd name="connsiteX1" fmla="*/ 681038 w 1376363"/>
              <a:gd name="connsiteY1" fmla="*/ 0 h 2843212"/>
              <a:gd name="connsiteX2" fmla="*/ 681038 w 1376363"/>
              <a:gd name="connsiteY2" fmla="*/ 2843212 h 2843212"/>
              <a:gd name="connsiteX3" fmla="*/ 0 w 1376363"/>
              <a:gd name="connsiteY3" fmla="*/ 2843212 h 28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6363" h="2843212">
                <a:moveTo>
                  <a:pt x="1376363" y="0"/>
                </a:moveTo>
                <a:lnTo>
                  <a:pt x="681038" y="0"/>
                </a:lnTo>
                <a:lnTo>
                  <a:pt x="681038" y="2843212"/>
                </a:lnTo>
                <a:lnTo>
                  <a:pt x="0" y="2843212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/>
        </p:nvSpPr>
        <p:spPr>
          <a:xfrm>
            <a:off x="6781800" y="4219575"/>
            <a:ext cx="3914775" cy="280988"/>
          </a:xfrm>
          <a:custGeom>
            <a:avLst/>
            <a:gdLst>
              <a:gd name="connsiteX0" fmla="*/ 738188 w 3914775"/>
              <a:gd name="connsiteY0" fmla="*/ 0 h 280988"/>
              <a:gd name="connsiteX1" fmla="*/ 738188 w 3914775"/>
              <a:gd name="connsiteY1" fmla="*/ 133350 h 280988"/>
              <a:gd name="connsiteX2" fmla="*/ 0 w 3914775"/>
              <a:gd name="connsiteY2" fmla="*/ 133350 h 280988"/>
              <a:gd name="connsiteX3" fmla="*/ 0 w 3914775"/>
              <a:gd name="connsiteY3" fmla="*/ 280988 h 280988"/>
              <a:gd name="connsiteX4" fmla="*/ 3914775 w 3914775"/>
              <a:gd name="connsiteY4" fmla="*/ 280988 h 280988"/>
              <a:gd name="connsiteX5" fmla="*/ 3914775 w 3914775"/>
              <a:gd name="connsiteY5" fmla="*/ 9525 h 280988"/>
              <a:gd name="connsiteX6" fmla="*/ 738188 w 3914775"/>
              <a:gd name="connsiteY6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4775" h="280988">
                <a:moveTo>
                  <a:pt x="738188" y="0"/>
                </a:moveTo>
                <a:lnTo>
                  <a:pt x="738188" y="133350"/>
                </a:lnTo>
                <a:lnTo>
                  <a:pt x="0" y="133350"/>
                </a:lnTo>
                <a:lnTo>
                  <a:pt x="0" y="280988"/>
                </a:lnTo>
                <a:lnTo>
                  <a:pt x="3914775" y="280988"/>
                </a:lnTo>
                <a:lnTo>
                  <a:pt x="3914775" y="9525"/>
                </a:lnTo>
                <a:lnTo>
                  <a:pt x="738188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7543470" y="3738379"/>
            <a:ext cx="1080000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8770447" y="3753142"/>
            <a:ext cx="1350000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4262438" y="5110163"/>
            <a:ext cx="361950" cy="385762"/>
          </a:xfrm>
          <a:custGeom>
            <a:avLst/>
            <a:gdLst>
              <a:gd name="connsiteX0" fmla="*/ 0 w 361950"/>
              <a:gd name="connsiteY0" fmla="*/ 0 h 385762"/>
              <a:gd name="connsiteX1" fmla="*/ 0 w 361950"/>
              <a:gd name="connsiteY1" fmla="*/ 57150 h 385762"/>
              <a:gd name="connsiteX2" fmla="*/ 361950 w 361950"/>
              <a:gd name="connsiteY2" fmla="*/ 57150 h 385762"/>
              <a:gd name="connsiteX3" fmla="*/ 361950 w 361950"/>
              <a:gd name="connsiteY3" fmla="*/ 385762 h 38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385762">
                <a:moveTo>
                  <a:pt x="0" y="0"/>
                </a:moveTo>
                <a:lnTo>
                  <a:pt x="0" y="57150"/>
                </a:lnTo>
                <a:lnTo>
                  <a:pt x="361950" y="57150"/>
                </a:lnTo>
                <a:lnTo>
                  <a:pt x="361950" y="385762"/>
                </a:lnTo>
              </a:path>
            </a:pathLst>
          </a:custGeom>
          <a:noFill/>
          <a:ln w="3175">
            <a:solidFill>
              <a:srgbClr val="00206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8514368" y="2370260"/>
            <a:ext cx="684000" cy="108000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5116850" y="3899229"/>
            <a:ext cx="3676551" cy="1179718"/>
          </a:xfrm>
          <a:custGeom>
            <a:avLst/>
            <a:gdLst>
              <a:gd name="connsiteX0" fmla="*/ 3676551 w 3676551"/>
              <a:gd name="connsiteY0" fmla="*/ 0 h 1189194"/>
              <a:gd name="connsiteX1" fmla="*/ 1231834 w 3676551"/>
              <a:gd name="connsiteY1" fmla="*/ 0 h 1189194"/>
              <a:gd name="connsiteX2" fmla="*/ 1231834 w 3676551"/>
              <a:gd name="connsiteY2" fmla="*/ 1189194 h 1189194"/>
              <a:gd name="connsiteX3" fmla="*/ 0 w 3676551"/>
              <a:gd name="connsiteY3" fmla="*/ 1189194 h 118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551" h="1189194">
                <a:moveTo>
                  <a:pt x="3676551" y="0"/>
                </a:moveTo>
                <a:lnTo>
                  <a:pt x="1231834" y="0"/>
                </a:lnTo>
                <a:lnTo>
                  <a:pt x="1231834" y="1189194"/>
                </a:lnTo>
                <a:lnTo>
                  <a:pt x="0" y="1189194"/>
                </a:ln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6786563" y="3300412"/>
            <a:ext cx="3919537" cy="261938"/>
          </a:xfrm>
          <a:custGeom>
            <a:avLst/>
            <a:gdLst>
              <a:gd name="connsiteX0" fmla="*/ 3614737 w 3919537"/>
              <a:gd name="connsiteY0" fmla="*/ 4763 h 261938"/>
              <a:gd name="connsiteX1" fmla="*/ 3614737 w 3919537"/>
              <a:gd name="connsiteY1" fmla="*/ 138113 h 261938"/>
              <a:gd name="connsiteX2" fmla="*/ 0 w 3919537"/>
              <a:gd name="connsiteY2" fmla="*/ 138113 h 261938"/>
              <a:gd name="connsiteX3" fmla="*/ 0 w 3919537"/>
              <a:gd name="connsiteY3" fmla="*/ 261938 h 261938"/>
              <a:gd name="connsiteX4" fmla="*/ 3295650 w 3919537"/>
              <a:gd name="connsiteY4" fmla="*/ 261938 h 261938"/>
              <a:gd name="connsiteX5" fmla="*/ 3295650 w 3919537"/>
              <a:gd name="connsiteY5" fmla="*/ 171450 h 261938"/>
              <a:gd name="connsiteX6" fmla="*/ 3919537 w 3919537"/>
              <a:gd name="connsiteY6" fmla="*/ 171450 h 261938"/>
              <a:gd name="connsiteX7" fmla="*/ 3919537 w 3919537"/>
              <a:gd name="connsiteY7" fmla="*/ 0 h 261938"/>
              <a:gd name="connsiteX8" fmla="*/ 3614737 w 3919537"/>
              <a:gd name="connsiteY8" fmla="*/ 4763 h 26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9537" h="261938">
                <a:moveTo>
                  <a:pt x="3614737" y="4763"/>
                </a:moveTo>
                <a:lnTo>
                  <a:pt x="3614737" y="138113"/>
                </a:lnTo>
                <a:lnTo>
                  <a:pt x="0" y="138113"/>
                </a:lnTo>
                <a:lnTo>
                  <a:pt x="0" y="261938"/>
                </a:lnTo>
                <a:lnTo>
                  <a:pt x="3295650" y="261938"/>
                </a:lnTo>
                <a:lnTo>
                  <a:pt x="3295650" y="171450"/>
                </a:lnTo>
                <a:lnTo>
                  <a:pt x="3919537" y="171450"/>
                </a:lnTo>
                <a:lnTo>
                  <a:pt x="3919537" y="0"/>
                </a:lnTo>
                <a:lnTo>
                  <a:pt x="3614737" y="4763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6777038" y="3467100"/>
            <a:ext cx="3919537" cy="400050"/>
          </a:xfrm>
          <a:custGeom>
            <a:avLst/>
            <a:gdLst>
              <a:gd name="connsiteX0" fmla="*/ 3343275 w 3919537"/>
              <a:gd name="connsiteY0" fmla="*/ 28575 h 423862"/>
              <a:gd name="connsiteX1" fmla="*/ 3343275 w 3919537"/>
              <a:gd name="connsiteY1" fmla="*/ 157162 h 423862"/>
              <a:gd name="connsiteX2" fmla="*/ 0 w 3919537"/>
              <a:gd name="connsiteY2" fmla="*/ 157162 h 423862"/>
              <a:gd name="connsiteX3" fmla="*/ 0 w 3919537"/>
              <a:gd name="connsiteY3" fmla="*/ 423862 h 423862"/>
              <a:gd name="connsiteX4" fmla="*/ 747712 w 3919537"/>
              <a:gd name="connsiteY4" fmla="*/ 423862 h 423862"/>
              <a:gd name="connsiteX5" fmla="*/ 747712 w 3919537"/>
              <a:gd name="connsiteY5" fmla="*/ 261937 h 423862"/>
              <a:gd name="connsiteX6" fmla="*/ 3919537 w 3919537"/>
              <a:gd name="connsiteY6" fmla="*/ 261937 h 423862"/>
              <a:gd name="connsiteX7" fmla="*/ 3919537 w 3919537"/>
              <a:gd name="connsiteY7" fmla="*/ 0 h 423862"/>
              <a:gd name="connsiteX8" fmla="*/ 3343275 w 3919537"/>
              <a:gd name="connsiteY8" fmla="*/ 28575 h 423862"/>
              <a:gd name="connsiteX0" fmla="*/ 3343275 w 3919537"/>
              <a:gd name="connsiteY0" fmla="*/ 4763 h 400050"/>
              <a:gd name="connsiteX1" fmla="*/ 3343275 w 3919537"/>
              <a:gd name="connsiteY1" fmla="*/ 133350 h 400050"/>
              <a:gd name="connsiteX2" fmla="*/ 0 w 3919537"/>
              <a:gd name="connsiteY2" fmla="*/ 133350 h 400050"/>
              <a:gd name="connsiteX3" fmla="*/ 0 w 3919537"/>
              <a:gd name="connsiteY3" fmla="*/ 400050 h 400050"/>
              <a:gd name="connsiteX4" fmla="*/ 747712 w 3919537"/>
              <a:gd name="connsiteY4" fmla="*/ 400050 h 400050"/>
              <a:gd name="connsiteX5" fmla="*/ 747712 w 3919537"/>
              <a:gd name="connsiteY5" fmla="*/ 238125 h 400050"/>
              <a:gd name="connsiteX6" fmla="*/ 3919537 w 3919537"/>
              <a:gd name="connsiteY6" fmla="*/ 238125 h 400050"/>
              <a:gd name="connsiteX7" fmla="*/ 3917156 w 3919537"/>
              <a:gd name="connsiteY7" fmla="*/ 0 h 400050"/>
              <a:gd name="connsiteX8" fmla="*/ 3343275 w 3919537"/>
              <a:gd name="connsiteY8" fmla="*/ 476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9537" h="400050">
                <a:moveTo>
                  <a:pt x="3343275" y="4763"/>
                </a:moveTo>
                <a:lnTo>
                  <a:pt x="3343275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747712" y="400050"/>
                </a:lnTo>
                <a:lnTo>
                  <a:pt x="747712" y="238125"/>
                </a:lnTo>
                <a:lnTo>
                  <a:pt x="3919537" y="238125"/>
                </a:lnTo>
                <a:cubicBezTo>
                  <a:pt x="3918743" y="158750"/>
                  <a:pt x="3917950" y="79375"/>
                  <a:pt x="3917156" y="0"/>
                </a:cubicBezTo>
                <a:lnTo>
                  <a:pt x="3343275" y="4763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6777038" y="4524375"/>
            <a:ext cx="3895725" cy="285750"/>
          </a:xfrm>
          <a:custGeom>
            <a:avLst/>
            <a:gdLst>
              <a:gd name="connsiteX0" fmla="*/ 0 w 3895725"/>
              <a:gd name="connsiteY0" fmla="*/ 0 h 285750"/>
              <a:gd name="connsiteX1" fmla="*/ 3895725 w 3895725"/>
              <a:gd name="connsiteY1" fmla="*/ 0 h 285750"/>
              <a:gd name="connsiteX2" fmla="*/ 3895725 w 3895725"/>
              <a:gd name="connsiteY2" fmla="*/ 142875 h 285750"/>
              <a:gd name="connsiteX3" fmla="*/ 1871662 w 3895725"/>
              <a:gd name="connsiteY3" fmla="*/ 142875 h 285750"/>
              <a:gd name="connsiteX4" fmla="*/ 1871662 w 3895725"/>
              <a:gd name="connsiteY4" fmla="*/ 285750 h 285750"/>
              <a:gd name="connsiteX5" fmla="*/ 9525 w 3895725"/>
              <a:gd name="connsiteY5" fmla="*/ 285750 h 285750"/>
              <a:gd name="connsiteX6" fmla="*/ 0 w 3895725"/>
              <a:gd name="connsiteY6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5725" h="285750">
                <a:moveTo>
                  <a:pt x="0" y="0"/>
                </a:moveTo>
                <a:lnTo>
                  <a:pt x="3895725" y="0"/>
                </a:lnTo>
                <a:lnTo>
                  <a:pt x="3895725" y="142875"/>
                </a:lnTo>
                <a:lnTo>
                  <a:pt x="1871662" y="142875"/>
                </a:lnTo>
                <a:lnTo>
                  <a:pt x="1871662" y="285750"/>
                </a:lnTo>
                <a:lnTo>
                  <a:pt x="9525" y="28575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075273" y="2682525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8590238" y="283855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462996" y="43770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935949" y="407173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9634814" y="453543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565521" y="4841158"/>
            <a:ext cx="32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4562733" y="5986832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443724" y="5986832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193607" y="4861398"/>
            <a:ext cx="108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379884" y="4854516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597245" y="4854516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4492550" y="4856316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835185" y="4861398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4883739" y="4815983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967667" y="4858043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417349" y="5818102"/>
            <a:ext cx="153882" cy="10229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4283580" y="6232154"/>
            <a:ext cx="491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自分自身を</a:t>
            </a:r>
            <a:endParaRPr kumimoji="1" lang="en-US" altLang="ja-JP" sz="500" dirty="0" smtClean="0">
              <a:solidFill>
                <a:schemeClr val="accent2"/>
              </a:solidFill>
            </a:endParaRPr>
          </a:p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更新</a:t>
            </a:r>
            <a:endParaRPr kumimoji="1" lang="ja-JP" altLang="en-US" sz="500" dirty="0">
              <a:solidFill>
                <a:schemeClr val="accent2"/>
              </a:solidFill>
            </a:endParaRPr>
          </a:p>
        </p:txBody>
      </p:sp>
      <p:sp>
        <p:nvSpPr>
          <p:cNvPr id="79" name="フリーフォーム 78"/>
          <p:cNvSpPr/>
          <p:nvPr/>
        </p:nvSpPr>
        <p:spPr>
          <a:xfrm>
            <a:off x="4681682" y="6217152"/>
            <a:ext cx="52387" cy="138113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 flipH="1">
            <a:off x="4302174" y="6103830"/>
            <a:ext cx="52387" cy="252000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370544" y="6278564"/>
            <a:ext cx="257641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134512" y="5828980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632982" y="582568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 83"/>
          <p:cNvSpPr/>
          <p:nvPr/>
        </p:nvSpPr>
        <p:spPr>
          <a:xfrm>
            <a:off x="4280694" y="4945856"/>
            <a:ext cx="968092" cy="903357"/>
          </a:xfrm>
          <a:custGeom>
            <a:avLst/>
            <a:gdLst>
              <a:gd name="connsiteX0" fmla="*/ 0 w 1147762"/>
              <a:gd name="connsiteY0" fmla="*/ 0 h 942975"/>
              <a:gd name="connsiteX1" fmla="*/ 0 w 1147762"/>
              <a:gd name="connsiteY1" fmla="*/ 50007 h 942975"/>
              <a:gd name="connsiteX2" fmla="*/ 1147762 w 1147762"/>
              <a:gd name="connsiteY2" fmla="*/ 50007 h 942975"/>
              <a:gd name="connsiteX3" fmla="*/ 1147762 w 1147762"/>
              <a:gd name="connsiteY3" fmla="*/ 942975 h 942975"/>
              <a:gd name="connsiteX4" fmla="*/ 533400 w 1147762"/>
              <a:gd name="connsiteY4" fmla="*/ 942975 h 942975"/>
              <a:gd name="connsiteX0" fmla="*/ 0 w 1147762"/>
              <a:gd name="connsiteY0" fmla="*/ 0 h 942975"/>
              <a:gd name="connsiteX1" fmla="*/ 0 w 1147762"/>
              <a:gd name="connsiteY1" fmla="*/ 50007 h 942975"/>
              <a:gd name="connsiteX2" fmla="*/ 1147762 w 1147762"/>
              <a:gd name="connsiteY2" fmla="*/ 50007 h 942975"/>
              <a:gd name="connsiteX3" fmla="*/ 1147762 w 1147762"/>
              <a:gd name="connsiteY3" fmla="*/ 942975 h 942975"/>
              <a:gd name="connsiteX4" fmla="*/ 627507 w 1147762"/>
              <a:gd name="connsiteY4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762" h="942975">
                <a:moveTo>
                  <a:pt x="0" y="0"/>
                </a:moveTo>
                <a:lnTo>
                  <a:pt x="0" y="50007"/>
                </a:lnTo>
                <a:lnTo>
                  <a:pt x="1147762" y="50007"/>
                </a:lnTo>
                <a:lnTo>
                  <a:pt x="1147762" y="942975"/>
                </a:lnTo>
                <a:lnTo>
                  <a:pt x="627507" y="942975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4924807" y="5861397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7" y="5861397"/>
                <a:ext cx="613886" cy="175946"/>
              </a:xfrm>
              <a:prstGeom prst="rect">
                <a:avLst/>
              </a:prstGeom>
              <a:blipFill rotWithShape="0">
                <a:blip r:embed="rId7"/>
                <a:stretch>
                  <a:fillRect l="-4950" t="-7143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/>
          <p:cNvSpPr/>
          <p:nvPr/>
        </p:nvSpPr>
        <p:spPr>
          <a:xfrm>
            <a:off x="5422576" y="5879555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083118" y="5880882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194728" y="5870773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926818" y="5901599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109892" y="5985589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5111794" y="5883012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5217366" y="5985519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5453224" y="5880716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5448853" y="5976143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5510236" y="5797285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5598855" y="5842383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5779725" y="5842383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781676" y="4668765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テキスト ボックス 201"/>
          <p:cNvSpPr txBox="1"/>
          <p:nvPr/>
        </p:nvSpPr>
        <p:spPr>
          <a:xfrm>
            <a:off x="2564128" y="3514722"/>
            <a:ext cx="1256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211" name="テキスト ボックス 210"/>
          <p:cNvSpPr txBox="1"/>
          <p:nvPr/>
        </p:nvSpPr>
        <p:spPr>
          <a:xfrm>
            <a:off x="1612484" y="4296814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12" name="正方形/長方形 211"/>
          <p:cNvSpPr/>
          <p:nvPr/>
        </p:nvSpPr>
        <p:spPr>
          <a:xfrm>
            <a:off x="1225327" y="4197437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1373320" y="4196623"/>
            <a:ext cx="720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2654412" y="3557007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2802402" y="3557007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2755699" y="363779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3112497" y="363779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テキスト ボックス 229"/>
              <p:cNvSpPr txBox="1"/>
              <p:nvPr/>
            </p:nvSpPr>
            <p:spPr>
              <a:xfrm>
                <a:off x="2997204" y="4292588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230" name="テキスト ボックス 2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4" y="4292588"/>
                <a:ext cx="613886" cy="175946"/>
              </a:xfrm>
              <a:prstGeom prst="rect">
                <a:avLst/>
              </a:prstGeom>
              <a:blipFill rotWithShape="0">
                <a:blip r:embed="rId8"/>
                <a:stretch>
                  <a:fillRect l="-5000" t="-6897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正方形/長方形 230"/>
          <p:cNvSpPr/>
          <p:nvPr/>
        </p:nvSpPr>
        <p:spPr>
          <a:xfrm>
            <a:off x="3494973" y="4310746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1276666" y="4317028"/>
            <a:ext cx="828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3155515" y="4312073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3267125" y="4301964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2999215" y="4332790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3182289" y="4416780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8" name="正方形/長方形 237"/>
          <p:cNvSpPr/>
          <p:nvPr/>
        </p:nvSpPr>
        <p:spPr>
          <a:xfrm>
            <a:off x="3184191" y="4314203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9" name="正方形/長方形 238"/>
          <p:cNvSpPr/>
          <p:nvPr/>
        </p:nvSpPr>
        <p:spPr>
          <a:xfrm>
            <a:off x="3289763" y="4416710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1" name="正方形/長方形 240"/>
          <p:cNvSpPr/>
          <p:nvPr/>
        </p:nvSpPr>
        <p:spPr>
          <a:xfrm>
            <a:off x="3525621" y="4311907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2" name="正方形/長方形 241"/>
          <p:cNvSpPr/>
          <p:nvPr/>
        </p:nvSpPr>
        <p:spPr>
          <a:xfrm>
            <a:off x="3521250" y="4407334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3" name="テキスト ボックス 242"/>
          <p:cNvSpPr txBox="1"/>
          <p:nvPr/>
        </p:nvSpPr>
        <p:spPr>
          <a:xfrm>
            <a:off x="3116422" y="4004042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244" name="正方形/長方形 243"/>
          <p:cNvSpPr/>
          <p:nvPr/>
        </p:nvSpPr>
        <p:spPr>
          <a:xfrm>
            <a:off x="3207085" y="404793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3385911" y="404914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4058192" y="6480414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7823214" y="176143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8462134" y="191346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10076630" y="5513556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0248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945698" cy="14017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1797"/>
            <a:ext cx="3960312" cy="517324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65566" y="51484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913515" y="661188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76423" y="826513"/>
            <a:ext cx="17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23411" y="1137699"/>
            <a:ext cx="17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056798" y="1286654"/>
            <a:ext cx="17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657123" y="826513"/>
            <a:ext cx="17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7650" y="0"/>
            <a:ext cx="3945698" cy="1401797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401797"/>
            <a:ext cx="3960312" cy="5173249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4323216" y="51484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71165" y="66118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334073" y="826513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81061" y="1137699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114448" y="1286654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714773" y="826513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7154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73093" b="23610"/>
          <a:stretch/>
        </p:blipFill>
        <p:spPr>
          <a:xfrm>
            <a:off x="0" y="1"/>
            <a:ext cx="3945698" cy="1717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" y="171767"/>
            <a:ext cx="3945698" cy="520247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405" y="171767"/>
            <a:ext cx="3953005" cy="523901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10777"/>
            <a:ext cx="3953005" cy="1234858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7307" y="5872161"/>
            <a:ext cx="3938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4116019" y="2200272"/>
            <a:ext cx="3938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906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0815" cy="41096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2222"/>
          <a:stretch/>
        </p:blipFill>
        <p:spPr>
          <a:xfrm>
            <a:off x="12700" y="4135044"/>
            <a:ext cx="4235129" cy="21125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771" y="3589345"/>
            <a:ext cx="4235129" cy="16469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39219"/>
          <a:stretch/>
        </p:blipFill>
        <p:spPr>
          <a:xfrm>
            <a:off x="4477071" y="215900"/>
            <a:ext cx="4235129" cy="339884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95660" y="840800"/>
            <a:ext cx="55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947934" y="1340863"/>
            <a:ext cx="19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14508" y="1679001"/>
            <a:ext cx="19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605157" y="1835897"/>
            <a:ext cx="19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748156" y="2000822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85993" y="216751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448118" y="2329436"/>
            <a:ext cx="97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324168" y="2496124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753043" y="249136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554844" y="2658047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442860" y="2821468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33694" y="299508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881223" y="315762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219387" y="349424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0" y="3805238"/>
            <a:ext cx="4243388" cy="590550"/>
          </a:xfrm>
          <a:custGeom>
            <a:avLst/>
            <a:gdLst>
              <a:gd name="connsiteX0" fmla="*/ 0 w 4243388"/>
              <a:gd name="connsiteY0" fmla="*/ 0 h 590550"/>
              <a:gd name="connsiteX1" fmla="*/ 4243388 w 4243388"/>
              <a:gd name="connsiteY1" fmla="*/ 0 h 590550"/>
              <a:gd name="connsiteX2" fmla="*/ 4243388 w 4243388"/>
              <a:gd name="connsiteY2" fmla="*/ 452437 h 590550"/>
              <a:gd name="connsiteX3" fmla="*/ 1671638 w 4243388"/>
              <a:gd name="connsiteY3" fmla="*/ 452437 h 590550"/>
              <a:gd name="connsiteX4" fmla="*/ 1671638 w 4243388"/>
              <a:gd name="connsiteY4" fmla="*/ 590550 h 590550"/>
              <a:gd name="connsiteX5" fmla="*/ 9525 w 4243388"/>
              <a:gd name="connsiteY5" fmla="*/ 590550 h 590550"/>
              <a:gd name="connsiteX6" fmla="*/ 0 w 4243388"/>
              <a:gd name="connsiteY6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3388" h="590550">
                <a:moveTo>
                  <a:pt x="0" y="0"/>
                </a:moveTo>
                <a:lnTo>
                  <a:pt x="4243388" y="0"/>
                </a:lnTo>
                <a:lnTo>
                  <a:pt x="4243388" y="452437"/>
                </a:lnTo>
                <a:lnTo>
                  <a:pt x="1671638" y="452437"/>
                </a:lnTo>
                <a:lnTo>
                  <a:pt x="1671638" y="590550"/>
                </a:lnTo>
                <a:lnTo>
                  <a:pt x="9525" y="59055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238625" y="4019550"/>
            <a:ext cx="190500" cy="1262063"/>
          </a:xfrm>
          <a:custGeom>
            <a:avLst/>
            <a:gdLst>
              <a:gd name="connsiteX0" fmla="*/ 0 w 128588"/>
              <a:gd name="connsiteY0" fmla="*/ 0 h 1262063"/>
              <a:gd name="connsiteX1" fmla="*/ 128588 w 128588"/>
              <a:gd name="connsiteY1" fmla="*/ 0 h 1262063"/>
              <a:gd name="connsiteX2" fmla="*/ 128588 w 128588"/>
              <a:gd name="connsiteY2" fmla="*/ 1262063 h 126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1262063">
                <a:moveTo>
                  <a:pt x="0" y="0"/>
                </a:moveTo>
                <a:lnTo>
                  <a:pt x="128588" y="0"/>
                </a:lnTo>
                <a:lnTo>
                  <a:pt x="128588" y="1262063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6113" y="5255393"/>
            <a:ext cx="1889880" cy="697734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6"/>
          <a:srcRect l="8571" t="67329" r="58680" b="20376"/>
          <a:stretch/>
        </p:blipFill>
        <p:spPr>
          <a:xfrm>
            <a:off x="4302919" y="6002313"/>
            <a:ext cx="1003942" cy="490538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sp>
        <p:nvSpPr>
          <p:cNvPr id="25" name="フリーフォーム 24"/>
          <p:cNvSpPr/>
          <p:nvPr/>
        </p:nvSpPr>
        <p:spPr>
          <a:xfrm>
            <a:off x="0" y="4276725"/>
            <a:ext cx="4238625" cy="642938"/>
          </a:xfrm>
          <a:custGeom>
            <a:avLst/>
            <a:gdLst>
              <a:gd name="connsiteX0" fmla="*/ 1695450 w 4238625"/>
              <a:gd name="connsiteY0" fmla="*/ 0 h 642938"/>
              <a:gd name="connsiteX1" fmla="*/ 1695450 w 4238625"/>
              <a:gd name="connsiteY1" fmla="*/ 171450 h 642938"/>
              <a:gd name="connsiteX2" fmla="*/ 0 w 4238625"/>
              <a:gd name="connsiteY2" fmla="*/ 171450 h 642938"/>
              <a:gd name="connsiteX3" fmla="*/ 0 w 4238625"/>
              <a:gd name="connsiteY3" fmla="*/ 642938 h 642938"/>
              <a:gd name="connsiteX4" fmla="*/ 766763 w 4238625"/>
              <a:gd name="connsiteY4" fmla="*/ 642938 h 642938"/>
              <a:gd name="connsiteX5" fmla="*/ 766763 w 4238625"/>
              <a:gd name="connsiteY5" fmla="*/ 500063 h 642938"/>
              <a:gd name="connsiteX6" fmla="*/ 4238625 w 4238625"/>
              <a:gd name="connsiteY6" fmla="*/ 500063 h 642938"/>
              <a:gd name="connsiteX7" fmla="*/ 4238625 w 4238625"/>
              <a:gd name="connsiteY7" fmla="*/ 4763 h 642938"/>
              <a:gd name="connsiteX8" fmla="*/ 1695450 w 4238625"/>
              <a:gd name="connsiteY8" fmla="*/ 0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8625" h="642938">
                <a:moveTo>
                  <a:pt x="1695450" y="0"/>
                </a:moveTo>
                <a:lnTo>
                  <a:pt x="1695450" y="171450"/>
                </a:lnTo>
                <a:lnTo>
                  <a:pt x="0" y="171450"/>
                </a:lnTo>
                <a:lnTo>
                  <a:pt x="0" y="642938"/>
                </a:lnTo>
                <a:lnTo>
                  <a:pt x="766763" y="642938"/>
                </a:lnTo>
                <a:lnTo>
                  <a:pt x="766763" y="500063"/>
                </a:lnTo>
                <a:lnTo>
                  <a:pt x="4238625" y="500063"/>
                </a:lnTo>
                <a:lnTo>
                  <a:pt x="4238625" y="4763"/>
                </a:lnTo>
                <a:lnTo>
                  <a:pt x="169545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4238625" y="4448175"/>
            <a:ext cx="138113" cy="1552575"/>
          </a:xfrm>
          <a:custGeom>
            <a:avLst/>
            <a:gdLst>
              <a:gd name="connsiteX0" fmla="*/ 0 w 138113"/>
              <a:gd name="connsiteY0" fmla="*/ 0 h 1552575"/>
              <a:gd name="connsiteX1" fmla="*/ 138113 w 138113"/>
              <a:gd name="connsiteY1" fmla="*/ 0 h 1552575"/>
              <a:gd name="connsiteX2" fmla="*/ 138113 w 138113"/>
              <a:gd name="connsiteY2" fmla="*/ 1552575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13" h="1552575">
                <a:moveTo>
                  <a:pt x="0" y="0"/>
                </a:moveTo>
                <a:lnTo>
                  <a:pt x="138113" y="0"/>
                </a:lnTo>
                <a:lnTo>
                  <a:pt x="138113" y="1552575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817446" y="4946984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653393" y="511346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31727" y="5118232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3388853" y="527972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047047" y="544450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3308502" y="560642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77460" y="577805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3108636" y="594198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051736" y="234952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555439" y="23971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7107235" y="40418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6735439" y="566110"/>
            <a:ext cx="46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535608" y="732800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178796" y="73280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759696" y="89480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7296761" y="13948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7386761" y="156147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776312" y="173300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4956312" y="2809424"/>
            <a:ext cx="190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680336" y="2804129"/>
            <a:ext cx="190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8521400" y="2806649"/>
            <a:ext cx="190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7040261" y="2969126"/>
            <a:ext cx="54000" cy="5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211067" y="3300760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7654133" y="428259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8308059" y="428259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5438712" y="445293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53407" y="444817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919832" y="461010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7486564" y="4610100"/>
            <a:ext cx="936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301067" y="511263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197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51873" cy="11913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1380"/>
            <a:ext cx="4024113" cy="27925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0487"/>
            <a:ext cx="4024113" cy="236071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113" y="92128"/>
            <a:ext cx="4029388" cy="219850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750" y="2290631"/>
            <a:ext cx="4024113" cy="512552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509" y="94041"/>
            <a:ext cx="4025491" cy="532680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509" y="5420845"/>
            <a:ext cx="4025491" cy="10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01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0815" cy="41096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2222"/>
          <a:stretch/>
        </p:blipFill>
        <p:spPr>
          <a:xfrm>
            <a:off x="12700" y="4135044"/>
            <a:ext cx="4235129" cy="21125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771" y="3589345"/>
            <a:ext cx="4235129" cy="16469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39219"/>
          <a:stretch/>
        </p:blipFill>
        <p:spPr>
          <a:xfrm>
            <a:off x="4477071" y="215900"/>
            <a:ext cx="4235129" cy="339884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95660" y="840800"/>
            <a:ext cx="55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947934" y="1340863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14508" y="1679001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605157" y="1835897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748156" y="200082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85993" y="216751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448118" y="2329436"/>
            <a:ext cx="97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324168" y="249612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753043" y="249136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554844" y="265804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442860" y="282146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33694" y="299508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881223" y="315762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219387" y="349424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0" y="3805238"/>
            <a:ext cx="4243388" cy="590550"/>
          </a:xfrm>
          <a:custGeom>
            <a:avLst/>
            <a:gdLst>
              <a:gd name="connsiteX0" fmla="*/ 0 w 4243388"/>
              <a:gd name="connsiteY0" fmla="*/ 0 h 590550"/>
              <a:gd name="connsiteX1" fmla="*/ 4243388 w 4243388"/>
              <a:gd name="connsiteY1" fmla="*/ 0 h 590550"/>
              <a:gd name="connsiteX2" fmla="*/ 4243388 w 4243388"/>
              <a:gd name="connsiteY2" fmla="*/ 452437 h 590550"/>
              <a:gd name="connsiteX3" fmla="*/ 1671638 w 4243388"/>
              <a:gd name="connsiteY3" fmla="*/ 452437 h 590550"/>
              <a:gd name="connsiteX4" fmla="*/ 1671638 w 4243388"/>
              <a:gd name="connsiteY4" fmla="*/ 590550 h 590550"/>
              <a:gd name="connsiteX5" fmla="*/ 9525 w 4243388"/>
              <a:gd name="connsiteY5" fmla="*/ 590550 h 590550"/>
              <a:gd name="connsiteX6" fmla="*/ 0 w 4243388"/>
              <a:gd name="connsiteY6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3388" h="590550">
                <a:moveTo>
                  <a:pt x="0" y="0"/>
                </a:moveTo>
                <a:lnTo>
                  <a:pt x="4243388" y="0"/>
                </a:lnTo>
                <a:lnTo>
                  <a:pt x="4243388" y="452437"/>
                </a:lnTo>
                <a:lnTo>
                  <a:pt x="1671638" y="452437"/>
                </a:lnTo>
                <a:lnTo>
                  <a:pt x="1671638" y="590550"/>
                </a:lnTo>
                <a:lnTo>
                  <a:pt x="9525" y="59055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238625" y="4019550"/>
            <a:ext cx="190500" cy="1262063"/>
          </a:xfrm>
          <a:custGeom>
            <a:avLst/>
            <a:gdLst>
              <a:gd name="connsiteX0" fmla="*/ 0 w 128588"/>
              <a:gd name="connsiteY0" fmla="*/ 0 h 1262063"/>
              <a:gd name="connsiteX1" fmla="*/ 128588 w 128588"/>
              <a:gd name="connsiteY1" fmla="*/ 0 h 1262063"/>
              <a:gd name="connsiteX2" fmla="*/ 128588 w 128588"/>
              <a:gd name="connsiteY2" fmla="*/ 1262063 h 126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1262063">
                <a:moveTo>
                  <a:pt x="0" y="0"/>
                </a:moveTo>
                <a:lnTo>
                  <a:pt x="128588" y="0"/>
                </a:lnTo>
                <a:lnTo>
                  <a:pt x="128588" y="1262063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6113" y="5255393"/>
            <a:ext cx="1889880" cy="697734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6"/>
          <a:srcRect l="8571" t="67329" r="58680" b="20376"/>
          <a:stretch/>
        </p:blipFill>
        <p:spPr>
          <a:xfrm>
            <a:off x="4302919" y="6002313"/>
            <a:ext cx="1003942" cy="490538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sp>
        <p:nvSpPr>
          <p:cNvPr id="25" name="フリーフォーム 24"/>
          <p:cNvSpPr/>
          <p:nvPr/>
        </p:nvSpPr>
        <p:spPr>
          <a:xfrm>
            <a:off x="0" y="4276725"/>
            <a:ext cx="4238625" cy="642938"/>
          </a:xfrm>
          <a:custGeom>
            <a:avLst/>
            <a:gdLst>
              <a:gd name="connsiteX0" fmla="*/ 1695450 w 4238625"/>
              <a:gd name="connsiteY0" fmla="*/ 0 h 642938"/>
              <a:gd name="connsiteX1" fmla="*/ 1695450 w 4238625"/>
              <a:gd name="connsiteY1" fmla="*/ 171450 h 642938"/>
              <a:gd name="connsiteX2" fmla="*/ 0 w 4238625"/>
              <a:gd name="connsiteY2" fmla="*/ 171450 h 642938"/>
              <a:gd name="connsiteX3" fmla="*/ 0 w 4238625"/>
              <a:gd name="connsiteY3" fmla="*/ 642938 h 642938"/>
              <a:gd name="connsiteX4" fmla="*/ 766763 w 4238625"/>
              <a:gd name="connsiteY4" fmla="*/ 642938 h 642938"/>
              <a:gd name="connsiteX5" fmla="*/ 766763 w 4238625"/>
              <a:gd name="connsiteY5" fmla="*/ 500063 h 642938"/>
              <a:gd name="connsiteX6" fmla="*/ 4238625 w 4238625"/>
              <a:gd name="connsiteY6" fmla="*/ 500063 h 642938"/>
              <a:gd name="connsiteX7" fmla="*/ 4238625 w 4238625"/>
              <a:gd name="connsiteY7" fmla="*/ 4763 h 642938"/>
              <a:gd name="connsiteX8" fmla="*/ 1695450 w 4238625"/>
              <a:gd name="connsiteY8" fmla="*/ 0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8625" h="642938">
                <a:moveTo>
                  <a:pt x="1695450" y="0"/>
                </a:moveTo>
                <a:lnTo>
                  <a:pt x="1695450" y="171450"/>
                </a:lnTo>
                <a:lnTo>
                  <a:pt x="0" y="171450"/>
                </a:lnTo>
                <a:lnTo>
                  <a:pt x="0" y="642938"/>
                </a:lnTo>
                <a:lnTo>
                  <a:pt x="766763" y="642938"/>
                </a:lnTo>
                <a:lnTo>
                  <a:pt x="766763" y="500063"/>
                </a:lnTo>
                <a:lnTo>
                  <a:pt x="4238625" y="500063"/>
                </a:lnTo>
                <a:lnTo>
                  <a:pt x="4238625" y="4763"/>
                </a:lnTo>
                <a:lnTo>
                  <a:pt x="169545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4238625" y="4448175"/>
            <a:ext cx="138113" cy="1552575"/>
          </a:xfrm>
          <a:custGeom>
            <a:avLst/>
            <a:gdLst>
              <a:gd name="connsiteX0" fmla="*/ 0 w 138113"/>
              <a:gd name="connsiteY0" fmla="*/ 0 h 1552575"/>
              <a:gd name="connsiteX1" fmla="*/ 138113 w 138113"/>
              <a:gd name="connsiteY1" fmla="*/ 0 h 1552575"/>
              <a:gd name="connsiteX2" fmla="*/ 138113 w 138113"/>
              <a:gd name="connsiteY2" fmla="*/ 1552575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13" h="1552575">
                <a:moveTo>
                  <a:pt x="0" y="0"/>
                </a:moveTo>
                <a:lnTo>
                  <a:pt x="138113" y="0"/>
                </a:lnTo>
                <a:lnTo>
                  <a:pt x="138113" y="1552575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817446" y="494698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653393" y="511346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31727" y="511823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3388853" y="527972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047047" y="544450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3308502" y="560642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77460" y="577805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3108636" y="594198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051736" y="23495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555439" y="2397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7107235" y="40418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6735439" y="566110"/>
            <a:ext cx="46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535608" y="732800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178796" y="73280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759696" y="89480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7296761" y="13948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7386761" y="156147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776312" y="173300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4956312" y="2809424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680336" y="2804129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8521400" y="2806649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7040261" y="2969126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211067" y="3300760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7654133" y="428259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8308059" y="428259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5438712" y="445293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53407" y="444817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919832" y="461010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7486564" y="4610100"/>
            <a:ext cx="936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301067" y="511263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3404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8</a:t>
            </a:r>
            <a:r>
              <a:rPr kumimoji="1" lang="ja-JP" altLang="en-US" dirty="0" smtClean="0"/>
              <a:t>章 移動ロボットの位置推定：格子表現とモンテカルロ法による表現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075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32247"/>
          <a:stretch/>
        </p:blipFill>
        <p:spPr>
          <a:xfrm>
            <a:off x="0" y="1"/>
            <a:ext cx="4238477" cy="38000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326" y="1"/>
            <a:ext cx="4163194" cy="52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8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70693"/>
          <a:stretch/>
        </p:blipFill>
        <p:spPr>
          <a:xfrm>
            <a:off x="0" y="0"/>
            <a:ext cx="5148082" cy="19964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6454"/>
            <a:ext cx="5093218" cy="320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81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44801" cy="26134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01" y="45710"/>
            <a:ext cx="3944801" cy="389557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726172"/>
            <a:ext cx="3944801" cy="38599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02" y="4120781"/>
            <a:ext cx="4050397" cy="186363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886001" y="6369998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0" y="1843013"/>
            <a:ext cx="39448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0" y="787268"/>
            <a:ext cx="39448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endCxn id="5" idx="3"/>
          </p:cNvCxnSpPr>
          <p:nvPr/>
        </p:nvCxnSpPr>
        <p:spPr>
          <a:xfrm flipH="1">
            <a:off x="3944801" y="1306716"/>
            <a:ext cx="2908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3378251" y="6261998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7454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44801" cy="26134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01" y="45710"/>
            <a:ext cx="3944801" cy="389557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726172"/>
            <a:ext cx="3944801" cy="38599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02" y="4120781"/>
            <a:ext cx="4050397" cy="186363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886001" y="6369998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0" y="1843013"/>
            <a:ext cx="39448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0" y="787268"/>
            <a:ext cx="39448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endCxn id="5" idx="3"/>
          </p:cNvCxnSpPr>
          <p:nvPr/>
        </p:nvCxnSpPr>
        <p:spPr>
          <a:xfrm flipH="1">
            <a:off x="3944801" y="1306716"/>
            <a:ext cx="2908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3378251" y="6261998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1190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20650" cy="155448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9408"/>
            <a:ext cx="5093218" cy="74980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84426" y="1993117"/>
            <a:ext cx="64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68376" y="408792"/>
            <a:ext cx="64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660"/>
            <a:ext cx="5120650" cy="155448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7068"/>
            <a:ext cx="5093218" cy="74980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984426" y="4670777"/>
            <a:ext cx="64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68376" y="3086452"/>
            <a:ext cx="64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1635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743093" cy="4188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" y="433069"/>
            <a:ext cx="3709851" cy="319127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49729"/>
          <a:stretch/>
        </p:blipFill>
        <p:spPr>
          <a:xfrm>
            <a:off x="3799751" y="3735977"/>
            <a:ext cx="3736084" cy="242098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89269"/>
          <a:stretch/>
        </p:blipFill>
        <p:spPr>
          <a:xfrm>
            <a:off x="3799751" y="6176011"/>
            <a:ext cx="3736084" cy="1219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751" y="0"/>
            <a:ext cx="3715056" cy="36081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51266"/>
          <a:stretch/>
        </p:blipFill>
        <p:spPr>
          <a:xfrm>
            <a:off x="3504" y="3619292"/>
            <a:ext cx="3736084" cy="234695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11497"/>
          <a:stretch/>
        </p:blipFill>
        <p:spPr>
          <a:xfrm>
            <a:off x="7595998" y="3807956"/>
            <a:ext cx="3736084" cy="100556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529" y="0"/>
            <a:ext cx="3103225" cy="378049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1965" y="4822234"/>
            <a:ext cx="3724149" cy="2001233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217649" y="102086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871546" y="1599671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17318" y="1745336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80907" y="2473149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4225" y="262357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317175" y="4696048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42595" y="4696048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60794" y="513215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581227" y="542796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242484" y="572085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63188" y="762881"/>
            <a:ext cx="16984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3813948" y="4022412"/>
            <a:ext cx="3710510" cy="402715"/>
          </a:xfrm>
          <a:custGeom>
            <a:avLst/>
            <a:gdLst>
              <a:gd name="connsiteX0" fmla="*/ 2738462 w 3709716"/>
              <a:gd name="connsiteY0" fmla="*/ 33164 h 435879"/>
              <a:gd name="connsiteX1" fmla="*/ 2738462 w 3709716"/>
              <a:gd name="connsiteY1" fmla="*/ 151610 h 435879"/>
              <a:gd name="connsiteX2" fmla="*/ 0 w 3709716"/>
              <a:gd name="connsiteY2" fmla="*/ 151610 h 435879"/>
              <a:gd name="connsiteX3" fmla="*/ 0 w 3709716"/>
              <a:gd name="connsiteY3" fmla="*/ 435879 h 435879"/>
              <a:gd name="connsiteX4" fmla="*/ 1331329 w 3709716"/>
              <a:gd name="connsiteY4" fmla="*/ 435879 h 435879"/>
              <a:gd name="connsiteX5" fmla="*/ 1331329 w 3709716"/>
              <a:gd name="connsiteY5" fmla="*/ 279531 h 435879"/>
              <a:gd name="connsiteX6" fmla="*/ 3709716 w 3709716"/>
              <a:gd name="connsiteY6" fmla="*/ 279531 h 435879"/>
              <a:gd name="connsiteX7" fmla="*/ 3709716 w 3709716"/>
              <a:gd name="connsiteY7" fmla="*/ 0 h 435879"/>
              <a:gd name="connsiteX8" fmla="*/ 2738462 w 3709716"/>
              <a:gd name="connsiteY8" fmla="*/ 33164 h 435879"/>
              <a:gd name="connsiteX0" fmla="*/ 2738462 w 3709716"/>
              <a:gd name="connsiteY0" fmla="*/ 0 h 402715"/>
              <a:gd name="connsiteX1" fmla="*/ 2738462 w 3709716"/>
              <a:gd name="connsiteY1" fmla="*/ 118446 h 402715"/>
              <a:gd name="connsiteX2" fmla="*/ 0 w 3709716"/>
              <a:gd name="connsiteY2" fmla="*/ 118446 h 402715"/>
              <a:gd name="connsiteX3" fmla="*/ 0 w 3709716"/>
              <a:gd name="connsiteY3" fmla="*/ 402715 h 402715"/>
              <a:gd name="connsiteX4" fmla="*/ 1331329 w 3709716"/>
              <a:gd name="connsiteY4" fmla="*/ 402715 h 402715"/>
              <a:gd name="connsiteX5" fmla="*/ 1331329 w 3709716"/>
              <a:gd name="connsiteY5" fmla="*/ 246367 h 402715"/>
              <a:gd name="connsiteX6" fmla="*/ 3709716 w 3709716"/>
              <a:gd name="connsiteY6" fmla="*/ 246367 h 402715"/>
              <a:gd name="connsiteX7" fmla="*/ 3709716 w 3709716"/>
              <a:gd name="connsiteY7" fmla="*/ 4936 h 402715"/>
              <a:gd name="connsiteX8" fmla="*/ 2738462 w 3709716"/>
              <a:gd name="connsiteY8" fmla="*/ 0 h 402715"/>
              <a:gd name="connsiteX0" fmla="*/ 2738462 w 3709716"/>
              <a:gd name="connsiteY0" fmla="*/ 1414 h 404129"/>
              <a:gd name="connsiteX1" fmla="*/ 2738462 w 3709716"/>
              <a:gd name="connsiteY1" fmla="*/ 119860 h 404129"/>
              <a:gd name="connsiteX2" fmla="*/ 0 w 3709716"/>
              <a:gd name="connsiteY2" fmla="*/ 119860 h 404129"/>
              <a:gd name="connsiteX3" fmla="*/ 0 w 3709716"/>
              <a:gd name="connsiteY3" fmla="*/ 404129 h 404129"/>
              <a:gd name="connsiteX4" fmla="*/ 1331329 w 3709716"/>
              <a:gd name="connsiteY4" fmla="*/ 404129 h 404129"/>
              <a:gd name="connsiteX5" fmla="*/ 1331329 w 3709716"/>
              <a:gd name="connsiteY5" fmla="*/ 247781 h 404129"/>
              <a:gd name="connsiteX6" fmla="*/ 3709716 w 3709716"/>
              <a:gd name="connsiteY6" fmla="*/ 247781 h 404129"/>
              <a:gd name="connsiteX7" fmla="*/ 3703366 w 3709716"/>
              <a:gd name="connsiteY7" fmla="*/ 0 h 404129"/>
              <a:gd name="connsiteX8" fmla="*/ 2738462 w 3709716"/>
              <a:gd name="connsiteY8" fmla="*/ 1414 h 404129"/>
              <a:gd name="connsiteX0" fmla="*/ 2738462 w 3710510"/>
              <a:gd name="connsiteY0" fmla="*/ 0 h 402715"/>
              <a:gd name="connsiteX1" fmla="*/ 2738462 w 3710510"/>
              <a:gd name="connsiteY1" fmla="*/ 118446 h 402715"/>
              <a:gd name="connsiteX2" fmla="*/ 0 w 3710510"/>
              <a:gd name="connsiteY2" fmla="*/ 118446 h 402715"/>
              <a:gd name="connsiteX3" fmla="*/ 0 w 3710510"/>
              <a:gd name="connsiteY3" fmla="*/ 402715 h 402715"/>
              <a:gd name="connsiteX4" fmla="*/ 1331329 w 3710510"/>
              <a:gd name="connsiteY4" fmla="*/ 402715 h 402715"/>
              <a:gd name="connsiteX5" fmla="*/ 1331329 w 3710510"/>
              <a:gd name="connsiteY5" fmla="*/ 246367 h 402715"/>
              <a:gd name="connsiteX6" fmla="*/ 3709716 w 3710510"/>
              <a:gd name="connsiteY6" fmla="*/ 246367 h 402715"/>
              <a:gd name="connsiteX7" fmla="*/ 3710510 w 3710510"/>
              <a:gd name="connsiteY7" fmla="*/ 967 h 402715"/>
              <a:gd name="connsiteX8" fmla="*/ 2738462 w 3710510"/>
              <a:gd name="connsiteY8" fmla="*/ 0 h 40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0510" h="402715">
                <a:moveTo>
                  <a:pt x="2738462" y="0"/>
                </a:moveTo>
                <a:lnTo>
                  <a:pt x="2738462" y="118446"/>
                </a:lnTo>
                <a:lnTo>
                  <a:pt x="0" y="118446"/>
                </a:lnTo>
                <a:lnTo>
                  <a:pt x="0" y="402715"/>
                </a:lnTo>
                <a:lnTo>
                  <a:pt x="1331329" y="402715"/>
                </a:lnTo>
                <a:lnTo>
                  <a:pt x="1331329" y="246367"/>
                </a:lnTo>
                <a:lnTo>
                  <a:pt x="3709716" y="246367"/>
                </a:lnTo>
                <a:cubicBezTo>
                  <a:pt x="3709981" y="164567"/>
                  <a:pt x="3710245" y="82767"/>
                  <a:pt x="3710510" y="967"/>
                </a:cubicBezTo>
                <a:lnTo>
                  <a:pt x="2738462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6359525" y="933450"/>
            <a:ext cx="1164933" cy="3095625"/>
          </a:xfrm>
          <a:custGeom>
            <a:avLst/>
            <a:gdLst>
              <a:gd name="connsiteX0" fmla="*/ 0 w 1174750"/>
              <a:gd name="connsiteY0" fmla="*/ 0 h 3095625"/>
              <a:gd name="connsiteX1" fmla="*/ 1174750 w 1174750"/>
              <a:gd name="connsiteY1" fmla="*/ 0 h 3095625"/>
              <a:gd name="connsiteX2" fmla="*/ 1174750 w 1174750"/>
              <a:gd name="connsiteY2" fmla="*/ 3095625 h 309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750" h="3095625">
                <a:moveTo>
                  <a:pt x="0" y="0"/>
                </a:moveTo>
                <a:lnTo>
                  <a:pt x="1174750" y="0"/>
                </a:lnTo>
                <a:lnTo>
                  <a:pt x="1174750" y="3095625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01188" y="4446919"/>
            <a:ext cx="2296412" cy="10921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559827" y="1533710"/>
            <a:ext cx="1696337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フリーフォーム 26"/>
          <p:cNvSpPr/>
          <p:nvPr/>
        </p:nvSpPr>
        <p:spPr>
          <a:xfrm>
            <a:off x="3781425" y="1285875"/>
            <a:ext cx="885825" cy="3181350"/>
          </a:xfrm>
          <a:custGeom>
            <a:avLst/>
            <a:gdLst>
              <a:gd name="connsiteX0" fmla="*/ 127000 w 885825"/>
              <a:gd name="connsiteY0" fmla="*/ 3368675 h 3368675"/>
              <a:gd name="connsiteX1" fmla="*/ 0 w 885825"/>
              <a:gd name="connsiteY1" fmla="*/ 3368675 h 3368675"/>
              <a:gd name="connsiteX2" fmla="*/ 0 w 885825"/>
              <a:gd name="connsiteY2" fmla="*/ 0 h 3368675"/>
              <a:gd name="connsiteX3" fmla="*/ 885825 w 885825"/>
              <a:gd name="connsiteY3" fmla="*/ 0 h 336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 h="3368675">
                <a:moveTo>
                  <a:pt x="127000" y="3368675"/>
                </a:moveTo>
                <a:lnTo>
                  <a:pt x="0" y="3368675"/>
                </a:lnTo>
                <a:lnTo>
                  <a:pt x="0" y="0"/>
                </a:lnTo>
                <a:lnTo>
                  <a:pt x="885825" y="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660375" y="1211316"/>
            <a:ext cx="1696337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フリーフォーム 28"/>
          <p:cNvSpPr/>
          <p:nvPr/>
        </p:nvSpPr>
        <p:spPr>
          <a:xfrm>
            <a:off x="3806825" y="4446349"/>
            <a:ext cx="3723769" cy="405052"/>
          </a:xfrm>
          <a:custGeom>
            <a:avLst/>
            <a:gdLst>
              <a:gd name="connsiteX0" fmla="*/ 2460625 w 3721100"/>
              <a:gd name="connsiteY0" fmla="*/ 22225 h 463550"/>
              <a:gd name="connsiteX1" fmla="*/ 2460625 w 3721100"/>
              <a:gd name="connsiteY1" fmla="*/ 171450 h 463550"/>
              <a:gd name="connsiteX2" fmla="*/ 0 w 3721100"/>
              <a:gd name="connsiteY2" fmla="*/ 171450 h 463550"/>
              <a:gd name="connsiteX3" fmla="*/ 0 w 3721100"/>
              <a:gd name="connsiteY3" fmla="*/ 463550 h 463550"/>
              <a:gd name="connsiteX4" fmla="*/ 3505200 w 3721100"/>
              <a:gd name="connsiteY4" fmla="*/ 463550 h 463550"/>
              <a:gd name="connsiteX5" fmla="*/ 3505200 w 3721100"/>
              <a:gd name="connsiteY5" fmla="*/ 282575 h 463550"/>
              <a:gd name="connsiteX6" fmla="*/ 3721100 w 3721100"/>
              <a:gd name="connsiteY6" fmla="*/ 282575 h 463550"/>
              <a:gd name="connsiteX7" fmla="*/ 3721100 w 3721100"/>
              <a:gd name="connsiteY7" fmla="*/ 0 h 463550"/>
              <a:gd name="connsiteX8" fmla="*/ 2460625 w 3721100"/>
              <a:gd name="connsiteY8" fmla="*/ 22225 h 463550"/>
              <a:gd name="connsiteX0" fmla="*/ 2460625 w 3721100"/>
              <a:gd name="connsiteY0" fmla="*/ 4063 h 445388"/>
              <a:gd name="connsiteX1" fmla="*/ 2460625 w 3721100"/>
              <a:gd name="connsiteY1" fmla="*/ 153288 h 445388"/>
              <a:gd name="connsiteX2" fmla="*/ 0 w 3721100"/>
              <a:gd name="connsiteY2" fmla="*/ 153288 h 445388"/>
              <a:gd name="connsiteX3" fmla="*/ 0 w 3721100"/>
              <a:gd name="connsiteY3" fmla="*/ 445388 h 445388"/>
              <a:gd name="connsiteX4" fmla="*/ 3505200 w 3721100"/>
              <a:gd name="connsiteY4" fmla="*/ 445388 h 445388"/>
              <a:gd name="connsiteX5" fmla="*/ 3505200 w 3721100"/>
              <a:gd name="connsiteY5" fmla="*/ 264413 h 445388"/>
              <a:gd name="connsiteX6" fmla="*/ 3721100 w 3721100"/>
              <a:gd name="connsiteY6" fmla="*/ 264413 h 445388"/>
              <a:gd name="connsiteX7" fmla="*/ 3716337 w 3721100"/>
              <a:gd name="connsiteY7" fmla="*/ 0 h 445388"/>
              <a:gd name="connsiteX8" fmla="*/ 2460625 w 3721100"/>
              <a:gd name="connsiteY8" fmla="*/ 4063 h 445388"/>
              <a:gd name="connsiteX0" fmla="*/ 2460625 w 3726073"/>
              <a:gd name="connsiteY0" fmla="*/ 0 h 441325"/>
              <a:gd name="connsiteX1" fmla="*/ 2460625 w 3726073"/>
              <a:gd name="connsiteY1" fmla="*/ 149225 h 441325"/>
              <a:gd name="connsiteX2" fmla="*/ 0 w 3726073"/>
              <a:gd name="connsiteY2" fmla="*/ 149225 h 441325"/>
              <a:gd name="connsiteX3" fmla="*/ 0 w 3726073"/>
              <a:gd name="connsiteY3" fmla="*/ 441325 h 441325"/>
              <a:gd name="connsiteX4" fmla="*/ 3505200 w 3726073"/>
              <a:gd name="connsiteY4" fmla="*/ 441325 h 441325"/>
              <a:gd name="connsiteX5" fmla="*/ 3505200 w 3726073"/>
              <a:gd name="connsiteY5" fmla="*/ 260350 h 441325"/>
              <a:gd name="connsiteX6" fmla="*/ 3721100 w 3726073"/>
              <a:gd name="connsiteY6" fmla="*/ 260350 h 441325"/>
              <a:gd name="connsiteX7" fmla="*/ 3725862 w 3726073"/>
              <a:gd name="connsiteY7" fmla="*/ 1125 h 441325"/>
              <a:gd name="connsiteX8" fmla="*/ 2460625 w 3726073"/>
              <a:gd name="connsiteY8" fmla="*/ 0 h 441325"/>
              <a:gd name="connsiteX0" fmla="*/ 2460625 w 3721100"/>
              <a:gd name="connsiteY0" fmla="*/ 0 h 441325"/>
              <a:gd name="connsiteX1" fmla="*/ 2460625 w 3721100"/>
              <a:gd name="connsiteY1" fmla="*/ 149225 h 441325"/>
              <a:gd name="connsiteX2" fmla="*/ 0 w 3721100"/>
              <a:gd name="connsiteY2" fmla="*/ 149225 h 441325"/>
              <a:gd name="connsiteX3" fmla="*/ 0 w 3721100"/>
              <a:gd name="connsiteY3" fmla="*/ 441325 h 441325"/>
              <a:gd name="connsiteX4" fmla="*/ 3505200 w 3721100"/>
              <a:gd name="connsiteY4" fmla="*/ 441325 h 441325"/>
              <a:gd name="connsiteX5" fmla="*/ 3505200 w 3721100"/>
              <a:gd name="connsiteY5" fmla="*/ 260350 h 441325"/>
              <a:gd name="connsiteX6" fmla="*/ 3721100 w 3721100"/>
              <a:gd name="connsiteY6" fmla="*/ 260350 h 441325"/>
              <a:gd name="connsiteX7" fmla="*/ 3718718 w 3721100"/>
              <a:gd name="connsiteY7" fmla="*/ 1126 h 441325"/>
              <a:gd name="connsiteX8" fmla="*/ 2460625 w 3721100"/>
              <a:gd name="connsiteY8" fmla="*/ 0 h 441325"/>
              <a:gd name="connsiteX0" fmla="*/ 2460625 w 3723769"/>
              <a:gd name="connsiteY0" fmla="*/ 0 h 441325"/>
              <a:gd name="connsiteX1" fmla="*/ 2460625 w 3723769"/>
              <a:gd name="connsiteY1" fmla="*/ 149225 h 441325"/>
              <a:gd name="connsiteX2" fmla="*/ 0 w 3723769"/>
              <a:gd name="connsiteY2" fmla="*/ 149225 h 441325"/>
              <a:gd name="connsiteX3" fmla="*/ 0 w 3723769"/>
              <a:gd name="connsiteY3" fmla="*/ 441325 h 441325"/>
              <a:gd name="connsiteX4" fmla="*/ 3505200 w 3723769"/>
              <a:gd name="connsiteY4" fmla="*/ 441325 h 441325"/>
              <a:gd name="connsiteX5" fmla="*/ 3505200 w 3723769"/>
              <a:gd name="connsiteY5" fmla="*/ 260350 h 441325"/>
              <a:gd name="connsiteX6" fmla="*/ 3721100 w 3723769"/>
              <a:gd name="connsiteY6" fmla="*/ 260350 h 441325"/>
              <a:gd name="connsiteX7" fmla="*/ 3723481 w 3723769"/>
              <a:gd name="connsiteY7" fmla="*/ 1126 h 441325"/>
              <a:gd name="connsiteX8" fmla="*/ 2460625 w 3723769"/>
              <a:gd name="connsiteY8" fmla="*/ 0 h 44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3769" h="441325">
                <a:moveTo>
                  <a:pt x="2460625" y="0"/>
                </a:moveTo>
                <a:lnTo>
                  <a:pt x="2460625" y="149225"/>
                </a:lnTo>
                <a:lnTo>
                  <a:pt x="0" y="149225"/>
                </a:lnTo>
                <a:lnTo>
                  <a:pt x="0" y="441325"/>
                </a:lnTo>
                <a:lnTo>
                  <a:pt x="3505200" y="441325"/>
                </a:lnTo>
                <a:lnTo>
                  <a:pt x="3505200" y="260350"/>
                </a:lnTo>
                <a:lnTo>
                  <a:pt x="3721100" y="260350"/>
                </a:lnTo>
                <a:cubicBezTo>
                  <a:pt x="3719512" y="172212"/>
                  <a:pt x="3725069" y="89264"/>
                  <a:pt x="3723481" y="1126"/>
                </a:cubicBezTo>
                <a:lnTo>
                  <a:pt x="2460625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6257925" y="1755775"/>
            <a:ext cx="1298575" cy="2690573"/>
          </a:xfrm>
          <a:custGeom>
            <a:avLst/>
            <a:gdLst>
              <a:gd name="connsiteX0" fmla="*/ 0 w 1298575"/>
              <a:gd name="connsiteY0" fmla="*/ 0 h 2698750"/>
              <a:gd name="connsiteX1" fmla="*/ 1298575 w 1298575"/>
              <a:gd name="connsiteY1" fmla="*/ 0 h 2698750"/>
              <a:gd name="connsiteX2" fmla="*/ 1298575 w 1298575"/>
              <a:gd name="connsiteY2" fmla="*/ 2698750 h 2698750"/>
              <a:gd name="connsiteX3" fmla="*/ 1177925 w 1298575"/>
              <a:gd name="connsiteY3" fmla="*/ 2698750 h 269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8575" h="2698750">
                <a:moveTo>
                  <a:pt x="0" y="0"/>
                </a:moveTo>
                <a:lnTo>
                  <a:pt x="1298575" y="0"/>
                </a:lnTo>
                <a:lnTo>
                  <a:pt x="1298575" y="2698750"/>
                </a:lnTo>
                <a:lnTo>
                  <a:pt x="1177925" y="269875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73972" y="1949929"/>
            <a:ext cx="1440000" cy="144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727735" y="2511289"/>
            <a:ext cx="9120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通常</a:t>
            </a:r>
            <a:r>
              <a:rPr lang="ja-JP" altLang="en-US" sz="600" dirty="0" smtClean="0"/>
              <a:t>のリサンプリング</a:t>
            </a:r>
            <a:endParaRPr kumimoji="1" lang="ja-JP" altLang="en-US" sz="6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727735" y="2081869"/>
            <a:ext cx="10286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ランダムパーティクル追加</a:t>
            </a:r>
            <a:endParaRPr kumimoji="1" lang="ja-JP" altLang="en-US" sz="600" dirty="0"/>
          </a:p>
        </p:txBody>
      </p:sp>
      <p:sp>
        <p:nvSpPr>
          <p:cNvPr id="35" name="フリーフォーム 34"/>
          <p:cNvSpPr/>
          <p:nvPr/>
        </p:nvSpPr>
        <p:spPr>
          <a:xfrm>
            <a:off x="3810000" y="4718050"/>
            <a:ext cx="3727450" cy="1581150"/>
          </a:xfrm>
          <a:custGeom>
            <a:avLst/>
            <a:gdLst>
              <a:gd name="connsiteX0" fmla="*/ 3524250 w 3727450"/>
              <a:gd name="connsiteY0" fmla="*/ 0 h 1581150"/>
              <a:gd name="connsiteX1" fmla="*/ 3524250 w 3727450"/>
              <a:gd name="connsiteY1" fmla="*/ 146050 h 1581150"/>
              <a:gd name="connsiteX2" fmla="*/ 0 w 3727450"/>
              <a:gd name="connsiteY2" fmla="*/ 146050 h 1581150"/>
              <a:gd name="connsiteX3" fmla="*/ 0 w 3727450"/>
              <a:gd name="connsiteY3" fmla="*/ 1581150 h 1581150"/>
              <a:gd name="connsiteX4" fmla="*/ 3727450 w 3727450"/>
              <a:gd name="connsiteY4" fmla="*/ 1581150 h 1581150"/>
              <a:gd name="connsiteX5" fmla="*/ 3727450 w 3727450"/>
              <a:gd name="connsiteY5" fmla="*/ 3175 h 1581150"/>
              <a:gd name="connsiteX6" fmla="*/ 3524250 w 3727450"/>
              <a:gd name="connsiteY6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27450" h="1581150">
                <a:moveTo>
                  <a:pt x="3524250" y="0"/>
                </a:moveTo>
                <a:lnTo>
                  <a:pt x="3524250" y="146050"/>
                </a:lnTo>
                <a:lnTo>
                  <a:pt x="0" y="146050"/>
                </a:lnTo>
                <a:lnTo>
                  <a:pt x="0" y="1581150"/>
                </a:lnTo>
                <a:lnTo>
                  <a:pt x="3727450" y="1581150"/>
                </a:lnTo>
                <a:lnTo>
                  <a:pt x="3727450" y="3175"/>
                </a:lnTo>
                <a:lnTo>
                  <a:pt x="352425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4514" y="10814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771785" y="15584"/>
            <a:ext cx="464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真値</a:t>
            </a:r>
            <a:endParaRPr kumimoji="1" lang="ja-JP" altLang="en-US" sz="900" dirty="0"/>
          </a:p>
        </p:txBody>
      </p:sp>
      <p:sp>
        <p:nvSpPr>
          <p:cNvPr id="36" name="円/楕円 35"/>
          <p:cNvSpPr/>
          <p:nvPr/>
        </p:nvSpPr>
        <p:spPr>
          <a:xfrm>
            <a:off x="10737753" y="246416"/>
            <a:ext cx="90058" cy="90058"/>
          </a:xfrm>
          <a:prstGeom prst="ellipse">
            <a:avLst/>
          </a:prstGeom>
          <a:solidFill>
            <a:srgbClr val="7F838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771785" y="177956"/>
            <a:ext cx="5306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推定</a:t>
            </a:r>
            <a:r>
              <a:rPr kumimoji="1" lang="ja-JP" altLang="en-US" sz="900" dirty="0" smtClean="0"/>
              <a:t>値</a:t>
            </a:r>
            <a:endParaRPr kumimoji="1" lang="ja-JP" altLang="en-US" sz="9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8234337" y="1853336"/>
            <a:ext cx="66442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/>
              <a:t>ロボット移動</a:t>
            </a:r>
            <a:endParaRPr kumimoji="1" lang="ja-JP" altLang="en-US" sz="700" b="1" dirty="0"/>
          </a:p>
        </p:txBody>
      </p:sp>
      <p:sp>
        <p:nvSpPr>
          <p:cNvPr id="40" name="フリーフォーム 39"/>
          <p:cNvSpPr/>
          <p:nvPr/>
        </p:nvSpPr>
        <p:spPr>
          <a:xfrm>
            <a:off x="9619999" y="1905782"/>
            <a:ext cx="855540" cy="553681"/>
          </a:xfrm>
          <a:custGeom>
            <a:avLst/>
            <a:gdLst>
              <a:gd name="connsiteX0" fmla="*/ 6601 w 855540"/>
              <a:gd name="connsiteY0" fmla="*/ 538968 h 553681"/>
              <a:gd name="connsiteX1" fmla="*/ 114551 w 855540"/>
              <a:gd name="connsiteY1" fmla="*/ 215118 h 553681"/>
              <a:gd name="connsiteX2" fmla="*/ 374901 w 855540"/>
              <a:gd name="connsiteY2" fmla="*/ 40493 h 553681"/>
              <a:gd name="connsiteX3" fmla="*/ 813051 w 855540"/>
              <a:gd name="connsiteY3" fmla="*/ 11918 h 553681"/>
              <a:gd name="connsiteX4" fmla="*/ 813051 w 855540"/>
              <a:gd name="connsiteY4" fmla="*/ 199243 h 553681"/>
              <a:gd name="connsiteX5" fmla="*/ 587626 w 855540"/>
              <a:gd name="connsiteY5" fmla="*/ 304018 h 553681"/>
              <a:gd name="connsiteX6" fmla="*/ 378076 w 855540"/>
              <a:gd name="connsiteY6" fmla="*/ 307193 h 553681"/>
              <a:gd name="connsiteX7" fmla="*/ 286001 w 855540"/>
              <a:gd name="connsiteY7" fmla="*/ 342118 h 553681"/>
              <a:gd name="connsiteX8" fmla="*/ 292351 w 855540"/>
              <a:gd name="connsiteY8" fmla="*/ 481818 h 553681"/>
              <a:gd name="connsiteX9" fmla="*/ 6601 w 855540"/>
              <a:gd name="connsiteY9" fmla="*/ 538968 h 5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540" h="553681">
                <a:moveTo>
                  <a:pt x="6601" y="538968"/>
                </a:moveTo>
                <a:cubicBezTo>
                  <a:pt x="-23032" y="494518"/>
                  <a:pt x="53168" y="298197"/>
                  <a:pt x="114551" y="215118"/>
                </a:cubicBezTo>
                <a:cubicBezTo>
                  <a:pt x="175934" y="132039"/>
                  <a:pt x="258484" y="74360"/>
                  <a:pt x="374901" y="40493"/>
                </a:cubicBezTo>
                <a:cubicBezTo>
                  <a:pt x="491318" y="6626"/>
                  <a:pt x="740026" y="-14540"/>
                  <a:pt x="813051" y="11918"/>
                </a:cubicBezTo>
                <a:cubicBezTo>
                  <a:pt x="886076" y="38376"/>
                  <a:pt x="850622" y="150560"/>
                  <a:pt x="813051" y="199243"/>
                </a:cubicBezTo>
                <a:cubicBezTo>
                  <a:pt x="775480" y="247926"/>
                  <a:pt x="660122" y="286026"/>
                  <a:pt x="587626" y="304018"/>
                </a:cubicBezTo>
                <a:cubicBezTo>
                  <a:pt x="515130" y="322010"/>
                  <a:pt x="428347" y="300843"/>
                  <a:pt x="378076" y="307193"/>
                </a:cubicBezTo>
                <a:cubicBezTo>
                  <a:pt x="327805" y="313543"/>
                  <a:pt x="300288" y="313014"/>
                  <a:pt x="286001" y="342118"/>
                </a:cubicBezTo>
                <a:cubicBezTo>
                  <a:pt x="271714" y="371222"/>
                  <a:pt x="337330" y="447422"/>
                  <a:pt x="292351" y="481818"/>
                </a:cubicBezTo>
                <a:cubicBezTo>
                  <a:pt x="247372" y="516214"/>
                  <a:pt x="36234" y="583418"/>
                  <a:pt x="6601" y="538968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069548" y="2685346"/>
            <a:ext cx="969566" cy="623217"/>
          </a:xfrm>
          <a:custGeom>
            <a:avLst/>
            <a:gdLst>
              <a:gd name="connsiteX0" fmla="*/ 96552 w 969566"/>
              <a:gd name="connsiteY0" fmla="*/ 704 h 623217"/>
              <a:gd name="connsiteX1" fmla="*/ 106077 w 969566"/>
              <a:gd name="connsiteY1" fmla="*/ 111829 h 623217"/>
              <a:gd name="connsiteX2" fmla="*/ 64802 w 969566"/>
              <a:gd name="connsiteY2" fmla="*/ 245179 h 623217"/>
              <a:gd name="connsiteX3" fmla="*/ 4477 w 969566"/>
              <a:gd name="connsiteY3" fmla="*/ 359479 h 623217"/>
              <a:gd name="connsiteX4" fmla="*/ 10827 w 969566"/>
              <a:gd name="connsiteY4" fmla="*/ 496004 h 623217"/>
              <a:gd name="connsiteX5" fmla="*/ 61627 w 969566"/>
              <a:gd name="connsiteY5" fmla="*/ 575379 h 623217"/>
              <a:gd name="connsiteX6" fmla="*/ 102902 w 969566"/>
              <a:gd name="connsiteY6" fmla="*/ 619829 h 623217"/>
              <a:gd name="connsiteX7" fmla="*/ 280702 w 969566"/>
              <a:gd name="connsiteY7" fmla="*/ 610304 h 623217"/>
              <a:gd name="connsiteX8" fmla="*/ 420402 w 969566"/>
              <a:gd name="connsiteY8" fmla="*/ 623004 h 623217"/>
              <a:gd name="connsiteX9" fmla="*/ 604552 w 969566"/>
              <a:gd name="connsiteY9" fmla="*/ 597604 h 623217"/>
              <a:gd name="connsiteX10" fmla="*/ 791877 w 969566"/>
              <a:gd name="connsiteY10" fmla="*/ 534104 h 623217"/>
              <a:gd name="connsiteX11" fmla="*/ 944277 w 969566"/>
              <a:gd name="connsiteY11" fmla="*/ 467429 h 623217"/>
              <a:gd name="connsiteX12" fmla="*/ 950627 w 969566"/>
              <a:gd name="connsiteY12" fmla="*/ 286454 h 623217"/>
              <a:gd name="connsiteX13" fmla="*/ 756952 w 969566"/>
              <a:gd name="connsiteY13" fmla="*/ 305504 h 623217"/>
              <a:gd name="connsiteX14" fmla="*/ 658527 w 969566"/>
              <a:gd name="connsiteY14" fmla="*/ 372179 h 623217"/>
              <a:gd name="connsiteX15" fmla="*/ 585502 w 969566"/>
              <a:gd name="connsiteY15" fmla="*/ 267404 h 623217"/>
              <a:gd name="connsiteX16" fmla="*/ 569627 w 969566"/>
              <a:gd name="connsiteY16" fmla="*/ 178504 h 623217"/>
              <a:gd name="connsiteX17" fmla="*/ 356902 w 969566"/>
              <a:gd name="connsiteY17" fmla="*/ 70554 h 623217"/>
              <a:gd name="connsiteX18" fmla="*/ 96552 w 969566"/>
              <a:gd name="connsiteY18" fmla="*/ 704 h 6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69566" h="623217">
                <a:moveTo>
                  <a:pt x="96552" y="704"/>
                </a:moveTo>
                <a:cubicBezTo>
                  <a:pt x="54748" y="7583"/>
                  <a:pt x="111369" y="71083"/>
                  <a:pt x="106077" y="111829"/>
                </a:cubicBezTo>
                <a:cubicBezTo>
                  <a:pt x="100785" y="152575"/>
                  <a:pt x="81735" y="203904"/>
                  <a:pt x="64802" y="245179"/>
                </a:cubicBezTo>
                <a:cubicBezTo>
                  <a:pt x="47869" y="286454"/>
                  <a:pt x="13473" y="317675"/>
                  <a:pt x="4477" y="359479"/>
                </a:cubicBezTo>
                <a:cubicBezTo>
                  <a:pt x="-4519" y="401283"/>
                  <a:pt x="1302" y="460021"/>
                  <a:pt x="10827" y="496004"/>
                </a:cubicBezTo>
                <a:cubicBezTo>
                  <a:pt x="20352" y="531987"/>
                  <a:pt x="46281" y="554742"/>
                  <a:pt x="61627" y="575379"/>
                </a:cubicBezTo>
                <a:cubicBezTo>
                  <a:pt x="76973" y="596016"/>
                  <a:pt x="66390" y="614008"/>
                  <a:pt x="102902" y="619829"/>
                </a:cubicBezTo>
                <a:cubicBezTo>
                  <a:pt x="139414" y="625650"/>
                  <a:pt x="227785" y="609775"/>
                  <a:pt x="280702" y="610304"/>
                </a:cubicBezTo>
                <a:cubicBezTo>
                  <a:pt x="333619" y="610833"/>
                  <a:pt x="366427" y="625121"/>
                  <a:pt x="420402" y="623004"/>
                </a:cubicBezTo>
                <a:cubicBezTo>
                  <a:pt x="474377" y="620887"/>
                  <a:pt x="542640" y="612421"/>
                  <a:pt x="604552" y="597604"/>
                </a:cubicBezTo>
                <a:cubicBezTo>
                  <a:pt x="666464" y="582787"/>
                  <a:pt x="735256" y="555800"/>
                  <a:pt x="791877" y="534104"/>
                </a:cubicBezTo>
                <a:cubicBezTo>
                  <a:pt x="848498" y="512408"/>
                  <a:pt x="917819" y="508704"/>
                  <a:pt x="944277" y="467429"/>
                </a:cubicBezTo>
                <a:cubicBezTo>
                  <a:pt x="970735" y="426154"/>
                  <a:pt x="981848" y="313442"/>
                  <a:pt x="950627" y="286454"/>
                </a:cubicBezTo>
                <a:cubicBezTo>
                  <a:pt x="919406" y="259466"/>
                  <a:pt x="805635" y="291217"/>
                  <a:pt x="756952" y="305504"/>
                </a:cubicBezTo>
                <a:cubicBezTo>
                  <a:pt x="708269" y="319792"/>
                  <a:pt x="687102" y="378529"/>
                  <a:pt x="658527" y="372179"/>
                </a:cubicBezTo>
                <a:cubicBezTo>
                  <a:pt x="629952" y="365829"/>
                  <a:pt x="600319" y="299683"/>
                  <a:pt x="585502" y="267404"/>
                </a:cubicBezTo>
                <a:cubicBezTo>
                  <a:pt x="570685" y="235125"/>
                  <a:pt x="607727" y="211312"/>
                  <a:pt x="569627" y="178504"/>
                </a:cubicBezTo>
                <a:cubicBezTo>
                  <a:pt x="531527" y="145696"/>
                  <a:pt x="432573" y="102304"/>
                  <a:pt x="356902" y="70554"/>
                </a:cubicBezTo>
                <a:cubicBezTo>
                  <a:pt x="281231" y="38804"/>
                  <a:pt x="138356" y="-6175"/>
                  <a:pt x="96552" y="70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422928" y="1684291"/>
            <a:ext cx="6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>
                <a:solidFill>
                  <a:srgbClr val="FF0000"/>
                </a:solidFill>
              </a:rPr>
              <a:t>ランダム</a:t>
            </a:r>
            <a:endParaRPr kumimoji="1" lang="en-US" altLang="ja-JP" sz="700" b="1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700" b="1" dirty="0">
                <a:solidFill>
                  <a:srgbClr val="FF0000"/>
                </a:solidFill>
              </a:rPr>
              <a:t>パーティクル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30121" y="2543513"/>
            <a:ext cx="6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>
                <a:solidFill>
                  <a:srgbClr val="FF0000"/>
                </a:solidFill>
              </a:rPr>
              <a:t>ランダム</a:t>
            </a:r>
            <a:endParaRPr kumimoji="1" lang="en-US" altLang="ja-JP" sz="700" b="1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700" b="1" dirty="0">
                <a:solidFill>
                  <a:srgbClr val="FF0000"/>
                </a:solidFill>
              </a:rPr>
              <a:t>パーティクル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7602710" y="4976805"/>
            <a:ext cx="3723404" cy="82392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845129" y="-9781"/>
            <a:ext cx="2860324" cy="170922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7842275" y="1714159"/>
            <a:ext cx="2860324" cy="170922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7602710" y="5835311"/>
            <a:ext cx="3723404" cy="99686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フリーフォーム 48"/>
          <p:cNvSpPr/>
          <p:nvPr/>
        </p:nvSpPr>
        <p:spPr>
          <a:xfrm>
            <a:off x="7610475" y="1624013"/>
            <a:ext cx="228600" cy="3348037"/>
          </a:xfrm>
          <a:custGeom>
            <a:avLst/>
            <a:gdLst>
              <a:gd name="connsiteX0" fmla="*/ 228600 w 228600"/>
              <a:gd name="connsiteY0" fmla="*/ 0 h 3348037"/>
              <a:gd name="connsiteX1" fmla="*/ 0 w 228600"/>
              <a:gd name="connsiteY1" fmla="*/ 0 h 3348037"/>
              <a:gd name="connsiteX2" fmla="*/ 0 w 228600"/>
              <a:gd name="connsiteY2" fmla="*/ 3348037 h 334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3348037">
                <a:moveTo>
                  <a:pt x="228600" y="0"/>
                </a:moveTo>
                <a:lnTo>
                  <a:pt x="0" y="0"/>
                </a:lnTo>
                <a:lnTo>
                  <a:pt x="0" y="3348037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10702925" y="3384550"/>
            <a:ext cx="696214" cy="2451100"/>
          </a:xfrm>
          <a:custGeom>
            <a:avLst/>
            <a:gdLst>
              <a:gd name="connsiteX0" fmla="*/ 0 w 638175"/>
              <a:gd name="connsiteY0" fmla="*/ 0 h 2451100"/>
              <a:gd name="connsiteX1" fmla="*/ 638175 w 638175"/>
              <a:gd name="connsiteY1" fmla="*/ 0 h 2451100"/>
              <a:gd name="connsiteX2" fmla="*/ 638175 w 638175"/>
              <a:gd name="connsiteY2" fmla="*/ 2451100 h 2451100"/>
              <a:gd name="connsiteX3" fmla="*/ 546100 w 638175"/>
              <a:gd name="connsiteY3" fmla="*/ 2451100 h 245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" h="2451100">
                <a:moveTo>
                  <a:pt x="0" y="0"/>
                </a:moveTo>
                <a:lnTo>
                  <a:pt x="638175" y="0"/>
                </a:lnTo>
                <a:lnTo>
                  <a:pt x="638175" y="2451100"/>
                </a:lnTo>
                <a:lnTo>
                  <a:pt x="546100" y="245110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833267" y="5400625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10073137" y="5398056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フリーフォーム 54"/>
          <p:cNvSpPr/>
          <p:nvPr/>
        </p:nvSpPr>
        <p:spPr>
          <a:xfrm>
            <a:off x="2392601" y="4804153"/>
            <a:ext cx="3534417" cy="431142"/>
          </a:xfrm>
          <a:custGeom>
            <a:avLst/>
            <a:gdLst>
              <a:gd name="connsiteX0" fmla="*/ 0 w 3534417"/>
              <a:gd name="connsiteY0" fmla="*/ 0 h 431142"/>
              <a:gd name="connsiteX1" fmla="*/ 1383445 w 3534417"/>
              <a:gd name="connsiteY1" fmla="*/ 0 h 431142"/>
              <a:gd name="connsiteX2" fmla="*/ 1383445 w 3534417"/>
              <a:gd name="connsiteY2" fmla="*/ 360075 h 431142"/>
              <a:gd name="connsiteX3" fmla="*/ 3534417 w 3534417"/>
              <a:gd name="connsiteY3" fmla="*/ 360075 h 431142"/>
              <a:gd name="connsiteX4" fmla="*/ 3534417 w 3534417"/>
              <a:gd name="connsiteY4" fmla="*/ 431142 h 43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4417" h="431142">
                <a:moveTo>
                  <a:pt x="0" y="0"/>
                </a:moveTo>
                <a:lnTo>
                  <a:pt x="1383445" y="0"/>
                </a:lnTo>
                <a:lnTo>
                  <a:pt x="1383445" y="360075"/>
                </a:lnTo>
                <a:lnTo>
                  <a:pt x="3534417" y="360075"/>
                </a:lnTo>
                <a:lnTo>
                  <a:pt x="3534417" y="431142"/>
                </a:ln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5930970" y="5163076"/>
            <a:ext cx="4157742" cy="237441"/>
          </a:xfrm>
          <a:custGeom>
            <a:avLst/>
            <a:gdLst>
              <a:gd name="connsiteX0" fmla="*/ 4157742 w 4157742"/>
              <a:gd name="connsiteY0" fmla="*/ 237441 h 237441"/>
              <a:gd name="connsiteX1" fmla="*/ 368791 w 4157742"/>
              <a:gd name="connsiteY1" fmla="*/ 237441 h 237441"/>
              <a:gd name="connsiteX2" fmla="*/ 368791 w 4157742"/>
              <a:gd name="connsiteY2" fmla="*/ 0 h 237441"/>
              <a:gd name="connsiteX3" fmla="*/ 0 w 4157742"/>
              <a:gd name="connsiteY3" fmla="*/ 0 h 23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7742" h="237441">
                <a:moveTo>
                  <a:pt x="4157742" y="237441"/>
                </a:moveTo>
                <a:lnTo>
                  <a:pt x="368791" y="237441"/>
                </a:lnTo>
                <a:lnTo>
                  <a:pt x="368791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1220917" y="5407435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621425" y="5560369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8848708" y="5694489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015731" y="5847895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028708" y="598699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8282864" y="613494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11142965" y="612859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121312" y="6317868"/>
            <a:ext cx="1188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0418364" y="6317868"/>
            <a:ext cx="1332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8762160" y="6418596"/>
            <a:ext cx="241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5793818" y="5283013"/>
            <a:ext cx="1188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6010583" y="5279838"/>
            <a:ext cx="1332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0930432" y="6558296"/>
            <a:ext cx="37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8294769" y="3830108"/>
            <a:ext cx="37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3739588" y="6308956"/>
            <a:ext cx="25743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収束しているなら，過去より現在のほうが重み大→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1</a:t>
            </a:r>
            <a:r>
              <a:rPr kumimoji="1" lang="ja-JP" altLang="en-US" sz="700" dirty="0" smtClean="0">
                <a:solidFill>
                  <a:srgbClr val="FF66FF"/>
                </a:solidFill>
              </a:rPr>
              <a:t>より大．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lang="ja-JP" altLang="en-US" sz="700" dirty="0">
                <a:solidFill>
                  <a:srgbClr val="FF66FF"/>
                </a:solidFill>
              </a:rPr>
              <a:t>定常状態なら</a:t>
            </a:r>
            <a:r>
              <a:rPr lang="ja-JP" altLang="en-US" sz="700" dirty="0" smtClean="0">
                <a:solidFill>
                  <a:srgbClr val="FF66FF"/>
                </a:solidFill>
              </a:rPr>
              <a:t>過去と現在の重みが同程度→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1</a:t>
            </a:r>
            <a:r>
              <a:rPr kumimoji="1" lang="ja-JP" altLang="en-US" sz="700" dirty="0" smtClean="0">
                <a:solidFill>
                  <a:srgbClr val="FF66FF"/>
                </a:solidFill>
              </a:rPr>
              <a:t>前後．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lang="ja-JP" altLang="en-US" sz="700" dirty="0">
                <a:solidFill>
                  <a:srgbClr val="FF66FF"/>
                </a:solidFill>
              </a:rPr>
              <a:t>発散</a:t>
            </a:r>
            <a:r>
              <a:rPr lang="ja-JP" altLang="en-US" sz="700" dirty="0" smtClean="0">
                <a:solidFill>
                  <a:srgbClr val="FF66FF"/>
                </a:solidFill>
              </a:rPr>
              <a:t>して</a:t>
            </a:r>
            <a:r>
              <a:rPr lang="ja-JP" altLang="en-US" sz="700" dirty="0">
                <a:solidFill>
                  <a:srgbClr val="FF66FF"/>
                </a:solidFill>
              </a:rPr>
              <a:t>いるなら，過去より現在のほうが</a:t>
            </a:r>
            <a:r>
              <a:rPr lang="ja-JP" altLang="en-US" sz="700" dirty="0" smtClean="0">
                <a:solidFill>
                  <a:srgbClr val="FF66FF"/>
                </a:solidFill>
              </a:rPr>
              <a:t>重み小→</a:t>
            </a:r>
            <a:r>
              <a:rPr lang="en-US" altLang="ja-JP" sz="700" dirty="0">
                <a:solidFill>
                  <a:srgbClr val="FF66FF"/>
                </a:solidFill>
              </a:rPr>
              <a:t>1</a:t>
            </a:r>
            <a:r>
              <a:rPr lang="ja-JP" altLang="en-US" sz="700" dirty="0" smtClean="0">
                <a:solidFill>
                  <a:srgbClr val="FF66FF"/>
                </a:solidFill>
              </a:rPr>
              <a:t>より小．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5732497" y="5245632"/>
            <a:ext cx="416048" cy="109212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フリーフォーム 72"/>
          <p:cNvSpPr/>
          <p:nvPr/>
        </p:nvSpPr>
        <p:spPr>
          <a:xfrm>
            <a:off x="6019800" y="5403057"/>
            <a:ext cx="1550194" cy="1012861"/>
          </a:xfrm>
          <a:custGeom>
            <a:avLst/>
            <a:gdLst>
              <a:gd name="connsiteX0" fmla="*/ 0 w 1550194"/>
              <a:gd name="connsiteY0" fmla="*/ 1119187 h 1119187"/>
              <a:gd name="connsiteX1" fmla="*/ 1550194 w 1550194"/>
              <a:gd name="connsiteY1" fmla="*/ 1119187 h 1119187"/>
              <a:gd name="connsiteX2" fmla="*/ 1550194 w 1550194"/>
              <a:gd name="connsiteY2" fmla="*/ 0 h 111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194" h="1119187">
                <a:moveTo>
                  <a:pt x="0" y="1119187"/>
                </a:moveTo>
                <a:lnTo>
                  <a:pt x="1550194" y="1119187"/>
                </a:lnTo>
                <a:lnTo>
                  <a:pt x="1550194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524136" y="6353785"/>
            <a:ext cx="900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5882018" y="6353785"/>
            <a:ext cx="900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5524136" y="6572639"/>
            <a:ext cx="900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5882018" y="6572639"/>
            <a:ext cx="900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110165" y="6466592"/>
            <a:ext cx="828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5501400" y="6466592"/>
            <a:ext cx="1800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7262807" y="5597342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6930306" y="573754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6118383" y="603268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4817744" y="6174742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7181807" y="445421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6197600" y="1473264"/>
            <a:ext cx="6177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指数平滑化</a:t>
            </a:r>
            <a:endParaRPr kumimoji="1" lang="ja-JP" altLang="en-US" sz="600" dirty="0"/>
          </a:p>
        </p:txBody>
      </p:sp>
      <p:sp>
        <p:nvSpPr>
          <p:cNvPr id="86" name="正方形/長方形 85"/>
          <p:cNvSpPr/>
          <p:nvPr/>
        </p:nvSpPr>
        <p:spPr>
          <a:xfrm>
            <a:off x="6447679" y="1504558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5876187" y="2116119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6110427" y="2552766"/>
            <a:ext cx="41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4984796" y="212624"/>
            <a:ext cx="37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3959462" y="4452086"/>
            <a:ext cx="37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6777293" y="4738755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5305280" y="5600179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5885122" y="4641578"/>
            <a:ext cx="1188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6201226" y="4641578"/>
            <a:ext cx="1332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9657904" y="1723226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8767338" y="2596760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70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743093" cy="4188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" y="433069"/>
            <a:ext cx="3709851" cy="319127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49729"/>
          <a:stretch/>
        </p:blipFill>
        <p:spPr>
          <a:xfrm>
            <a:off x="3799751" y="3735977"/>
            <a:ext cx="3736084" cy="242098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89269"/>
          <a:stretch/>
        </p:blipFill>
        <p:spPr>
          <a:xfrm>
            <a:off x="3799751" y="6176011"/>
            <a:ext cx="3736084" cy="1219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751" y="0"/>
            <a:ext cx="3715056" cy="36081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51266"/>
          <a:stretch/>
        </p:blipFill>
        <p:spPr>
          <a:xfrm>
            <a:off x="3504" y="3619292"/>
            <a:ext cx="3736084" cy="234695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11497"/>
          <a:stretch/>
        </p:blipFill>
        <p:spPr>
          <a:xfrm>
            <a:off x="7595998" y="3807956"/>
            <a:ext cx="3736084" cy="100556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529" y="0"/>
            <a:ext cx="3103225" cy="378049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1965" y="4822234"/>
            <a:ext cx="3724149" cy="2001233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217649" y="102086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871546" y="1599671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17318" y="1745336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80907" y="247314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4225" y="262357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317175" y="469604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42595" y="469604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60794" y="513215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581227" y="542796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242484" y="572085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63188" y="762881"/>
            <a:ext cx="16984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3813948" y="4022412"/>
            <a:ext cx="3710510" cy="402715"/>
          </a:xfrm>
          <a:custGeom>
            <a:avLst/>
            <a:gdLst>
              <a:gd name="connsiteX0" fmla="*/ 2738462 w 3709716"/>
              <a:gd name="connsiteY0" fmla="*/ 33164 h 435879"/>
              <a:gd name="connsiteX1" fmla="*/ 2738462 w 3709716"/>
              <a:gd name="connsiteY1" fmla="*/ 151610 h 435879"/>
              <a:gd name="connsiteX2" fmla="*/ 0 w 3709716"/>
              <a:gd name="connsiteY2" fmla="*/ 151610 h 435879"/>
              <a:gd name="connsiteX3" fmla="*/ 0 w 3709716"/>
              <a:gd name="connsiteY3" fmla="*/ 435879 h 435879"/>
              <a:gd name="connsiteX4" fmla="*/ 1331329 w 3709716"/>
              <a:gd name="connsiteY4" fmla="*/ 435879 h 435879"/>
              <a:gd name="connsiteX5" fmla="*/ 1331329 w 3709716"/>
              <a:gd name="connsiteY5" fmla="*/ 279531 h 435879"/>
              <a:gd name="connsiteX6" fmla="*/ 3709716 w 3709716"/>
              <a:gd name="connsiteY6" fmla="*/ 279531 h 435879"/>
              <a:gd name="connsiteX7" fmla="*/ 3709716 w 3709716"/>
              <a:gd name="connsiteY7" fmla="*/ 0 h 435879"/>
              <a:gd name="connsiteX8" fmla="*/ 2738462 w 3709716"/>
              <a:gd name="connsiteY8" fmla="*/ 33164 h 435879"/>
              <a:gd name="connsiteX0" fmla="*/ 2738462 w 3709716"/>
              <a:gd name="connsiteY0" fmla="*/ 0 h 402715"/>
              <a:gd name="connsiteX1" fmla="*/ 2738462 w 3709716"/>
              <a:gd name="connsiteY1" fmla="*/ 118446 h 402715"/>
              <a:gd name="connsiteX2" fmla="*/ 0 w 3709716"/>
              <a:gd name="connsiteY2" fmla="*/ 118446 h 402715"/>
              <a:gd name="connsiteX3" fmla="*/ 0 w 3709716"/>
              <a:gd name="connsiteY3" fmla="*/ 402715 h 402715"/>
              <a:gd name="connsiteX4" fmla="*/ 1331329 w 3709716"/>
              <a:gd name="connsiteY4" fmla="*/ 402715 h 402715"/>
              <a:gd name="connsiteX5" fmla="*/ 1331329 w 3709716"/>
              <a:gd name="connsiteY5" fmla="*/ 246367 h 402715"/>
              <a:gd name="connsiteX6" fmla="*/ 3709716 w 3709716"/>
              <a:gd name="connsiteY6" fmla="*/ 246367 h 402715"/>
              <a:gd name="connsiteX7" fmla="*/ 3709716 w 3709716"/>
              <a:gd name="connsiteY7" fmla="*/ 4936 h 402715"/>
              <a:gd name="connsiteX8" fmla="*/ 2738462 w 3709716"/>
              <a:gd name="connsiteY8" fmla="*/ 0 h 402715"/>
              <a:gd name="connsiteX0" fmla="*/ 2738462 w 3709716"/>
              <a:gd name="connsiteY0" fmla="*/ 1414 h 404129"/>
              <a:gd name="connsiteX1" fmla="*/ 2738462 w 3709716"/>
              <a:gd name="connsiteY1" fmla="*/ 119860 h 404129"/>
              <a:gd name="connsiteX2" fmla="*/ 0 w 3709716"/>
              <a:gd name="connsiteY2" fmla="*/ 119860 h 404129"/>
              <a:gd name="connsiteX3" fmla="*/ 0 w 3709716"/>
              <a:gd name="connsiteY3" fmla="*/ 404129 h 404129"/>
              <a:gd name="connsiteX4" fmla="*/ 1331329 w 3709716"/>
              <a:gd name="connsiteY4" fmla="*/ 404129 h 404129"/>
              <a:gd name="connsiteX5" fmla="*/ 1331329 w 3709716"/>
              <a:gd name="connsiteY5" fmla="*/ 247781 h 404129"/>
              <a:gd name="connsiteX6" fmla="*/ 3709716 w 3709716"/>
              <a:gd name="connsiteY6" fmla="*/ 247781 h 404129"/>
              <a:gd name="connsiteX7" fmla="*/ 3703366 w 3709716"/>
              <a:gd name="connsiteY7" fmla="*/ 0 h 404129"/>
              <a:gd name="connsiteX8" fmla="*/ 2738462 w 3709716"/>
              <a:gd name="connsiteY8" fmla="*/ 1414 h 404129"/>
              <a:gd name="connsiteX0" fmla="*/ 2738462 w 3710510"/>
              <a:gd name="connsiteY0" fmla="*/ 0 h 402715"/>
              <a:gd name="connsiteX1" fmla="*/ 2738462 w 3710510"/>
              <a:gd name="connsiteY1" fmla="*/ 118446 h 402715"/>
              <a:gd name="connsiteX2" fmla="*/ 0 w 3710510"/>
              <a:gd name="connsiteY2" fmla="*/ 118446 h 402715"/>
              <a:gd name="connsiteX3" fmla="*/ 0 w 3710510"/>
              <a:gd name="connsiteY3" fmla="*/ 402715 h 402715"/>
              <a:gd name="connsiteX4" fmla="*/ 1331329 w 3710510"/>
              <a:gd name="connsiteY4" fmla="*/ 402715 h 402715"/>
              <a:gd name="connsiteX5" fmla="*/ 1331329 w 3710510"/>
              <a:gd name="connsiteY5" fmla="*/ 246367 h 402715"/>
              <a:gd name="connsiteX6" fmla="*/ 3709716 w 3710510"/>
              <a:gd name="connsiteY6" fmla="*/ 246367 h 402715"/>
              <a:gd name="connsiteX7" fmla="*/ 3710510 w 3710510"/>
              <a:gd name="connsiteY7" fmla="*/ 967 h 402715"/>
              <a:gd name="connsiteX8" fmla="*/ 2738462 w 3710510"/>
              <a:gd name="connsiteY8" fmla="*/ 0 h 40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0510" h="402715">
                <a:moveTo>
                  <a:pt x="2738462" y="0"/>
                </a:moveTo>
                <a:lnTo>
                  <a:pt x="2738462" y="118446"/>
                </a:lnTo>
                <a:lnTo>
                  <a:pt x="0" y="118446"/>
                </a:lnTo>
                <a:lnTo>
                  <a:pt x="0" y="402715"/>
                </a:lnTo>
                <a:lnTo>
                  <a:pt x="1331329" y="402715"/>
                </a:lnTo>
                <a:lnTo>
                  <a:pt x="1331329" y="246367"/>
                </a:lnTo>
                <a:lnTo>
                  <a:pt x="3709716" y="246367"/>
                </a:lnTo>
                <a:cubicBezTo>
                  <a:pt x="3709981" y="164567"/>
                  <a:pt x="3710245" y="82767"/>
                  <a:pt x="3710510" y="967"/>
                </a:cubicBezTo>
                <a:lnTo>
                  <a:pt x="2738462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6359525" y="933450"/>
            <a:ext cx="1164933" cy="3095625"/>
          </a:xfrm>
          <a:custGeom>
            <a:avLst/>
            <a:gdLst>
              <a:gd name="connsiteX0" fmla="*/ 0 w 1174750"/>
              <a:gd name="connsiteY0" fmla="*/ 0 h 3095625"/>
              <a:gd name="connsiteX1" fmla="*/ 1174750 w 1174750"/>
              <a:gd name="connsiteY1" fmla="*/ 0 h 3095625"/>
              <a:gd name="connsiteX2" fmla="*/ 1174750 w 1174750"/>
              <a:gd name="connsiteY2" fmla="*/ 3095625 h 309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750" h="3095625">
                <a:moveTo>
                  <a:pt x="0" y="0"/>
                </a:moveTo>
                <a:lnTo>
                  <a:pt x="1174750" y="0"/>
                </a:lnTo>
                <a:lnTo>
                  <a:pt x="1174750" y="3095625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01188" y="4446919"/>
            <a:ext cx="2296412" cy="10921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559827" y="1533710"/>
            <a:ext cx="1696337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フリーフォーム 26"/>
          <p:cNvSpPr/>
          <p:nvPr/>
        </p:nvSpPr>
        <p:spPr>
          <a:xfrm>
            <a:off x="3781425" y="1285875"/>
            <a:ext cx="885825" cy="3181350"/>
          </a:xfrm>
          <a:custGeom>
            <a:avLst/>
            <a:gdLst>
              <a:gd name="connsiteX0" fmla="*/ 127000 w 885825"/>
              <a:gd name="connsiteY0" fmla="*/ 3368675 h 3368675"/>
              <a:gd name="connsiteX1" fmla="*/ 0 w 885825"/>
              <a:gd name="connsiteY1" fmla="*/ 3368675 h 3368675"/>
              <a:gd name="connsiteX2" fmla="*/ 0 w 885825"/>
              <a:gd name="connsiteY2" fmla="*/ 0 h 3368675"/>
              <a:gd name="connsiteX3" fmla="*/ 885825 w 885825"/>
              <a:gd name="connsiteY3" fmla="*/ 0 h 336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 h="3368675">
                <a:moveTo>
                  <a:pt x="127000" y="3368675"/>
                </a:moveTo>
                <a:lnTo>
                  <a:pt x="0" y="3368675"/>
                </a:lnTo>
                <a:lnTo>
                  <a:pt x="0" y="0"/>
                </a:lnTo>
                <a:lnTo>
                  <a:pt x="885825" y="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660375" y="1211316"/>
            <a:ext cx="1696337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フリーフォーム 28"/>
          <p:cNvSpPr/>
          <p:nvPr/>
        </p:nvSpPr>
        <p:spPr>
          <a:xfrm>
            <a:off x="3806825" y="4446349"/>
            <a:ext cx="3723769" cy="405052"/>
          </a:xfrm>
          <a:custGeom>
            <a:avLst/>
            <a:gdLst>
              <a:gd name="connsiteX0" fmla="*/ 2460625 w 3721100"/>
              <a:gd name="connsiteY0" fmla="*/ 22225 h 463550"/>
              <a:gd name="connsiteX1" fmla="*/ 2460625 w 3721100"/>
              <a:gd name="connsiteY1" fmla="*/ 171450 h 463550"/>
              <a:gd name="connsiteX2" fmla="*/ 0 w 3721100"/>
              <a:gd name="connsiteY2" fmla="*/ 171450 h 463550"/>
              <a:gd name="connsiteX3" fmla="*/ 0 w 3721100"/>
              <a:gd name="connsiteY3" fmla="*/ 463550 h 463550"/>
              <a:gd name="connsiteX4" fmla="*/ 3505200 w 3721100"/>
              <a:gd name="connsiteY4" fmla="*/ 463550 h 463550"/>
              <a:gd name="connsiteX5" fmla="*/ 3505200 w 3721100"/>
              <a:gd name="connsiteY5" fmla="*/ 282575 h 463550"/>
              <a:gd name="connsiteX6" fmla="*/ 3721100 w 3721100"/>
              <a:gd name="connsiteY6" fmla="*/ 282575 h 463550"/>
              <a:gd name="connsiteX7" fmla="*/ 3721100 w 3721100"/>
              <a:gd name="connsiteY7" fmla="*/ 0 h 463550"/>
              <a:gd name="connsiteX8" fmla="*/ 2460625 w 3721100"/>
              <a:gd name="connsiteY8" fmla="*/ 22225 h 463550"/>
              <a:gd name="connsiteX0" fmla="*/ 2460625 w 3721100"/>
              <a:gd name="connsiteY0" fmla="*/ 4063 h 445388"/>
              <a:gd name="connsiteX1" fmla="*/ 2460625 w 3721100"/>
              <a:gd name="connsiteY1" fmla="*/ 153288 h 445388"/>
              <a:gd name="connsiteX2" fmla="*/ 0 w 3721100"/>
              <a:gd name="connsiteY2" fmla="*/ 153288 h 445388"/>
              <a:gd name="connsiteX3" fmla="*/ 0 w 3721100"/>
              <a:gd name="connsiteY3" fmla="*/ 445388 h 445388"/>
              <a:gd name="connsiteX4" fmla="*/ 3505200 w 3721100"/>
              <a:gd name="connsiteY4" fmla="*/ 445388 h 445388"/>
              <a:gd name="connsiteX5" fmla="*/ 3505200 w 3721100"/>
              <a:gd name="connsiteY5" fmla="*/ 264413 h 445388"/>
              <a:gd name="connsiteX6" fmla="*/ 3721100 w 3721100"/>
              <a:gd name="connsiteY6" fmla="*/ 264413 h 445388"/>
              <a:gd name="connsiteX7" fmla="*/ 3716337 w 3721100"/>
              <a:gd name="connsiteY7" fmla="*/ 0 h 445388"/>
              <a:gd name="connsiteX8" fmla="*/ 2460625 w 3721100"/>
              <a:gd name="connsiteY8" fmla="*/ 4063 h 445388"/>
              <a:gd name="connsiteX0" fmla="*/ 2460625 w 3726073"/>
              <a:gd name="connsiteY0" fmla="*/ 0 h 441325"/>
              <a:gd name="connsiteX1" fmla="*/ 2460625 w 3726073"/>
              <a:gd name="connsiteY1" fmla="*/ 149225 h 441325"/>
              <a:gd name="connsiteX2" fmla="*/ 0 w 3726073"/>
              <a:gd name="connsiteY2" fmla="*/ 149225 h 441325"/>
              <a:gd name="connsiteX3" fmla="*/ 0 w 3726073"/>
              <a:gd name="connsiteY3" fmla="*/ 441325 h 441325"/>
              <a:gd name="connsiteX4" fmla="*/ 3505200 w 3726073"/>
              <a:gd name="connsiteY4" fmla="*/ 441325 h 441325"/>
              <a:gd name="connsiteX5" fmla="*/ 3505200 w 3726073"/>
              <a:gd name="connsiteY5" fmla="*/ 260350 h 441325"/>
              <a:gd name="connsiteX6" fmla="*/ 3721100 w 3726073"/>
              <a:gd name="connsiteY6" fmla="*/ 260350 h 441325"/>
              <a:gd name="connsiteX7" fmla="*/ 3725862 w 3726073"/>
              <a:gd name="connsiteY7" fmla="*/ 1125 h 441325"/>
              <a:gd name="connsiteX8" fmla="*/ 2460625 w 3726073"/>
              <a:gd name="connsiteY8" fmla="*/ 0 h 441325"/>
              <a:gd name="connsiteX0" fmla="*/ 2460625 w 3721100"/>
              <a:gd name="connsiteY0" fmla="*/ 0 h 441325"/>
              <a:gd name="connsiteX1" fmla="*/ 2460625 w 3721100"/>
              <a:gd name="connsiteY1" fmla="*/ 149225 h 441325"/>
              <a:gd name="connsiteX2" fmla="*/ 0 w 3721100"/>
              <a:gd name="connsiteY2" fmla="*/ 149225 h 441325"/>
              <a:gd name="connsiteX3" fmla="*/ 0 w 3721100"/>
              <a:gd name="connsiteY3" fmla="*/ 441325 h 441325"/>
              <a:gd name="connsiteX4" fmla="*/ 3505200 w 3721100"/>
              <a:gd name="connsiteY4" fmla="*/ 441325 h 441325"/>
              <a:gd name="connsiteX5" fmla="*/ 3505200 w 3721100"/>
              <a:gd name="connsiteY5" fmla="*/ 260350 h 441325"/>
              <a:gd name="connsiteX6" fmla="*/ 3721100 w 3721100"/>
              <a:gd name="connsiteY6" fmla="*/ 260350 h 441325"/>
              <a:gd name="connsiteX7" fmla="*/ 3718718 w 3721100"/>
              <a:gd name="connsiteY7" fmla="*/ 1126 h 441325"/>
              <a:gd name="connsiteX8" fmla="*/ 2460625 w 3721100"/>
              <a:gd name="connsiteY8" fmla="*/ 0 h 441325"/>
              <a:gd name="connsiteX0" fmla="*/ 2460625 w 3723769"/>
              <a:gd name="connsiteY0" fmla="*/ 0 h 441325"/>
              <a:gd name="connsiteX1" fmla="*/ 2460625 w 3723769"/>
              <a:gd name="connsiteY1" fmla="*/ 149225 h 441325"/>
              <a:gd name="connsiteX2" fmla="*/ 0 w 3723769"/>
              <a:gd name="connsiteY2" fmla="*/ 149225 h 441325"/>
              <a:gd name="connsiteX3" fmla="*/ 0 w 3723769"/>
              <a:gd name="connsiteY3" fmla="*/ 441325 h 441325"/>
              <a:gd name="connsiteX4" fmla="*/ 3505200 w 3723769"/>
              <a:gd name="connsiteY4" fmla="*/ 441325 h 441325"/>
              <a:gd name="connsiteX5" fmla="*/ 3505200 w 3723769"/>
              <a:gd name="connsiteY5" fmla="*/ 260350 h 441325"/>
              <a:gd name="connsiteX6" fmla="*/ 3721100 w 3723769"/>
              <a:gd name="connsiteY6" fmla="*/ 260350 h 441325"/>
              <a:gd name="connsiteX7" fmla="*/ 3723481 w 3723769"/>
              <a:gd name="connsiteY7" fmla="*/ 1126 h 441325"/>
              <a:gd name="connsiteX8" fmla="*/ 2460625 w 3723769"/>
              <a:gd name="connsiteY8" fmla="*/ 0 h 44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3769" h="441325">
                <a:moveTo>
                  <a:pt x="2460625" y="0"/>
                </a:moveTo>
                <a:lnTo>
                  <a:pt x="2460625" y="149225"/>
                </a:lnTo>
                <a:lnTo>
                  <a:pt x="0" y="149225"/>
                </a:lnTo>
                <a:lnTo>
                  <a:pt x="0" y="441325"/>
                </a:lnTo>
                <a:lnTo>
                  <a:pt x="3505200" y="441325"/>
                </a:lnTo>
                <a:lnTo>
                  <a:pt x="3505200" y="260350"/>
                </a:lnTo>
                <a:lnTo>
                  <a:pt x="3721100" y="260350"/>
                </a:lnTo>
                <a:cubicBezTo>
                  <a:pt x="3719512" y="172212"/>
                  <a:pt x="3725069" y="89264"/>
                  <a:pt x="3723481" y="1126"/>
                </a:cubicBezTo>
                <a:lnTo>
                  <a:pt x="2460625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6257925" y="1755775"/>
            <a:ext cx="1298575" cy="2690573"/>
          </a:xfrm>
          <a:custGeom>
            <a:avLst/>
            <a:gdLst>
              <a:gd name="connsiteX0" fmla="*/ 0 w 1298575"/>
              <a:gd name="connsiteY0" fmla="*/ 0 h 2698750"/>
              <a:gd name="connsiteX1" fmla="*/ 1298575 w 1298575"/>
              <a:gd name="connsiteY1" fmla="*/ 0 h 2698750"/>
              <a:gd name="connsiteX2" fmla="*/ 1298575 w 1298575"/>
              <a:gd name="connsiteY2" fmla="*/ 2698750 h 2698750"/>
              <a:gd name="connsiteX3" fmla="*/ 1177925 w 1298575"/>
              <a:gd name="connsiteY3" fmla="*/ 2698750 h 269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8575" h="2698750">
                <a:moveTo>
                  <a:pt x="0" y="0"/>
                </a:moveTo>
                <a:lnTo>
                  <a:pt x="1298575" y="0"/>
                </a:lnTo>
                <a:lnTo>
                  <a:pt x="1298575" y="2698750"/>
                </a:lnTo>
                <a:lnTo>
                  <a:pt x="1177925" y="269875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73972" y="1949929"/>
            <a:ext cx="1440000" cy="144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727735" y="2511289"/>
            <a:ext cx="91208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通常</a:t>
            </a:r>
            <a:r>
              <a:rPr lang="ja-JP" altLang="en-US" sz="600" dirty="0" smtClean="0"/>
              <a:t>のリサンプリング</a:t>
            </a:r>
            <a:endParaRPr kumimoji="1" lang="ja-JP" altLang="en-US" sz="6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727735" y="2081869"/>
            <a:ext cx="10286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ランダムパーティクル追加</a:t>
            </a:r>
            <a:endParaRPr kumimoji="1" lang="ja-JP" altLang="en-US" sz="600" dirty="0"/>
          </a:p>
        </p:txBody>
      </p:sp>
      <p:sp>
        <p:nvSpPr>
          <p:cNvPr id="35" name="フリーフォーム 34"/>
          <p:cNvSpPr/>
          <p:nvPr/>
        </p:nvSpPr>
        <p:spPr>
          <a:xfrm>
            <a:off x="3810000" y="4718050"/>
            <a:ext cx="3727450" cy="1581150"/>
          </a:xfrm>
          <a:custGeom>
            <a:avLst/>
            <a:gdLst>
              <a:gd name="connsiteX0" fmla="*/ 3524250 w 3727450"/>
              <a:gd name="connsiteY0" fmla="*/ 0 h 1581150"/>
              <a:gd name="connsiteX1" fmla="*/ 3524250 w 3727450"/>
              <a:gd name="connsiteY1" fmla="*/ 146050 h 1581150"/>
              <a:gd name="connsiteX2" fmla="*/ 0 w 3727450"/>
              <a:gd name="connsiteY2" fmla="*/ 146050 h 1581150"/>
              <a:gd name="connsiteX3" fmla="*/ 0 w 3727450"/>
              <a:gd name="connsiteY3" fmla="*/ 1581150 h 1581150"/>
              <a:gd name="connsiteX4" fmla="*/ 3727450 w 3727450"/>
              <a:gd name="connsiteY4" fmla="*/ 1581150 h 1581150"/>
              <a:gd name="connsiteX5" fmla="*/ 3727450 w 3727450"/>
              <a:gd name="connsiteY5" fmla="*/ 3175 h 1581150"/>
              <a:gd name="connsiteX6" fmla="*/ 3524250 w 3727450"/>
              <a:gd name="connsiteY6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27450" h="1581150">
                <a:moveTo>
                  <a:pt x="3524250" y="0"/>
                </a:moveTo>
                <a:lnTo>
                  <a:pt x="3524250" y="146050"/>
                </a:lnTo>
                <a:lnTo>
                  <a:pt x="0" y="146050"/>
                </a:lnTo>
                <a:lnTo>
                  <a:pt x="0" y="1581150"/>
                </a:lnTo>
                <a:lnTo>
                  <a:pt x="3727450" y="1581150"/>
                </a:lnTo>
                <a:lnTo>
                  <a:pt x="3727450" y="3175"/>
                </a:lnTo>
                <a:lnTo>
                  <a:pt x="352425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4514" y="10814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771785" y="15584"/>
            <a:ext cx="464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真値</a:t>
            </a:r>
            <a:endParaRPr kumimoji="1" lang="ja-JP" altLang="en-US" sz="900" dirty="0"/>
          </a:p>
        </p:txBody>
      </p:sp>
      <p:sp>
        <p:nvSpPr>
          <p:cNvPr id="36" name="円/楕円 35"/>
          <p:cNvSpPr/>
          <p:nvPr/>
        </p:nvSpPr>
        <p:spPr>
          <a:xfrm>
            <a:off x="10737753" y="246416"/>
            <a:ext cx="90058" cy="90058"/>
          </a:xfrm>
          <a:prstGeom prst="ellipse">
            <a:avLst/>
          </a:prstGeom>
          <a:solidFill>
            <a:srgbClr val="7F838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771785" y="177956"/>
            <a:ext cx="5306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推定</a:t>
            </a:r>
            <a:r>
              <a:rPr kumimoji="1" lang="ja-JP" altLang="en-US" sz="900" dirty="0" smtClean="0"/>
              <a:t>値</a:t>
            </a:r>
            <a:endParaRPr kumimoji="1" lang="ja-JP" altLang="en-US" sz="9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8234337" y="1853336"/>
            <a:ext cx="66442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/>
              <a:t>ロボット移動</a:t>
            </a:r>
            <a:endParaRPr kumimoji="1" lang="ja-JP" altLang="en-US" sz="700" b="1" dirty="0"/>
          </a:p>
        </p:txBody>
      </p:sp>
      <p:sp>
        <p:nvSpPr>
          <p:cNvPr id="40" name="フリーフォーム 39"/>
          <p:cNvSpPr/>
          <p:nvPr/>
        </p:nvSpPr>
        <p:spPr>
          <a:xfrm>
            <a:off x="9619999" y="1905782"/>
            <a:ext cx="855540" cy="553681"/>
          </a:xfrm>
          <a:custGeom>
            <a:avLst/>
            <a:gdLst>
              <a:gd name="connsiteX0" fmla="*/ 6601 w 855540"/>
              <a:gd name="connsiteY0" fmla="*/ 538968 h 553681"/>
              <a:gd name="connsiteX1" fmla="*/ 114551 w 855540"/>
              <a:gd name="connsiteY1" fmla="*/ 215118 h 553681"/>
              <a:gd name="connsiteX2" fmla="*/ 374901 w 855540"/>
              <a:gd name="connsiteY2" fmla="*/ 40493 h 553681"/>
              <a:gd name="connsiteX3" fmla="*/ 813051 w 855540"/>
              <a:gd name="connsiteY3" fmla="*/ 11918 h 553681"/>
              <a:gd name="connsiteX4" fmla="*/ 813051 w 855540"/>
              <a:gd name="connsiteY4" fmla="*/ 199243 h 553681"/>
              <a:gd name="connsiteX5" fmla="*/ 587626 w 855540"/>
              <a:gd name="connsiteY5" fmla="*/ 304018 h 553681"/>
              <a:gd name="connsiteX6" fmla="*/ 378076 w 855540"/>
              <a:gd name="connsiteY6" fmla="*/ 307193 h 553681"/>
              <a:gd name="connsiteX7" fmla="*/ 286001 w 855540"/>
              <a:gd name="connsiteY7" fmla="*/ 342118 h 553681"/>
              <a:gd name="connsiteX8" fmla="*/ 292351 w 855540"/>
              <a:gd name="connsiteY8" fmla="*/ 481818 h 553681"/>
              <a:gd name="connsiteX9" fmla="*/ 6601 w 855540"/>
              <a:gd name="connsiteY9" fmla="*/ 538968 h 5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540" h="553681">
                <a:moveTo>
                  <a:pt x="6601" y="538968"/>
                </a:moveTo>
                <a:cubicBezTo>
                  <a:pt x="-23032" y="494518"/>
                  <a:pt x="53168" y="298197"/>
                  <a:pt x="114551" y="215118"/>
                </a:cubicBezTo>
                <a:cubicBezTo>
                  <a:pt x="175934" y="132039"/>
                  <a:pt x="258484" y="74360"/>
                  <a:pt x="374901" y="40493"/>
                </a:cubicBezTo>
                <a:cubicBezTo>
                  <a:pt x="491318" y="6626"/>
                  <a:pt x="740026" y="-14540"/>
                  <a:pt x="813051" y="11918"/>
                </a:cubicBezTo>
                <a:cubicBezTo>
                  <a:pt x="886076" y="38376"/>
                  <a:pt x="850622" y="150560"/>
                  <a:pt x="813051" y="199243"/>
                </a:cubicBezTo>
                <a:cubicBezTo>
                  <a:pt x="775480" y="247926"/>
                  <a:pt x="660122" y="286026"/>
                  <a:pt x="587626" y="304018"/>
                </a:cubicBezTo>
                <a:cubicBezTo>
                  <a:pt x="515130" y="322010"/>
                  <a:pt x="428347" y="300843"/>
                  <a:pt x="378076" y="307193"/>
                </a:cubicBezTo>
                <a:cubicBezTo>
                  <a:pt x="327805" y="313543"/>
                  <a:pt x="300288" y="313014"/>
                  <a:pt x="286001" y="342118"/>
                </a:cubicBezTo>
                <a:cubicBezTo>
                  <a:pt x="271714" y="371222"/>
                  <a:pt x="337330" y="447422"/>
                  <a:pt x="292351" y="481818"/>
                </a:cubicBezTo>
                <a:cubicBezTo>
                  <a:pt x="247372" y="516214"/>
                  <a:pt x="36234" y="583418"/>
                  <a:pt x="6601" y="538968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069548" y="2685346"/>
            <a:ext cx="969566" cy="623217"/>
          </a:xfrm>
          <a:custGeom>
            <a:avLst/>
            <a:gdLst>
              <a:gd name="connsiteX0" fmla="*/ 96552 w 969566"/>
              <a:gd name="connsiteY0" fmla="*/ 704 h 623217"/>
              <a:gd name="connsiteX1" fmla="*/ 106077 w 969566"/>
              <a:gd name="connsiteY1" fmla="*/ 111829 h 623217"/>
              <a:gd name="connsiteX2" fmla="*/ 64802 w 969566"/>
              <a:gd name="connsiteY2" fmla="*/ 245179 h 623217"/>
              <a:gd name="connsiteX3" fmla="*/ 4477 w 969566"/>
              <a:gd name="connsiteY3" fmla="*/ 359479 h 623217"/>
              <a:gd name="connsiteX4" fmla="*/ 10827 w 969566"/>
              <a:gd name="connsiteY4" fmla="*/ 496004 h 623217"/>
              <a:gd name="connsiteX5" fmla="*/ 61627 w 969566"/>
              <a:gd name="connsiteY5" fmla="*/ 575379 h 623217"/>
              <a:gd name="connsiteX6" fmla="*/ 102902 w 969566"/>
              <a:gd name="connsiteY6" fmla="*/ 619829 h 623217"/>
              <a:gd name="connsiteX7" fmla="*/ 280702 w 969566"/>
              <a:gd name="connsiteY7" fmla="*/ 610304 h 623217"/>
              <a:gd name="connsiteX8" fmla="*/ 420402 w 969566"/>
              <a:gd name="connsiteY8" fmla="*/ 623004 h 623217"/>
              <a:gd name="connsiteX9" fmla="*/ 604552 w 969566"/>
              <a:gd name="connsiteY9" fmla="*/ 597604 h 623217"/>
              <a:gd name="connsiteX10" fmla="*/ 791877 w 969566"/>
              <a:gd name="connsiteY10" fmla="*/ 534104 h 623217"/>
              <a:gd name="connsiteX11" fmla="*/ 944277 w 969566"/>
              <a:gd name="connsiteY11" fmla="*/ 467429 h 623217"/>
              <a:gd name="connsiteX12" fmla="*/ 950627 w 969566"/>
              <a:gd name="connsiteY12" fmla="*/ 286454 h 623217"/>
              <a:gd name="connsiteX13" fmla="*/ 756952 w 969566"/>
              <a:gd name="connsiteY13" fmla="*/ 305504 h 623217"/>
              <a:gd name="connsiteX14" fmla="*/ 658527 w 969566"/>
              <a:gd name="connsiteY14" fmla="*/ 372179 h 623217"/>
              <a:gd name="connsiteX15" fmla="*/ 585502 w 969566"/>
              <a:gd name="connsiteY15" fmla="*/ 267404 h 623217"/>
              <a:gd name="connsiteX16" fmla="*/ 569627 w 969566"/>
              <a:gd name="connsiteY16" fmla="*/ 178504 h 623217"/>
              <a:gd name="connsiteX17" fmla="*/ 356902 w 969566"/>
              <a:gd name="connsiteY17" fmla="*/ 70554 h 623217"/>
              <a:gd name="connsiteX18" fmla="*/ 96552 w 969566"/>
              <a:gd name="connsiteY18" fmla="*/ 704 h 6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69566" h="623217">
                <a:moveTo>
                  <a:pt x="96552" y="704"/>
                </a:moveTo>
                <a:cubicBezTo>
                  <a:pt x="54748" y="7583"/>
                  <a:pt x="111369" y="71083"/>
                  <a:pt x="106077" y="111829"/>
                </a:cubicBezTo>
                <a:cubicBezTo>
                  <a:pt x="100785" y="152575"/>
                  <a:pt x="81735" y="203904"/>
                  <a:pt x="64802" y="245179"/>
                </a:cubicBezTo>
                <a:cubicBezTo>
                  <a:pt x="47869" y="286454"/>
                  <a:pt x="13473" y="317675"/>
                  <a:pt x="4477" y="359479"/>
                </a:cubicBezTo>
                <a:cubicBezTo>
                  <a:pt x="-4519" y="401283"/>
                  <a:pt x="1302" y="460021"/>
                  <a:pt x="10827" y="496004"/>
                </a:cubicBezTo>
                <a:cubicBezTo>
                  <a:pt x="20352" y="531987"/>
                  <a:pt x="46281" y="554742"/>
                  <a:pt x="61627" y="575379"/>
                </a:cubicBezTo>
                <a:cubicBezTo>
                  <a:pt x="76973" y="596016"/>
                  <a:pt x="66390" y="614008"/>
                  <a:pt x="102902" y="619829"/>
                </a:cubicBezTo>
                <a:cubicBezTo>
                  <a:pt x="139414" y="625650"/>
                  <a:pt x="227785" y="609775"/>
                  <a:pt x="280702" y="610304"/>
                </a:cubicBezTo>
                <a:cubicBezTo>
                  <a:pt x="333619" y="610833"/>
                  <a:pt x="366427" y="625121"/>
                  <a:pt x="420402" y="623004"/>
                </a:cubicBezTo>
                <a:cubicBezTo>
                  <a:pt x="474377" y="620887"/>
                  <a:pt x="542640" y="612421"/>
                  <a:pt x="604552" y="597604"/>
                </a:cubicBezTo>
                <a:cubicBezTo>
                  <a:pt x="666464" y="582787"/>
                  <a:pt x="735256" y="555800"/>
                  <a:pt x="791877" y="534104"/>
                </a:cubicBezTo>
                <a:cubicBezTo>
                  <a:pt x="848498" y="512408"/>
                  <a:pt x="917819" y="508704"/>
                  <a:pt x="944277" y="467429"/>
                </a:cubicBezTo>
                <a:cubicBezTo>
                  <a:pt x="970735" y="426154"/>
                  <a:pt x="981848" y="313442"/>
                  <a:pt x="950627" y="286454"/>
                </a:cubicBezTo>
                <a:cubicBezTo>
                  <a:pt x="919406" y="259466"/>
                  <a:pt x="805635" y="291217"/>
                  <a:pt x="756952" y="305504"/>
                </a:cubicBezTo>
                <a:cubicBezTo>
                  <a:pt x="708269" y="319792"/>
                  <a:pt x="687102" y="378529"/>
                  <a:pt x="658527" y="372179"/>
                </a:cubicBezTo>
                <a:cubicBezTo>
                  <a:pt x="629952" y="365829"/>
                  <a:pt x="600319" y="299683"/>
                  <a:pt x="585502" y="267404"/>
                </a:cubicBezTo>
                <a:cubicBezTo>
                  <a:pt x="570685" y="235125"/>
                  <a:pt x="607727" y="211312"/>
                  <a:pt x="569627" y="178504"/>
                </a:cubicBezTo>
                <a:cubicBezTo>
                  <a:pt x="531527" y="145696"/>
                  <a:pt x="432573" y="102304"/>
                  <a:pt x="356902" y="70554"/>
                </a:cubicBezTo>
                <a:cubicBezTo>
                  <a:pt x="281231" y="38804"/>
                  <a:pt x="138356" y="-6175"/>
                  <a:pt x="96552" y="70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422928" y="1684291"/>
            <a:ext cx="6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>
                <a:solidFill>
                  <a:srgbClr val="FF0000"/>
                </a:solidFill>
              </a:rPr>
              <a:t>ランダム</a:t>
            </a:r>
            <a:endParaRPr kumimoji="1" lang="en-US" altLang="ja-JP" sz="700" b="1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700" b="1" dirty="0">
                <a:solidFill>
                  <a:srgbClr val="FF0000"/>
                </a:solidFill>
              </a:rPr>
              <a:t>パーティクル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30121" y="2543513"/>
            <a:ext cx="6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>
                <a:solidFill>
                  <a:srgbClr val="FF0000"/>
                </a:solidFill>
              </a:rPr>
              <a:t>ランダム</a:t>
            </a:r>
            <a:endParaRPr kumimoji="1" lang="en-US" altLang="ja-JP" sz="700" b="1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700" b="1" dirty="0">
                <a:solidFill>
                  <a:srgbClr val="FF0000"/>
                </a:solidFill>
              </a:rPr>
              <a:t>パーティクル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7602710" y="4976805"/>
            <a:ext cx="3723404" cy="82392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845129" y="-9781"/>
            <a:ext cx="2860324" cy="170922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7842275" y="1714159"/>
            <a:ext cx="2860324" cy="170922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7602710" y="5835311"/>
            <a:ext cx="3723404" cy="99686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フリーフォーム 48"/>
          <p:cNvSpPr/>
          <p:nvPr/>
        </p:nvSpPr>
        <p:spPr>
          <a:xfrm>
            <a:off x="7610475" y="1624013"/>
            <a:ext cx="228600" cy="3348037"/>
          </a:xfrm>
          <a:custGeom>
            <a:avLst/>
            <a:gdLst>
              <a:gd name="connsiteX0" fmla="*/ 228600 w 228600"/>
              <a:gd name="connsiteY0" fmla="*/ 0 h 3348037"/>
              <a:gd name="connsiteX1" fmla="*/ 0 w 228600"/>
              <a:gd name="connsiteY1" fmla="*/ 0 h 3348037"/>
              <a:gd name="connsiteX2" fmla="*/ 0 w 228600"/>
              <a:gd name="connsiteY2" fmla="*/ 3348037 h 334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3348037">
                <a:moveTo>
                  <a:pt x="228600" y="0"/>
                </a:moveTo>
                <a:lnTo>
                  <a:pt x="0" y="0"/>
                </a:lnTo>
                <a:lnTo>
                  <a:pt x="0" y="3348037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10702925" y="3384550"/>
            <a:ext cx="696214" cy="2451100"/>
          </a:xfrm>
          <a:custGeom>
            <a:avLst/>
            <a:gdLst>
              <a:gd name="connsiteX0" fmla="*/ 0 w 638175"/>
              <a:gd name="connsiteY0" fmla="*/ 0 h 2451100"/>
              <a:gd name="connsiteX1" fmla="*/ 638175 w 638175"/>
              <a:gd name="connsiteY1" fmla="*/ 0 h 2451100"/>
              <a:gd name="connsiteX2" fmla="*/ 638175 w 638175"/>
              <a:gd name="connsiteY2" fmla="*/ 2451100 h 2451100"/>
              <a:gd name="connsiteX3" fmla="*/ 546100 w 638175"/>
              <a:gd name="connsiteY3" fmla="*/ 2451100 h 245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" h="2451100">
                <a:moveTo>
                  <a:pt x="0" y="0"/>
                </a:moveTo>
                <a:lnTo>
                  <a:pt x="638175" y="0"/>
                </a:lnTo>
                <a:lnTo>
                  <a:pt x="638175" y="2451100"/>
                </a:lnTo>
                <a:lnTo>
                  <a:pt x="546100" y="245110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833267" y="5400625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10073137" y="5398056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フリーフォーム 54"/>
          <p:cNvSpPr/>
          <p:nvPr/>
        </p:nvSpPr>
        <p:spPr>
          <a:xfrm>
            <a:off x="2392601" y="4804153"/>
            <a:ext cx="3534417" cy="431142"/>
          </a:xfrm>
          <a:custGeom>
            <a:avLst/>
            <a:gdLst>
              <a:gd name="connsiteX0" fmla="*/ 0 w 3534417"/>
              <a:gd name="connsiteY0" fmla="*/ 0 h 431142"/>
              <a:gd name="connsiteX1" fmla="*/ 1383445 w 3534417"/>
              <a:gd name="connsiteY1" fmla="*/ 0 h 431142"/>
              <a:gd name="connsiteX2" fmla="*/ 1383445 w 3534417"/>
              <a:gd name="connsiteY2" fmla="*/ 360075 h 431142"/>
              <a:gd name="connsiteX3" fmla="*/ 3534417 w 3534417"/>
              <a:gd name="connsiteY3" fmla="*/ 360075 h 431142"/>
              <a:gd name="connsiteX4" fmla="*/ 3534417 w 3534417"/>
              <a:gd name="connsiteY4" fmla="*/ 431142 h 43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4417" h="431142">
                <a:moveTo>
                  <a:pt x="0" y="0"/>
                </a:moveTo>
                <a:lnTo>
                  <a:pt x="1383445" y="0"/>
                </a:lnTo>
                <a:lnTo>
                  <a:pt x="1383445" y="360075"/>
                </a:lnTo>
                <a:lnTo>
                  <a:pt x="3534417" y="360075"/>
                </a:lnTo>
                <a:lnTo>
                  <a:pt x="3534417" y="431142"/>
                </a:ln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5930970" y="5163076"/>
            <a:ext cx="4157742" cy="237441"/>
          </a:xfrm>
          <a:custGeom>
            <a:avLst/>
            <a:gdLst>
              <a:gd name="connsiteX0" fmla="*/ 4157742 w 4157742"/>
              <a:gd name="connsiteY0" fmla="*/ 237441 h 237441"/>
              <a:gd name="connsiteX1" fmla="*/ 368791 w 4157742"/>
              <a:gd name="connsiteY1" fmla="*/ 237441 h 237441"/>
              <a:gd name="connsiteX2" fmla="*/ 368791 w 4157742"/>
              <a:gd name="connsiteY2" fmla="*/ 0 h 237441"/>
              <a:gd name="connsiteX3" fmla="*/ 0 w 4157742"/>
              <a:gd name="connsiteY3" fmla="*/ 0 h 23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7742" h="237441">
                <a:moveTo>
                  <a:pt x="4157742" y="237441"/>
                </a:moveTo>
                <a:lnTo>
                  <a:pt x="368791" y="237441"/>
                </a:lnTo>
                <a:lnTo>
                  <a:pt x="368791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1220917" y="5407435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621425" y="5560369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8848708" y="5694489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015731" y="584789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028708" y="598699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8282864" y="613494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11142965" y="61285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121312" y="6317868"/>
            <a:ext cx="1188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0418364" y="6317868"/>
            <a:ext cx="1332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8762160" y="6418596"/>
            <a:ext cx="241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5793818" y="5283013"/>
            <a:ext cx="1188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6010583" y="5279838"/>
            <a:ext cx="1332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0930432" y="6558296"/>
            <a:ext cx="37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8294769" y="3830108"/>
            <a:ext cx="37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3739588" y="6308956"/>
            <a:ext cx="25743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収束しているなら，過去より現在のほうが重み大→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1</a:t>
            </a:r>
            <a:r>
              <a:rPr kumimoji="1" lang="ja-JP" altLang="en-US" sz="700" dirty="0" smtClean="0">
                <a:solidFill>
                  <a:srgbClr val="FF66FF"/>
                </a:solidFill>
              </a:rPr>
              <a:t>より大．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lang="ja-JP" altLang="en-US" sz="700" dirty="0">
                <a:solidFill>
                  <a:srgbClr val="FF66FF"/>
                </a:solidFill>
              </a:rPr>
              <a:t>定常状態なら</a:t>
            </a:r>
            <a:r>
              <a:rPr lang="ja-JP" altLang="en-US" sz="700" dirty="0" smtClean="0">
                <a:solidFill>
                  <a:srgbClr val="FF66FF"/>
                </a:solidFill>
              </a:rPr>
              <a:t>過去と現在の重みが同程度→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1</a:t>
            </a:r>
            <a:r>
              <a:rPr kumimoji="1" lang="ja-JP" altLang="en-US" sz="700" dirty="0" smtClean="0">
                <a:solidFill>
                  <a:srgbClr val="FF66FF"/>
                </a:solidFill>
              </a:rPr>
              <a:t>前後．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lang="ja-JP" altLang="en-US" sz="700" dirty="0">
                <a:solidFill>
                  <a:srgbClr val="FF66FF"/>
                </a:solidFill>
              </a:rPr>
              <a:t>発散</a:t>
            </a:r>
            <a:r>
              <a:rPr lang="ja-JP" altLang="en-US" sz="700" dirty="0" smtClean="0">
                <a:solidFill>
                  <a:srgbClr val="FF66FF"/>
                </a:solidFill>
              </a:rPr>
              <a:t>して</a:t>
            </a:r>
            <a:r>
              <a:rPr lang="ja-JP" altLang="en-US" sz="700" dirty="0">
                <a:solidFill>
                  <a:srgbClr val="FF66FF"/>
                </a:solidFill>
              </a:rPr>
              <a:t>いるなら，過去より現在のほうが</a:t>
            </a:r>
            <a:r>
              <a:rPr lang="ja-JP" altLang="en-US" sz="700" dirty="0" smtClean="0">
                <a:solidFill>
                  <a:srgbClr val="FF66FF"/>
                </a:solidFill>
              </a:rPr>
              <a:t>重み小→</a:t>
            </a:r>
            <a:r>
              <a:rPr lang="en-US" altLang="ja-JP" sz="700" dirty="0">
                <a:solidFill>
                  <a:srgbClr val="FF66FF"/>
                </a:solidFill>
              </a:rPr>
              <a:t>1</a:t>
            </a:r>
            <a:r>
              <a:rPr lang="ja-JP" altLang="en-US" sz="700" dirty="0" smtClean="0">
                <a:solidFill>
                  <a:srgbClr val="FF66FF"/>
                </a:solidFill>
              </a:rPr>
              <a:t>より小．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5732497" y="5245632"/>
            <a:ext cx="416048" cy="109212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フリーフォーム 72"/>
          <p:cNvSpPr/>
          <p:nvPr/>
        </p:nvSpPr>
        <p:spPr>
          <a:xfrm>
            <a:off x="6019800" y="5403057"/>
            <a:ext cx="1550194" cy="1012861"/>
          </a:xfrm>
          <a:custGeom>
            <a:avLst/>
            <a:gdLst>
              <a:gd name="connsiteX0" fmla="*/ 0 w 1550194"/>
              <a:gd name="connsiteY0" fmla="*/ 1119187 h 1119187"/>
              <a:gd name="connsiteX1" fmla="*/ 1550194 w 1550194"/>
              <a:gd name="connsiteY1" fmla="*/ 1119187 h 1119187"/>
              <a:gd name="connsiteX2" fmla="*/ 1550194 w 1550194"/>
              <a:gd name="connsiteY2" fmla="*/ 0 h 111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194" h="1119187">
                <a:moveTo>
                  <a:pt x="0" y="1119187"/>
                </a:moveTo>
                <a:lnTo>
                  <a:pt x="1550194" y="1119187"/>
                </a:lnTo>
                <a:lnTo>
                  <a:pt x="1550194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524136" y="6353785"/>
            <a:ext cx="900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5882018" y="6353785"/>
            <a:ext cx="900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5524136" y="6572639"/>
            <a:ext cx="900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5882018" y="6572639"/>
            <a:ext cx="900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110165" y="6466592"/>
            <a:ext cx="828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5501400" y="6466592"/>
            <a:ext cx="1800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7262807" y="559734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6930306" y="573754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6118383" y="603268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4817744" y="617474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7181807" y="445421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6197600" y="1473264"/>
            <a:ext cx="6177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指数平滑化</a:t>
            </a:r>
            <a:endParaRPr kumimoji="1" lang="ja-JP" altLang="en-US" sz="600" dirty="0"/>
          </a:p>
        </p:txBody>
      </p:sp>
      <p:sp>
        <p:nvSpPr>
          <p:cNvPr id="86" name="正方形/長方形 85"/>
          <p:cNvSpPr/>
          <p:nvPr/>
        </p:nvSpPr>
        <p:spPr>
          <a:xfrm>
            <a:off x="6447679" y="1504558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5876187" y="2116119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6110427" y="2552766"/>
            <a:ext cx="41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4984796" y="212624"/>
            <a:ext cx="37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3959462" y="4452086"/>
            <a:ext cx="37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6777293" y="4738755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5305280" y="560017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5885122" y="4641578"/>
            <a:ext cx="1188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6201226" y="4641578"/>
            <a:ext cx="1332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9657904" y="172322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8767338" y="259676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484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3144" cy="28444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2971"/>
          <a:stretch/>
        </p:blipFill>
        <p:spPr>
          <a:xfrm>
            <a:off x="0" y="2844449"/>
            <a:ext cx="3859336" cy="17972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946" y="3137815"/>
            <a:ext cx="3873144" cy="178441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37267"/>
          <a:stretch/>
        </p:blipFill>
        <p:spPr>
          <a:xfrm>
            <a:off x="3966754" y="1"/>
            <a:ext cx="3859336" cy="304474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471482" y="291924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2068382" y="444324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506657" y="444324"/>
            <a:ext cx="100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671632" y="895174"/>
            <a:ext cx="17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511532" y="742774"/>
            <a:ext cx="17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463857" y="1053924"/>
            <a:ext cx="17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9050" y="742774"/>
            <a:ext cx="3843338" cy="1181276"/>
          </a:xfrm>
          <a:custGeom>
            <a:avLst/>
            <a:gdLst>
              <a:gd name="connsiteX0" fmla="*/ 0 w 3843338"/>
              <a:gd name="connsiteY0" fmla="*/ 1228725 h 1228725"/>
              <a:gd name="connsiteX1" fmla="*/ 2343150 w 3843338"/>
              <a:gd name="connsiteY1" fmla="*/ 1228725 h 1228725"/>
              <a:gd name="connsiteX2" fmla="*/ 2343150 w 3843338"/>
              <a:gd name="connsiteY2" fmla="*/ 1085850 h 1228725"/>
              <a:gd name="connsiteX3" fmla="*/ 3843338 w 3843338"/>
              <a:gd name="connsiteY3" fmla="*/ 1085850 h 1228725"/>
              <a:gd name="connsiteX4" fmla="*/ 3843338 w 3843338"/>
              <a:gd name="connsiteY4" fmla="*/ 0 h 1228725"/>
              <a:gd name="connsiteX5" fmla="*/ 4763 w 3843338"/>
              <a:gd name="connsiteY5" fmla="*/ 0 h 1228725"/>
              <a:gd name="connsiteX6" fmla="*/ 0 w 3843338"/>
              <a:gd name="connsiteY6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43338" h="1228725">
                <a:moveTo>
                  <a:pt x="0" y="1228725"/>
                </a:moveTo>
                <a:lnTo>
                  <a:pt x="2343150" y="1228725"/>
                </a:lnTo>
                <a:lnTo>
                  <a:pt x="2343150" y="1085850"/>
                </a:lnTo>
                <a:lnTo>
                  <a:pt x="3843338" y="1085850"/>
                </a:lnTo>
                <a:lnTo>
                  <a:pt x="3843338" y="0"/>
                </a:lnTo>
                <a:lnTo>
                  <a:pt x="4763" y="0"/>
                </a:lnTo>
                <a:cubicBezTo>
                  <a:pt x="3175" y="409575"/>
                  <a:pt x="1588" y="819150"/>
                  <a:pt x="0" y="1228725"/>
                </a:cubicBez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" y="4695825"/>
            <a:ext cx="38593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■観測に雑音がない．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kumimoji="1" lang="ja-JP" altLang="en-US" sz="900" dirty="0" smtClean="0"/>
              <a:t>→観測と一致する状態を持つ粒子がないと</a:t>
            </a:r>
            <a:r>
              <a:rPr lang="ja-JP" altLang="en-US" sz="900" dirty="0"/>
              <a:t>尤度</a:t>
            </a:r>
            <a:r>
              <a:rPr kumimoji="1" lang="ja-JP" altLang="en-US" sz="900" dirty="0" smtClean="0"/>
              <a:t>がゼロになる．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→尤度がゼロの粒子が全て消滅する．</a:t>
            </a:r>
            <a:endParaRPr lang="en-US" altLang="ja-JP" sz="900" dirty="0" smtClean="0"/>
          </a:p>
          <a:p>
            <a:r>
              <a:rPr lang="ja-JP" altLang="en-US" sz="900" dirty="0"/>
              <a:t>■</a:t>
            </a:r>
            <a:r>
              <a:rPr kumimoji="1" lang="ja-JP" altLang="en-US" sz="900" dirty="0" smtClean="0"/>
              <a:t>その状態でロボットがレフェリーによって移動させられたとする．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→観測とピッタリ一致する粒子など存在しない</a:t>
            </a:r>
            <a:endParaRPr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　（面に対して点に当たる確率はゼロ）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→全粒子が消滅する．</a:t>
            </a:r>
            <a:endParaRPr kumimoji="1" lang="ja-JP" altLang="en-US" sz="900" dirty="0"/>
          </a:p>
        </p:txBody>
      </p:sp>
      <p:sp>
        <p:nvSpPr>
          <p:cNvPr id="14" name="正方形/長方形 13"/>
          <p:cNvSpPr/>
          <p:nvPr/>
        </p:nvSpPr>
        <p:spPr>
          <a:xfrm>
            <a:off x="3269623" y="1492189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341093" y="194779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050582" y="2100379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3558" y="240888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58980" y="286583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724691" y="4199335"/>
            <a:ext cx="34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38691" y="4351735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8258" y="4055421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256798" y="2995221"/>
            <a:ext cx="13506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先に観測して，</a:t>
            </a:r>
            <a:endParaRPr kumimoji="1" lang="en-US" altLang="ja-JP" sz="700" dirty="0" smtClean="0"/>
          </a:p>
          <a:p>
            <a:r>
              <a:rPr lang="ja-JP" altLang="en-US" sz="700" dirty="0"/>
              <a:t>それ</a:t>
            </a:r>
            <a:r>
              <a:rPr lang="ja-JP" altLang="en-US" sz="700" dirty="0" smtClean="0"/>
              <a:t>に合わせたパーティクルをまく（事前分布に相当）</a:t>
            </a:r>
            <a:endParaRPr kumimoji="1" lang="ja-JP" altLang="en-US" sz="700" dirty="0"/>
          </a:p>
        </p:txBody>
      </p:sp>
      <p:sp>
        <p:nvSpPr>
          <p:cNvPr id="23" name="正方形/長方形 22"/>
          <p:cNvSpPr/>
          <p:nvPr/>
        </p:nvSpPr>
        <p:spPr>
          <a:xfrm>
            <a:off x="2517123" y="304474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523105" y="325064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634691" y="4053384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574015" y="4046789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3419643" y="4346264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565330" y="4889636"/>
            <a:ext cx="19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15880" y="5026161"/>
            <a:ext cx="19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501705" y="5029336"/>
            <a:ext cx="223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814893" y="5300853"/>
            <a:ext cx="223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707022" y="5436670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32297" y="5577722"/>
            <a:ext cx="223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7711" y="15359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706986" y="30764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16507" y="46004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007132" y="755474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000657" y="1966672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133882" y="2274703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7719140" y="904699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3969929" y="106649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720215" y="2428573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3966754" y="258414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328829" y="258414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3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00284" cy="180069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692"/>
            <a:ext cx="3300284" cy="420358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770233" y="3897720"/>
            <a:ext cx="108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770233" y="4073933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1770233" y="2152650"/>
            <a:ext cx="483223" cy="28654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538287" y="3902483"/>
            <a:ext cx="71438" cy="266213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54568" y="2396848"/>
            <a:ext cx="245732" cy="103466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63746" y="3902483"/>
            <a:ext cx="90000" cy="26621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39871" y="2930933"/>
            <a:ext cx="307892" cy="11706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9525" y="3019425"/>
            <a:ext cx="1352550" cy="938213"/>
          </a:xfrm>
          <a:custGeom>
            <a:avLst/>
            <a:gdLst>
              <a:gd name="connsiteX0" fmla="*/ 1352550 w 1352550"/>
              <a:gd name="connsiteY0" fmla="*/ 938213 h 938213"/>
              <a:gd name="connsiteX1" fmla="*/ 0 w 1352550"/>
              <a:gd name="connsiteY1" fmla="*/ 938213 h 938213"/>
              <a:gd name="connsiteX2" fmla="*/ 0 w 1352550"/>
              <a:gd name="connsiteY2" fmla="*/ 0 h 938213"/>
              <a:gd name="connsiteX3" fmla="*/ 828675 w 1352550"/>
              <a:gd name="connsiteY3" fmla="*/ 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938213">
                <a:moveTo>
                  <a:pt x="1352550" y="938213"/>
                </a:moveTo>
                <a:lnTo>
                  <a:pt x="0" y="938213"/>
                </a:lnTo>
                <a:lnTo>
                  <a:pt x="0" y="0"/>
                </a:lnTo>
                <a:lnTo>
                  <a:pt x="828675" y="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1604962" y="2405063"/>
            <a:ext cx="1681163" cy="1495425"/>
          </a:xfrm>
          <a:custGeom>
            <a:avLst/>
            <a:gdLst>
              <a:gd name="connsiteX0" fmla="*/ 0 w 1681163"/>
              <a:gd name="connsiteY0" fmla="*/ 1495425 h 1495425"/>
              <a:gd name="connsiteX1" fmla="*/ 0 w 1681163"/>
              <a:gd name="connsiteY1" fmla="*/ 1428750 h 1495425"/>
              <a:gd name="connsiteX2" fmla="*/ 1681163 w 1681163"/>
              <a:gd name="connsiteY2" fmla="*/ 1428750 h 1495425"/>
              <a:gd name="connsiteX3" fmla="*/ 1681163 w 1681163"/>
              <a:gd name="connsiteY3" fmla="*/ 0 h 1495425"/>
              <a:gd name="connsiteX4" fmla="*/ 800100 w 1681163"/>
              <a:gd name="connsiteY4" fmla="*/ 0 h 149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1163" h="1495425">
                <a:moveTo>
                  <a:pt x="0" y="1495425"/>
                </a:moveTo>
                <a:lnTo>
                  <a:pt x="0" y="1428750"/>
                </a:lnTo>
                <a:lnTo>
                  <a:pt x="1681163" y="1428750"/>
                </a:lnTo>
                <a:lnTo>
                  <a:pt x="1681163" y="0"/>
                </a:lnTo>
                <a:lnTo>
                  <a:pt x="80010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40345" y="4574618"/>
            <a:ext cx="90000" cy="26621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66873" y="4560328"/>
            <a:ext cx="71438" cy="36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068842" y="2739419"/>
            <a:ext cx="72000" cy="103466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09116" y="2573991"/>
            <a:ext cx="784701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0000"/>
                </a:solidFill>
              </a:rPr>
              <a:t>sin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(θ-90)=-</a:t>
            </a:r>
            <a:r>
              <a:rPr kumimoji="1" lang="en-US" altLang="ja-JP" sz="700" dirty="0" err="1" smtClean="0">
                <a:solidFill>
                  <a:srgbClr val="FF0000"/>
                </a:solidFill>
              </a:rPr>
              <a:t>cosθ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73211" y="2926431"/>
            <a:ext cx="8801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66FF"/>
                </a:solidFill>
              </a:rPr>
              <a:t>c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os(θ-90)=</a:t>
            </a:r>
            <a:r>
              <a:rPr kumimoji="1" lang="en-US" altLang="ja-JP" sz="700" dirty="0" err="1" smtClean="0">
                <a:solidFill>
                  <a:srgbClr val="FF66FF"/>
                </a:solidFill>
              </a:rPr>
              <a:t>sinθ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25" name="左中かっこ 24"/>
          <p:cNvSpPr/>
          <p:nvPr/>
        </p:nvSpPr>
        <p:spPr>
          <a:xfrm>
            <a:off x="923559" y="2448581"/>
            <a:ext cx="70258" cy="4265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左中かっこ 25"/>
          <p:cNvSpPr/>
          <p:nvPr/>
        </p:nvSpPr>
        <p:spPr>
          <a:xfrm rot="16200000">
            <a:off x="1359125" y="2577798"/>
            <a:ext cx="70258" cy="720000"/>
          </a:xfrm>
          <a:prstGeom prst="leftBrace">
            <a:avLst/>
          </a:prstGeom>
          <a:ln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61109" y="4375662"/>
            <a:ext cx="4992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5"/>
                </a:solidFill>
              </a:rPr>
              <a:t>回転中心</a:t>
            </a:r>
            <a:endParaRPr kumimoji="1" lang="ja-JP" altLang="en-US" sz="600" dirty="0">
              <a:solidFill>
                <a:schemeClr val="accent5"/>
              </a:solidFill>
            </a:endParaRPr>
          </a:p>
        </p:txBody>
      </p:sp>
      <p:sp>
        <p:nvSpPr>
          <p:cNvPr id="29" name="右中かっこ 28"/>
          <p:cNvSpPr/>
          <p:nvPr/>
        </p:nvSpPr>
        <p:spPr>
          <a:xfrm>
            <a:off x="1953370" y="3897720"/>
            <a:ext cx="58474" cy="2662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990792" y="3891387"/>
            <a:ext cx="838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ロボット位置から，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半径分引き算する</a:t>
            </a:r>
            <a:endParaRPr kumimoji="1" lang="ja-JP" altLang="en-US" sz="6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14390" y="3938493"/>
            <a:ext cx="4992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5"/>
                </a:solidFill>
              </a:rPr>
              <a:t>回転中心</a:t>
            </a:r>
            <a:endParaRPr kumimoji="1" lang="ja-JP" altLang="en-US" sz="600" dirty="0">
              <a:solidFill>
                <a:schemeClr val="accent5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08000" y="4315714"/>
            <a:ext cx="838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ロボット位置から，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移動</a:t>
            </a:r>
            <a:r>
              <a:rPr kumimoji="1" lang="ja-JP" altLang="en-US" sz="600" dirty="0" smtClean="0"/>
              <a:t>分足し算する</a:t>
            </a:r>
            <a:endParaRPr kumimoji="1" lang="ja-JP" altLang="en-US" sz="600" dirty="0"/>
          </a:p>
        </p:txBody>
      </p:sp>
      <p:sp>
        <p:nvSpPr>
          <p:cNvPr id="33" name="正方形/長方形 32"/>
          <p:cNvSpPr/>
          <p:nvPr/>
        </p:nvSpPr>
        <p:spPr>
          <a:xfrm>
            <a:off x="993817" y="4578414"/>
            <a:ext cx="108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93817" y="4711763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078368" y="4576033"/>
            <a:ext cx="108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045027" y="4704619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405743" y="4581958"/>
            <a:ext cx="108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377165" y="4705781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624" y="-1995"/>
            <a:ext cx="3300284" cy="1800691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24" y="1798697"/>
            <a:ext cx="3300284" cy="4203582"/>
          </a:xfrm>
          <a:prstGeom prst="rect">
            <a:avLst/>
          </a:prstGeom>
        </p:spPr>
      </p:pic>
      <p:sp>
        <p:nvSpPr>
          <p:cNvPr id="41" name="正方形/長方形 40"/>
          <p:cNvSpPr/>
          <p:nvPr/>
        </p:nvSpPr>
        <p:spPr>
          <a:xfrm>
            <a:off x="5303857" y="3895725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03857" y="407193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/>
          <p:cNvCxnSpPr/>
          <p:nvPr/>
        </p:nvCxnSpPr>
        <p:spPr>
          <a:xfrm flipV="1">
            <a:off x="5303857" y="2150655"/>
            <a:ext cx="483223" cy="28654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5071911" y="3900488"/>
            <a:ext cx="71438" cy="266213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688192" y="2394853"/>
            <a:ext cx="245732" cy="103466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897370" y="3900488"/>
            <a:ext cx="90000" cy="26621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373495" y="2928938"/>
            <a:ext cx="307892" cy="11706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3543149" y="3017430"/>
            <a:ext cx="1352550" cy="938213"/>
          </a:xfrm>
          <a:custGeom>
            <a:avLst/>
            <a:gdLst>
              <a:gd name="connsiteX0" fmla="*/ 1352550 w 1352550"/>
              <a:gd name="connsiteY0" fmla="*/ 938213 h 938213"/>
              <a:gd name="connsiteX1" fmla="*/ 0 w 1352550"/>
              <a:gd name="connsiteY1" fmla="*/ 938213 h 938213"/>
              <a:gd name="connsiteX2" fmla="*/ 0 w 1352550"/>
              <a:gd name="connsiteY2" fmla="*/ 0 h 938213"/>
              <a:gd name="connsiteX3" fmla="*/ 828675 w 1352550"/>
              <a:gd name="connsiteY3" fmla="*/ 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938213">
                <a:moveTo>
                  <a:pt x="1352550" y="938213"/>
                </a:moveTo>
                <a:lnTo>
                  <a:pt x="0" y="938213"/>
                </a:lnTo>
                <a:lnTo>
                  <a:pt x="0" y="0"/>
                </a:lnTo>
                <a:lnTo>
                  <a:pt x="828675" y="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5138586" y="2403068"/>
            <a:ext cx="1681163" cy="1495425"/>
          </a:xfrm>
          <a:custGeom>
            <a:avLst/>
            <a:gdLst>
              <a:gd name="connsiteX0" fmla="*/ 0 w 1681163"/>
              <a:gd name="connsiteY0" fmla="*/ 1495425 h 1495425"/>
              <a:gd name="connsiteX1" fmla="*/ 0 w 1681163"/>
              <a:gd name="connsiteY1" fmla="*/ 1428750 h 1495425"/>
              <a:gd name="connsiteX2" fmla="*/ 1681163 w 1681163"/>
              <a:gd name="connsiteY2" fmla="*/ 1428750 h 1495425"/>
              <a:gd name="connsiteX3" fmla="*/ 1681163 w 1681163"/>
              <a:gd name="connsiteY3" fmla="*/ 0 h 1495425"/>
              <a:gd name="connsiteX4" fmla="*/ 800100 w 1681163"/>
              <a:gd name="connsiteY4" fmla="*/ 0 h 149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1163" h="1495425">
                <a:moveTo>
                  <a:pt x="0" y="1495425"/>
                </a:moveTo>
                <a:lnTo>
                  <a:pt x="0" y="1428750"/>
                </a:lnTo>
                <a:lnTo>
                  <a:pt x="1681163" y="1428750"/>
                </a:lnTo>
                <a:lnTo>
                  <a:pt x="1681163" y="0"/>
                </a:lnTo>
                <a:lnTo>
                  <a:pt x="80010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273969" y="4572623"/>
            <a:ext cx="90000" cy="26621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200497" y="4558333"/>
            <a:ext cx="71438" cy="36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602466" y="2737424"/>
            <a:ext cx="72000" cy="103466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638550" y="2571996"/>
            <a:ext cx="888891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0000"/>
                </a:solidFill>
              </a:rPr>
              <a:t>sin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(θ-90)=</a:t>
            </a:r>
            <a:r>
              <a:rPr lang="ja-JP" altLang="en-US" sz="700" dirty="0" err="1">
                <a:solidFill>
                  <a:srgbClr val="FF0000"/>
                </a:solidFill>
              </a:rPr>
              <a:t>－</a:t>
            </a:r>
            <a:r>
              <a:rPr kumimoji="1" lang="en-US" altLang="ja-JP" sz="700" dirty="0" err="1" smtClean="0">
                <a:solidFill>
                  <a:srgbClr val="FF0000"/>
                </a:solidFill>
              </a:rPr>
              <a:t>cosθ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606835" y="2924436"/>
            <a:ext cx="8801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66FF"/>
                </a:solidFill>
              </a:rPr>
              <a:t>c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os(θ-90)=</a:t>
            </a:r>
            <a:r>
              <a:rPr kumimoji="1" lang="en-US" altLang="ja-JP" sz="700" dirty="0" err="1" smtClean="0">
                <a:solidFill>
                  <a:srgbClr val="FF66FF"/>
                </a:solidFill>
              </a:rPr>
              <a:t>sinθ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55" name="左中かっこ 54"/>
          <p:cNvSpPr/>
          <p:nvPr/>
        </p:nvSpPr>
        <p:spPr>
          <a:xfrm>
            <a:off x="4457183" y="2446586"/>
            <a:ext cx="70258" cy="4265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左中かっこ 55"/>
          <p:cNvSpPr/>
          <p:nvPr/>
        </p:nvSpPr>
        <p:spPr>
          <a:xfrm rot="16200000">
            <a:off x="4892749" y="2575803"/>
            <a:ext cx="70258" cy="720000"/>
          </a:xfrm>
          <a:prstGeom prst="leftBrace">
            <a:avLst/>
          </a:prstGeom>
          <a:ln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3994733" y="4373667"/>
            <a:ext cx="4992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5"/>
                </a:solidFill>
              </a:rPr>
              <a:t>回転中心</a:t>
            </a:r>
            <a:endParaRPr kumimoji="1" lang="ja-JP" altLang="en-US" sz="600" dirty="0">
              <a:solidFill>
                <a:schemeClr val="accent5"/>
              </a:solidFill>
            </a:endParaRPr>
          </a:p>
        </p:txBody>
      </p:sp>
      <p:sp>
        <p:nvSpPr>
          <p:cNvPr id="58" name="右中かっこ 57"/>
          <p:cNvSpPr/>
          <p:nvPr/>
        </p:nvSpPr>
        <p:spPr>
          <a:xfrm>
            <a:off x="5486994" y="3895725"/>
            <a:ext cx="58474" cy="2662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5524416" y="3889392"/>
            <a:ext cx="838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ロボット位置から，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半径分引き算する</a:t>
            </a:r>
            <a:endParaRPr kumimoji="1" lang="ja-JP" altLang="en-US" sz="6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448014" y="3936498"/>
            <a:ext cx="4992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5"/>
                </a:solidFill>
              </a:rPr>
              <a:t>回転中心</a:t>
            </a:r>
            <a:endParaRPr kumimoji="1" lang="ja-JP" altLang="en-US" sz="600" dirty="0">
              <a:solidFill>
                <a:schemeClr val="accent5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4441624" y="4313719"/>
            <a:ext cx="838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ロボット位置から，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移動</a:t>
            </a:r>
            <a:r>
              <a:rPr kumimoji="1" lang="ja-JP" altLang="en-US" sz="600" dirty="0" smtClean="0"/>
              <a:t>分足し算する</a:t>
            </a:r>
            <a:endParaRPr kumimoji="1" lang="ja-JP" altLang="en-US" sz="600" dirty="0"/>
          </a:p>
        </p:txBody>
      </p:sp>
      <p:sp>
        <p:nvSpPr>
          <p:cNvPr id="62" name="正方形/長方形 61"/>
          <p:cNvSpPr/>
          <p:nvPr/>
        </p:nvSpPr>
        <p:spPr>
          <a:xfrm>
            <a:off x="4527441" y="4576419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527441" y="470976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611992" y="457403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578651" y="4702624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939367" y="4579963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910789" y="4703786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6252508" y="3088142"/>
            <a:ext cx="5963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ロボット位置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4543315" y="3975308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090053" y="4417031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318561" y="3138806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5593992" y="3923523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840412" y="4017686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086971" y="298145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199860" y="2623792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677737" y="3058447"/>
            <a:ext cx="5963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ロボット位置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517109" y="4356580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766497" y="4439431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580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3144" cy="28444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2971"/>
          <a:stretch/>
        </p:blipFill>
        <p:spPr>
          <a:xfrm>
            <a:off x="0" y="2844449"/>
            <a:ext cx="3859336" cy="17972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946" y="3137815"/>
            <a:ext cx="3873144" cy="178441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37267"/>
          <a:stretch/>
        </p:blipFill>
        <p:spPr>
          <a:xfrm>
            <a:off x="3966754" y="1"/>
            <a:ext cx="3859336" cy="304474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471482" y="291924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2068382" y="444324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506657" y="444324"/>
            <a:ext cx="100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671632" y="895174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511532" y="742774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463857" y="1053924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9050" y="742774"/>
            <a:ext cx="3843338" cy="1181276"/>
          </a:xfrm>
          <a:custGeom>
            <a:avLst/>
            <a:gdLst>
              <a:gd name="connsiteX0" fmla="*/ 0 w 3843338"/>
              <a:gd name="connsiteY0" fmla="*/ 1228725 h 1228725"/>
              <a:gd name="connsiteX1" fmla="*/ 2343150 w 3843338"/>
              <a:gd name="connsiteY1" fmla="*/ 1228725 h 1228725"/>
              <a:gd name="connsiteX2" fmla="*/ 2343150 w 3843338"/>
              <a:gd name="connsiteY2" fmla="*/ 1085850 h 1228725"/>
              <a:gd name="connsiteX3" fmla="*/ 3843338 w 3843338"/>
              <a:gd name="connsiteY3" fmla="*/ 1085850 h 1228725"/>
              <a:gd name="connsiteX4" fmla="*/ 3843338 w 3843338"/>
              <a:gd name="connsiteY4" fmla="*/ 0 h 1228725"/>
              <a:gd name="connsiteX5" fmla="*/ 4763 w 3843338"/>
              <a:gd name="connsiteY5" fmla="*/ 0 h 1228725"/>
              <a:gd name="connsiteX6" fmla="*/ 0 w 3843338"/>
              <a:gd name="connsiteY6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43338" h="1228725">
                <a:moveTo>
                  <a:pt x="0" y="1228725"/>
                </a:moveTo>
                <a:lnTo>
                  <a:pt x="2343150" y="1228725"/>
                </a:lnTo>
                <a:lnTo>
                  <a:pt x="2343150" y="1085850"/>
                </a:lnTo>
                <a:lnTo>
                  <a:pt x="3843338" y="1085850"/>
                </a:lnTo>
                <a:lnTo>
                  <a:pt x="3843338" y="0"/>
                </a:lnTo>
                <a:lnTo>
                  <a:pt x="4763" y="0"/>
                </a:lnTo>
                <a:cubicBezTo>
                  <a:pt x="3175" y="409575"/>
                  <a:pt x="1588" y="819150"/>
                  <a:pt x="0" y="1228725"/>
                </a:cubicBez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" y="4695825"/>
            <a:ext cx="38593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■観測に雑音がない．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kumimoji="1" lang="ja-JP" altLang="en-US" sz="900" dirty="0" smtClean="0"/>
              <a:t>→観測と一致する状態を持つ粒子がないと</a:t>
            </a:r>
            <a:r>
              <a:rPr lang="ja-JP" altLang="en-US" sz="900" dirty="0"/>
              <a:t>尤度</a:t>
            </a:r>
            <a:r>
              <a:rPr kumimoji="1" lang="ja-JP" altLang="en-US" sz="900" dirty="0" smtClean="0"/>
              <a:t>がゼロになる．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→尤度がゼロの粒子が全て消滅する．</a:t>
            </a:r>
            <a:endParaRPr lang="en-US" altLang="ja-JP" sz="900" dirty="0" smtClean="0"/>
          </a:p>
          <a:p>
            <a:r>
              <a:rPr lang="ja-JP" altLang="en-US" sz="900" dirty="0"/>
              <a:t>■</a:t>
            </a:r>
            <a:r>
              <a:rPr kumimoji="1" lang="ja-JP" altLang="en-US" sz="900" dirty="0" smtClean="0"/>
              <a:t>その状態でロボットがレフェリーによって移動させられたとする．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→観測とピッタリ一致する粒子など存在しない</a:t>
            </a:r>
            <a:endParaRPr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　（面に対して点に当たる確率はゼロ）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→全粒子が消滅する．</a:t>
            </a:r>
            <a:endParaRPr kumimoji="1" lang="ja-JP" altLang="en-US" sz="900" dirty="0"/>
          </a:p>
        </p:txBody>
      </p:sp>
      <p:sp>
        <p:nvSpPr>
          <p:cNvPr id="14" name="正方形/長方形 13"/>
          <p:cNvSpPr/>
          <p:nvPr/>
        </p:nvSpPr>
        <p:spPr>
          <a:xfrm>
            <a:off x="3269623" y="1492189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341093" y="194779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050582" y="210037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3558" y="240888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58980" y="28658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724691" y="4199335"/>
            <a:ext cx="34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38691" y="4351735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8258" y="405542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256798" y="2995221"/>
            <a:ext cx="13506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先に観測して，</a:t>
            </a:r>
            <a:endParaRPr kumimoji="1" lang="en-US" altLang="ja-JP" sz="700" dirty="0" smtClean="0"/>
          </a:p>
          <a:p>
            <a:r>
              <a:rPr lang="ja-JP" altLang="en-US" sz="700" dirty="0"/>
              <a:t>それ</a:t>
            </a:r>
            <a:r>
              <a:rPr lang="ja-JP" altLang="en-US" sz="700" dirty="0" smtClean="0"/>
              <a:t>に合わせたパーティクルをまく（事前分布に相当）</a:t>
            </a:r>
            <a:endParaRPr kumimoji="1" lang="ja-JP" altLang="en-US" sz="700" dirty="0"/>
          </a:p>
        </p:txBody>
      </p:sp>
      <p:sp>
        <p:nvSpPr>
          <p:cNvPr id="23" name="正方形/長方形 22"/>
          <p:cNvSpPr/>
          <p:nvPr/>
        </p:nvSpPr>
        <p:spPr>
          <a:xfrm>
            <a:off x="2517123" y="304474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523105" y="325064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634691" y="4053384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574015" y="404678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3419643" y="4346264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565330" y="4889636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15880" y="5026161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501705" y="5029336"/>
            <a:ext cx="223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814893" y="5300853"/>
            <a:ext cx="223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707022" y="5436670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32297" y="5577722"/>
            <a:ext cx="223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7711" y="15359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706986" y="30764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16507" y="46004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007132" y="75547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000657" y="1966672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133882" y="2274703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7719140" y="904699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3969929" y="106649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720215" y="242857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3966754" y="258414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328829" y="258414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2386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3093" cy="30583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" y="3058300"/>
            <a:ext cx="3709851" cy="13097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72" y="0"/>
            <a:ext cx="3726471" cy="34806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0" y="4368051"/>
            <a:ext cx="3726473" cy="272831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772" y="5634297"/>
            <a:ext cx="3726471" cy="14692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772" y="3600173"/>
            <a:ext cx="3726471" cy="18867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772" y="5781219"/>
            <a:ext cx="3726471" cy="8584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4942" y="1867409"/>
            <a:ext cx="3726471" cy="217433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4943" y="103861"/>
            <a:ext cx="3726471" cy="175402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4942" y="4052326"/>
            <a:ext cx="3726471" cy="73198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746181" y="117082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5040" y="1316616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19206" y="1612140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506214" y="1607088"/>
            <a:ext cx="81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697221" y="1602415"/>
            <a:ext cx="26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38389" y="1602415"/>
            <a:ext cx="208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314613" y="1602415"/>
            <a:ext cx="367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5040" y="3353824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09190" y="3353824"/>
            <a:ext cx="403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397894" y="3353824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25400" y="3492500"/>
            <a:ext cx="3705225" cy="273050"/>
          </a:xfrm>
          <a:custGeom>
            <a:avLst/>
            <a:gdLst>
              <a:gd name="connsiteX0" fmla="*/ 2708275 w 3705225"/>
              <a:gd name="connsiteY0" fmla="*/ 9525 h 273050"/>
              <a:gd name="connsiteX1" fmla="*/ 2708275 w 3705225"/>
              <a:gd name="connsiteY1" fmla="*/ 130175 h 273050"/>
              <a:gd name="connsiteX2" fmla="*/ 0 w 3705225"/>
              <a:gd name="connsiteY2" fmla="*/ 130175 h 273050"/>
              <a:gd name="connsiteX3" fmla="*/ 0 w 3705225"/>
              <a:gd name="connsiteY3" fmla="*/ 273050 h 273050"/>
              <a:gd name="connsiteX4" fmla="*/ 695325 w 3705225"/>
              <a:gd name="connsiteY4" fmla="*/ 273050 h 273050"/>
              <a:gd name="connsiteX5" fmla="*/ 695325 w 3705225"/>
              <a:gd name="connsiteY5" fmla="*/ 136525 h 273050"/>
              <a:gd name="connsiteX6" fmla="*/ 3705225 w 3705225"/>
              <a:gd name="connsiteY6" fmla="*/ 136525 h 273050"/>
              <a:gd name="connsiteX7" fmla="*/ 3705225 w 3705225"/>
              <a:gd name="connsiteY7" fmla="*/ 0 h 273050"/>
              <a:gd name="connsiteX8" fmla="*/ 2708275 w 3705225"/>
              <a:gd name="connsiteY8" fmla="*/ 9525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5225" h="273050">
                <a:moveTo>
                  <a:pt x="2708275" y="9525"/>
                </a:moveTo>
                <a:lnTo>
                  <a:pt x="2708275" y="130175"/>
                </a:lnTo>
                <a:lnTo>
                  <a:pt x="0" y="130175"/>
                </a:lnTo>
                <a:lnTo>
                  <a:pt x="0" y="273050"/>
                </a:lnTo>
                <a:lnTo>
                  <a:pt x="695325" y="273050"/>
                </a:lnTo>
                <a:lnTo>
                  <a:pt x="695325" y="136525"/>
                </a:lnTo>
                <a:lnTo>
                  <a:pt x="3705225" y="136525"/>
                </a:lnTo>
                <a:lnTo>
                  <a:pt x="3705225" y="0"/>
                </a:lnTo>
                <a:lnTo>
                  <a:pt x="2708275" y="952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179945" y="602289"/>
            <a:ext cx="2541530" cy="38513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フリーフォーム 25"/>
          <p:cNvSpPr/>
          <p:nvPr/>
        </p:nvSpPr>
        <p:spPr>
          <a:xfrm>
            <a:off x="41275" y="3641725"/>
            <a:ext cx="3686175" cy="250825"/>
          </a:xfrm>
          <a:custGeom>
            <a:avLst/>
            <a:gdLst>
              <a:gd name="connsiteX0" fmla="*/ 701675 w 3686175"/>
              <a:gd name="connsiteY0" fmla="*/ 0 h 250825"/>
              <a:gd name="connsiteX1" fmla="*/ 701675 w 3686175"/>
              <a:gd name="connsiteY1" fmla="*/ 123825 h 250825"/>
              <a:gd name="connsiteX2" fmla="*/ 0 w 3686175"/>
              <a:gd name="connsiteY2" fmla="*/ 123825 h 250825"/>
              <a:gd name="connsiteX3" fmla="*/ 0 w 3686175"/>
              <a:gd name="connsiteY3" fmla="*/ 250825 h 250825"/>
              <a:gd name="connsiteX4" fmla="*/ 98425 w 3686175"/>
              <a:gd name="connsiteY4" fmla="*/ 250825 h 250825"/>
              <a:gd name="connsiteX5" fmla="*/ 98425 w 3686175"/>
              <a:gd name="connsiteY5" fmla="*/ 133350 h 250825"/>
              <a:gd name="connsiteX6" fmla="*/ 3686175 w 3686175"/>
              <a:gd name="connsiteY6" fmla="*/ 133350 h 250825"/>
              <a:gd name="connsiteX7" fmla="*/ 3686175 w 3686175"/>
              <a:gd name="connsiteY7" fmla="*/ 19050 h 250825"/>
              <a:gd name="connsiteX8" fmla="*/ 701675 w 3686175"/>
              <a:gd name="connsiteY8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175" h="250825">
                <a:moveTo>
                  <a:pt x="701675" y="0"/>
                </a:moveTo>
                <a:lnTo>
                  <a:pt x="701675" y="123825"/>
                </a:lnTo>
                <a:lnTo>
                  <a:pt x="0" y="123825"/>
                </a:lnTo>
                <a:lnTo>
                  <a:pt x="0" y="250825"/>
                </a:lnTo>
                <a:lnTo>
                  <a:pt x="98425" y="250825"/>
                </a:lnTo>
                <a:lnTo>
                  <a:pt x="98425" y="133350"/>
                </a:lnTo>
                <a:lnTo>
                  <a:pt x="3686175" y="133350"/>
                </a:lnTo>
                <a:lnTo>
                  <a:pt x="3686175" y="19050"/>
                </a:lnTo>
                <a:lnTo>
                  <a:pt x="701675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31750" y="3781425"/>
            <a:ext cx="3702050" cy="260350"/>
          </a:xfrm>
          <a:custGeom>
            <a:avLst/>
            <a:gdLst>
              <a:gd name="connsiteX0" fmla="*/ 142875 w 3702050"/>
              <a:gd name="connsiteY0" fmla="*/ 0 h 260350"/>
              <a:gd name="connsiteX1" fmla="*/ 142875 w 3702050"/>
              <a:gd name="connsiteY1" fmla="*/ 136525 h 260350"/>
              <a:gd name="connsiteX2" fmla="*/ 0 w 3702050"/>
              <a:gd name="connsiteY2" fmla="*/ 136525 h 260350"/>
              <a:gd name="connsiteX3" fmla="*/ 0 w 3702050"/>
              <a:gd name="connsiteY3" fmla="*/ 260350 h 260350"/>
              <a:gd name="connsiteX4" fmla="*/ 3702050 w 3702050"/>
              <a:gd name="connsiteY4" fmla="*/ 260350 h 260350"/>
              <a:gd name="connsiteX5" fmla="*/ 3702050 w 3702050"/>
              <a:gd name="connsiteY5" fmla="*/ 12700 h 260350"/>
              <a:gd name="connsiteX6" fmla="*/ 142875 w 3702050"/>
              <a:gd name="connsiteY6" fmla="*/ 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2050" h="260350">
                <a:moveTo>
                  <a:pt x="142875" y="0"/>
                </a:moveTo>
                <a:lnTo>
                  <a:pt x="142875" y="136525"/>
                </a:lnTo>
                <a:lnTo>
                  <a:pt x="0" y="136525"/>
                </a:lnTo>
                <a:lnTo>
                  <a:pt x="0" y="260350"/>
                </a:lnTo>
                <a:lnTo>
                  <a:pt x="3702050" y="260350"/>
                </a:lnTo>
                <a:lnTo>
                  <a:pt x="3702050" y="12700"/>
                </a:lnTo>
                <a:lnTo>
                  <a:pt x="142875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79945" y="1143871"/>
            <a:ext cx="254153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179945" y="1279566"/>
            <a:ext cx="2541530" cy="41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フリーフォーム 29"/>
          <p:cNvSpPr/>
          <p:nvPr/>
        </p:nvSpPr>
        <p:spPr>
          <a:xfrm>
            <a:off x="19050" y="4089400"/>
            <a:ext cx="3714750" cy="539750"/>
          </a:xfrm>
          <a:custGeom>
            <a:avLst/>
            <a:gdLst>
              <a:gd name="connsiteX0" fmla="*/ 15875 w 3714750"/>
              <a:gd name="connsiteY0" fmla="*/ 0 h 539750"/>
              <a:gd name="connsiteX1" fmla="*/ 3714750 w 3714750"/>
              <a:gd name="connsiteY1" fmla="*/ 0 h 539750"/>
              <a:gd name="connsiteX2" fmla="*/ 3714750 w 3714750"/>
              <a:gd name="connsiteY2" fmla="*/ 403225 h 539750"/>
              <a:gd name="connsiteX3" fmla="*/ 2241550 w 3714750"/>
              <a:gd name="connsiteY3" fmla="*/ 403225 h 539750"/>
              <a:gd name="connsiteX4" fmla="*/ 2241550 w 3714750"/>
              <a:gd name="connsiteY4" fmla="*/ 539750 h 539750"/>
              <a:gd name="connsiteX5" fmla="*/ 0 w 3714750"/>
              <a:gd name="connsiteY5" fmla="*/ 539750 h 539750"/>
              <a:gd name="connsiteX6" fmla="*/ 15875 w 3714750"/>
              <a:gd name="connsiteY6" fmla="*/ 0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4750" h="539750">
                <a:moveTo>
                  <a:pt x="15875" y="0"/>
                </a:moveTo>
                <a:lnTo>
                  <a:pt x="3714750" y="0"/>
                </a:lnTo>
                <a:lnTo>
                  <a:pt x="3714750" y="403225"/>
                </a:lnTo>
                <a:lnTo>
                  <a:pt x="2241550" y="403225"/>
                </a:lnTo>
                <a:lnTo>
                  <a:pt x="2241550" y="539750"/>
                </a:lnTo>
                <a:lnTo>
                  <a:pt x="0" y="539750"/>
                </a:lnTo>
                <a:lnTo>
                  <a:pt x="15875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179945" y="1708774"/>
            <a:ext cx="2541530" cy="1161425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700169" y="4846292"/>
            <a:ext cx="2081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66FF"/>
                </a:solidFill>
              </a:rPr>
              <a:t>より多くのビンに粒子が属するときに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kumimoji="1" lang="ja-JP" altLang="en-US" sz="800" dirty="0" smtClean="0">
                <a:solidFill>
                  <a:srgbClr val="FF66FF"/>
                </a:solidFill>
              </a:rPr>
              <a:t>粒子数を増やす．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lang="ja-JP" altLang="en-US" sz="800" dirty="0">
                <a:solidFill>
                  <a:srgbClr val="FF66FF"/>
                </a:solidFill>
              </a:rPr>
              <a:t>　</a:t>
            </a:r>
            <a:r>
              <a:rPr lang="ja-JP" altLang="en-US" sz="800" dirty="0" smtClean="0">
                <a:solidFill>
                  <a:srgbClr val="FF66FF"/>
                </a:solidFill>
              </a:rPr>
              <a:t>（ロボット移動）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lang="ja-JP" altLang="en-US" sz="800" dirty="0" smtClean="0">
                <a:solidFill>
                  <a:srgbClr val="FF66FF"/>
                </a:solidFill>
              </a:rPr>
              <a:t>ビンが集中してきたら，粒子を減らす．</a:t>
            </a:r>
            <a:endParaRPr lang="en-US" altLang="ja-JP" sz="800" dirty="0" smtClean="0">
              <a:solidFill>
                <a:srgbClr val="FF66FF"/>
              </a:solidFill>
            </a:endParaRPr>
          </a:p>
          <a:p>
            <a:r>
              <a:rPr kumimoji="1" lang="ja-JP" altLang="en-US" sz="800" dirty="0">
                <a:solidFill>
                  <a:srgbClr val="FF66FF"/>
                </a:solidFill>
              </a:rPr>
              <a:t>　</a:t>
            </a:r>
            <a:r>
              <a:rPr kumimoji="1" lang="ja-JP" altLang="en-US" sz="800" dirty="0" smtClean="0">
                <a:solidFill>
                  <a:srgbClr val="FF66FF"/>
                </a:solidFill>
              </a:rPr>
              <a:t>（追従）</a:t>
            </a:r>
            <a:endParaRPr kumimoji="1" lang="ja-JP" altLang="en-US" sz="800" dirty="0">
              <a:solidFill>
                <a:srgbClr val="FF66FF"/>
              </a:solidFill>
            </a:endParaRPr>
          </a:p>
        </p:txBody>
      </p:sp>
      <p:sp>
        <p:nvSpPr>
          <p:cNvPr id="33" name="フリーフォーム 32"/>
          <p:cNvSpPr/>
          <p:nvPr/>
        </p:nvSpPr>
        <p:spPr>
          <a:xfrm>
            <a:off x="6715125" y="2752725"/>
            <a:ext cx="1028700" cy="2476500"/>
          </a:xfrm>
          <a:custGeom>
            <a:avLst/>
            <a:gdLst>
              <a:gd name="connsiteX0" fmla="*/ 0 w 1028700"/>
              <a:gd name="connsiteY0" fmla="*/ 0 h 2476500"/>
              <a:gd name="connsiteX1" fmla="*/ 909638 w 1028700"/>
              <a:gd name="connsiteY1" fmla="*/ 0 h 2476500"/>
              <a:gd name="connsiteX2" fmla="*/ 909638 w 1028700"/>
              <a:gd name="connsiteY2" fmla="*/ 2476500 h 2476500"/>
              <a:gd name="connsiteX3" fmla="*/ 1028700 w 1028700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2476500">
                <a:moveTo>
                  <a:pt x="0" y="0"/>
                </a:moveTo>
                <a:lnTo>
                  <a:pt x="909638" y="0"/>
                </a:lnTo>
                <a:lnTo>
                  <a:pt x="909638" y="2476500"/>
                </a:lnTo>
                <a:lnTo>
                  <a:pt x="1028700" y="247650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231803" y="3798491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2736240" y="3799631"/>
            <a:ext cx="1656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414184" y="4230690"/>
            <a:ext cx="48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572645" y="4365625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927992" y="465690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673073" y="4796650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368522" y="583090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04040" y="597615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3478894" y="597615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407041" y="5973905"/>
            <a:ext cx="8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596049" y="6116843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3436756" y="611684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55531" y="626448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2489841" y="6264481"/>
            <a:ext cx="8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3395356" y="6264481"/>
            <a:ext cx="8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432902" y="641211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00002" y="654679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2616221" y="654679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32968" y="6692055"/>
            <a:ext cx="39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1746181" y="6692055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681764" y="684497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762764" y="698836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6487606" y="594385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553125" y="609566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958064" y="4899888"/>
            <a:ext cx="97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8185055" y="5019912"/>
            <a:ext cx="208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071131" y="5257056"/>
            <a:ext cx="19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066493" y="5257056"/>
            <a:ext cx="190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フリーフォーム 62"/>
          <p:cNvSpPr/>
          <p:nvPr/>
        </p:nvSpPr>
        <p:spPr>
          <a:xfrm>
            <a:off x="7835900" y="2444750"/>
            <a:ext cx="3721863" cy="552450"/>
          </a:xfrm>
          <a:custGeom>
            <a:avLst/>
            <a:gdLst>
              <a:gd name="connsiteX0" fmla="*/ 1463675 w 3768725"/>
              <a:gd name="connsiteY0" fmla="*/ 0 h 552450"/>
              <a:gd name="connsiteX1" fmla="*/ 1463675 w 3768725"/>
              <a:gd name="connsiteY1" fmla="*/ 136525 h 552450"/>
              <a:gd name="connsiteX2" fmla="*/ 0 w 3768725"/>
              <a:gd name="connsiteY2" fmla="*/ 136525 h 552450"/>
              <a:gd name="connsiteX3" fmla="*/ 0 w 3768725"/>
              <a:gd name="connsiteY3" fmla="*/ 552450 h 552450"/>
              <a:gd name="connsiteX4" fmla="*/ 2235200 w 3768725"/>
              <a:gd name="connsiteY4" fmla="*/ 552450 h 552450"/>
              <a:gd name="connsiteX5" fmla="*/ 2235200 w 3768725"/>
              <a:gd name="connsiteY5" fmla="*/ 412750 h 552450"/>
              <a:gd name="connsiteX6" fmla="*/ 3768725 w 3768725"/>
              <a:gd name="connsiteY6" fmla="*/ 412750 h 552450"/>
              <a:gd name="connsiteX7" fmla="*/ 3768725 w 3768725"/>
              <a:gd name="connsiteY7" fmla="*/ 9525 h 552450"/>
              <a:gd name="connsiteX8" fmla="*/ 1463675 w 3768725"/>
              <a:gd name="connsiteY8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8725" h="552450">
                <a:moveTo>
                  <a:pt x="1463675" y="0"/>
                </a:moveTo>
                <a:lnTo>
                  <a:pt x="1463675" y="136525"/>
                </a:lnTo>
                <a:lnTo>
                  <a:pt x="0" y="136525"/>
                </a:lnTo>
                <a:lnTo>
                  <a:pt x="0" y="552450"/>
                </a:lnTo>
                <a:lnTo>
                  <a:pt x="2235200" y="552450"/>
                </a:lnTo>
                <a:lnTo>
                  <a:pt x="2235200" y="412750"/>
                </a:lnTo>
                <a:lnTo>
                  <a:pt x="3768725" y="412750"/>
                </a:lnTo>
                <a:lnTo>
                  <a:pt x="3768725" y="9525"/>
                </a:lnTo>
                <a:lnTo>
                  <a:pt x="1463675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10223500" y="1098550"/>
            <a:ext cx="1377950" cy="1384300"/>
          </a:xfrm>
          <a:custGeom>
            <a:avLst/>
            <a:gdLst>
              <a:gd name="connsiteX0" fmla="*/ 1330325 w 1377950"/>
              <a:gd name="connsiteY0" fmla="*/ 1384300 h 1384300"/>
              <a:gd name="connsiteX1" fmla="*/ 1377950 w 1377950"/>
              <a:gd name="connsiteY1" fmla="*/ 1384300 h 1384300"/>
              <a:gd name="connsiteX2" fmla="*/ 1377950 w 1377950"/>
              <a:gd name="connsiteY2" fmla="*/ 0 h 1384300"/>
              <a:gd name="connsiteX3" fmla="*/ 0 w 1377950"/>
              <a:gd name="connsiteY3" fmla="*/ 0 h 13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7950" h="1384300">
                <a:moveTo>
                  <a:pt x="1330325" y="1384300"/>
                </a:moveTo>
                <a:lnTo>
                  <a:pt x="1377950" y="1384300"/>
                </a:lnTo>
                <a:lnTo>
                  <a:pt x="13779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7842250" y="2886075"/>
            <a:ext cx="3717925" cy="1000125"/>
          </a:xfrm>
          <a:custGeom>
            <a:avLst/>
            <a:gdLst>
              <a:gd name="connsiteX0" fmla="*/ 2216150 w 3717925"/>
              <a:gd name="connsiteY0" fmla="*/ 9525 h 1000125"/>
              <a:gd name="connsiteX1" fmla="*/ 2216150 w 3717925"/>
              <a:gd name="connsiteY1" fmla="*/ 136525 h 1000125"/>
              <a:gd name="connsiteX2" fmla="*/ 0 w 3717925"/>
              <a:gd name="connsiteY2" fmla="*/ 136525 h 1000125"/>
              <a:gd name="connsiteX3" fmla="*/ 0 w 3717925"/>
              <a:gd name="connsiteY3" fmla="*/ 1000125 h 1000125"/>
              <a:gd name="connsiteX4" fmla="*/ 3717925 w 3717925"/>
              <a:gd name="connsiteY4" fmla="*/ 1000125 h 1000125"/>
              <a:gd name="connsiteX5" fmla="*/ 3717925 w 3717925"/>
              <a:gd name="connsiteY5" fmla="*/ 0 h 1000125"/>
              <a:gd name="connsiteX6" fmla="*/ 2216150 w 3717925"/>
              <a:gd name="connsiteY6" fmla="*/ 95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925" h="1000125">
                <a:moveTo>
                  <a:pt x="2216150" y="9525"/>
                </a:moveTo>
                <a:lnTo>
                  <a:pt x="2216150" y="136525"/>
                </a:lnTo>
                <a:lnTo>
                  <a:pt x="0" y="136525"/>
                </a:lnTo>
                <a:lnTo>
                  <a:pt x="0" y="1000125"/>
                </a:lnTo>
                <a:lnTo>
                  <a:pt x="3717925" y="1000125"/>
                </a:lnTo>
                <a:lnTo>
                  <a:pt x="3717925" y="0"/>
                </a:lnTo>
                <a:lnTo>
                  <a:pt x="2216150" y="9525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7769225" y="1117600"/>
            <a:ext cx="1089025" cy="1949450"/>
          </a:xfrm>
          <a:custGeom>
            <a:avLst/>
            <a:gdLst>
              <a:gd name="connsiteX0" fmla="*/ 73025 w 1089025"/>
              <a:gd name="connsiteY0" fmla="*/ 1949450 h 1949450"/>
              <a:gd name="connsiteX1" fmla="*/ 0 w 1089025"/>
              <a:gd name="connsiteY1" fmla="*/ 1949450 h 1949450"/>
              <a:gd name="connsiteX2" fmla="*/ 0 w 1089025"/>
              <a:gd name="connsiteY2" fmla="*/ 0 h 1949450"/>
              <a:gd name="connsiteX3" fmla="*/ 1089025 w 1089025"/>
              <a:gd name="connsiteY3" fmla="*/ 0 h 194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025" h="1949450">
                <a:moveTo>
                  <a:pt x="73025" y="1949450"/>
                </a:moveTo>
                <a:lnTo>
                  <a:pt x="0" y="1949450"/>
                </a:lnTo>
                <a:lnTo>
                  <a:pt x="0" y="0"/>
                </a:lnTo>
                <a:lnTo>
                  <a:pt x="1089025" y="0"/>
                </a:lnTo>
              </a:path>
            </a:pathLst>
          </a:custGeom>
          <a:noFill/>
          <a:ln w="3175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325300" y="2457171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0069831" y="2902627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681034" y="3330525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8468978" y="2747085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9716753" y="3771899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6356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3093" cy="30583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" y="3058300"/>
            <a:ext cx="3709851" cy="13097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72" y="0"/>
            <a:ext cx="3726471" cy="34806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0" y="4368051"/>
            <a:ext cx="3726473" cy="272831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772" y="5634297"/>
            <a:ext cx="3726471" cy="14692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772" y="3600173"/>
            <a:ext cx="3726471" cy="18867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772" y="5781219"/>
            <a:ext cx="3726471" cy="8584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4942" y="1867409"/>
            <a:ext cx="3726471" cy="217433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4943" y="103861"/>
            <a:ext cx="3726471" cy="175402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4942" y="4052326"/>
            <a:ext cx="3726471" cy="73198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746181" y="117082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5040" y="131661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19206" y="161214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506214" y="1607088"/>
            <a:ext cx="81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697221" y="1602415"/>
            <a:ext cx="26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38389" y="1602415"/>
            <a:ext cx="208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314613" y="1602415"/>
            <a:ext cx="367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5040" y="335382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09190" y="3353824"/>
            <a:ext cx="403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397894" y="3353824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25400" y="3492500"/>
            <a:ext cx="3705225" cy="273050"/>
          </a:xfrm>
          <a:custGeom>
            <a:avLst/>
            <a:gdLst>
              <a:gd name="connsiteX0" fmla="*/ 2708275 w 3705225"/>
              <a:gd name="connsiteY0" fmla="*/ 9525 h 273050"/>
              <a:gd name="connsiteX1" fmla="*/ 2708275 w 3705225"/>
              <a:gd name="connsiteY1" fmla="*/ 130175 h 273050"/>
              <a:gd name="connsiteX2" fmla="*/ 0 w 3705225"/>
              <a:gd name="connsiteY2" fmla="*/ 130175 h 273050"/>
              <a:gd name="connsiteX3" fmla="*/ 0 w 3705225"/>
              <a:gd name="connsiteY3" fmla="*/ 273050 h 273050"/>
              <a:gd name="connsiteX4" fmla="*/ 695325 w 3705225"/>
              <a:gd name="connsiteY4" fmla="*/ 273050 h 273050"/>
              <a:gd name="connsiteX5" fmla="*/ 695325 w 3705225"/>
              <a:gd name="connsiteY5" fmla="*/ 136525 h 273050"/>
              <a:gd name="connsiteX6" fmla="*/ 3705225 w 3705225"/>
              <a:gd name="connsiteY6" fmla="*/ 136525 h 273050"/>
              <a:gd name="connsiteX7" fmla="*/ 3705225 w 3705225"/>
              <a:gd name="connsiteY7" fmla="*/ 0 h 273050"/>
              <a:gd name="connsiteX8" fmla="*/ 2708275 w 3705225"/>
              <a:gd name="connsiteY8" fmla="*/ 9525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5225" h="273050">
                <a:moveTo>
                  <a:pt x="2708275" y="9525"/>
                </a:moveTo>
                <a:lnTo>
                  <a:pt x="2708275" y="130175"/>
                </a:lnTo>
                <a:lnTo>
                  <a:pt x="0" y="130175"/>
                </a:lnTo>
                <a:lnTo>
                  <a:pt x="0" y="273050"/>
                </a:lnTo>
                <a:lnTo>
                  <a:pt x="695325" y="273050"/>
                </a:lnTo>
                <a:lnTo>
                  <a:pt x="695325" y="136525"/>
                </a:lnTo>
                <a:lnTo>
                  <a:pt x="3705225" y="136525"/>
                </a:lnTo>
                <a:lnTo>
                  <a:pt x="3705225" y="0"/>
                </a:lnTo>
                <a:lnTo>
                  <a:pt x="2708275" y="952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179945" y="602289"/>
            <a:ext cx="2541530" cy="38513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フリーフォーム 25"/>
          <p:cNvSpPr/>
          <p:nvPr/>
        </p:nvSpPr>
        <p:spPr>
          <a:xfrm>
            <a:off x="41275" y="3641725"/>
            <a:ext cx="3686175" cy="250825"/>
          </a:xfrm>
          <a:custGeom>
            <a:avLst/>
            <a:gdLst>
              <a:gd name="connsiteX0" fmla="*/ 701675 w 3686175"/>
              <a:gd name="connsiteY0" fmla="*/ 0 h 250825"/>
              <a:gd name="connsiteX1" fmla="*/ 701675 w 3686175"/>
              <a:gd name="connsiteY1" fmla="*/ 123825 h 250825"/>
              <a:gd name="connsiteX2" fmla="*/ 0 w 3686175"/>
              <a:gd name="connsiteY2" fmla="*/ 123825 h 250825"/>
              <a:gd name="connsiteX3" fmla="*/ 0 w 3686175"/>
              <a:gd name="connsiteY3" fmla="*/ 250825 h 250825"/>
              <a:gd name="connsiteX4" fmla="*/ 98425 w 3686175"/>
              <a:gd name="connsiteY4" fmla="*/ 250825 h 250825"/>
              <a:gd name="connsiteX5" fmla="*/ 98425 w 3686175"/>
              <a:gd name="connsiteY5" fmla="*/ 133350 h 250825"/>
              <a:gd name="connsiteX6" fmla="*/ 3686175 w 3686175"/>
              <a:gd name="connsiteY6" fmla="*/ 133350 h 250825"/>
              <a:gd name="connsiteX7" fmla="*/ 3686175 w 3686175"/>
              <a:gd name="connsiteY7" fmla="*/ 19050 h 250825"/>
              <a:gd name="connsiteX8" fmla="*/ 701675 w 3686175"/>
              <a:gd name="connsiteY8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175" h="250825">
                <a:moveTo>
                  <a:pt x="701675" y="0"/>
                </a:moveTo>
                <a:lnTo>
                  <a:pt x="701675" y="123825"/>
                </a:lnTo>
                <a:lnTo>
                  <a:pt x="0" y="123825"/>
                </a:lnTo>
                <a:lnTo>
                  <a:pt x="0" y="250825"/>
                </a:lnTo>
                <a:lnTo>
                  <a:pt x="98425" y="250825"/>
                </a:lnTo>
                <a:lnTo>
                  <a:pt x="98425" y="133350"/>
                </a:lnTo>
                <a:lnTo>
                  <a:pt x="3686175" y="133350"/>
                </a:lnTo>
                <a:lnTo>
                  <a:pt x="3686175" y="19050"/>
                </a:lnTo>
                <a:lnTo>
                  <a:pt x="701675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31750" y="3781425"/>
            <a:ext cx="3702050" cy="260350"/>
          </a:xfrm>
          <a:custGeom>
            <a:avLst/>
            <a:gdLst>
              <a:gd name="connsiteX0" fmla="*/ 142875 w 3702050"/>
              <a:gd name="connsiteY0" fmla="*/ 0 h 260350"/>
              <a:gd name="connsiteX1" fmla="*/ 142875 w 3702050"/>
              <a:gd name="connsiteY1" fmla="*/ 136525 h 260350"/>
              <a:gd name="connsiteX2" fmla="*/ 0 w 3702050"/>
              <a:gd name="connsiteY2" fmla="*/ 136525 h 260350"/>
              <a:gd name="connsiteX3" fmla="*/ 0 w 3702050"/>
              <a:gd name="connsiteY3" fmla="*/ 260350 h 260350"/>
              <a:gd name="connsiteX4" fmla="*/ 3702050 w 3702050"/>
              <a:gd name="connsiteY4" fmla="*/ 260350 h 260350"/>
              <a:gd name="connsiteX5" fmla="*/ 3702050 w 3702050"/>
              <a:gd name="connsiteY5" fmla="*/ 12700 h 260350"/>
              <a:gd name="connsiteX6" fmla="*/ 142875 w 3702050"/>
              <a:gd name="connsiteY6" fmla="*/ 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2050" h="260350">
                <a:moveTo>
                  <a:pt x="142875" y="0"/>
                </a:moveTo>
                <a:lnTo>
                  <a:pt x="142875" y="136525"/>
                </a:lnTo>
                <a:lnTo>
                  <a:pt x="0" y="136525"/>
                </a:lnTo>
                <a:lnTo>
                  <a:pt x="0" y="260350"/>
                </a:lnTo>
                <a:lnTo>
                  <a:pt x="3702050" y="260350"/>
                </a:lnTo>
                <a:lnTo>
                  <a:pt x="3702050" y="12700"/>
                </a:lnTo>
                <a:lnTo>
                  <a:pt x="142875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79945" y="1143871"/>
            <a:ext cx="254153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179945" y="1279566"/>
            <a:ext cx="2541530" cy="41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フリーフォーム 29"/>
          <p:cNvSpPr/>
          <p:nvPr/>
        </p:nvSpPr>
        <p:spPr>
          <a:xfrm>
            <a:off x="19050" y="4089400"/>
            <a:ext cx="3714750" cy="539750"/>
          </a:xfrm>
          <a:custGeom>
            <a:avLst/>
            <a:gdLst>
              <a:gd name="connsiteX0" fmla="*/ 15875 w 3714750"/>
              <a:gd name="connsiteY0" fmla="*/ 0 h 539750"/>
              <a:gd name="connsiteX1" fmla="*/ 3714750 w 3714750"/>
              <a:gd name="connsiteY1" fmla="*/ 0 h 539750"/>
              <a:gd name="connsiteX2" fmla="*/ 3714750 w 3714750"/>
              <a:gd name="connsiteY2" fmla="*/ 403225 h 539750"/>
              <a:gd name="connsiteX3" fmla="*/ 2241550 w 3714750"/>
              <a:gd name="connsiteY3" fmla="*/ 403225 h 539750"/>
              <a:gd name="connsiteX4" fmla="*/ 2241550 w 3714750"/>
              <a:gd name="connsiteY4" fmla="*/ 539750 h 539750"/>
              <a:gd name="connsiteX5" fmla="*/ 0 w 3714750"/>
              <a:gd name="connsiteY5" fmla="*/ 539750 h 539750"/>
              <a:gd name="connsiteX6" fmla="*/ 15875 w 3714750"/>
              <a:gd name="connsiteY6" fmla="*/ 0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4750" h="539750">
                <a:moveTo>
                  <a:pt x="15875" y="0"/>
                </a:moveTo>
                <a:lnTo>
                  <a:pt x="3714750" y="0"/>
                </a:lnTo>
                <a:lnTo>
                  <a:pt x="3714750" y="403225"/>
                </a:lnTo>
                <a:lnTo>
                  <a:pt x="2241550" y="403225"/>
                </a:lnTo>
                <a:lnTo>
                  <a:pt x="2241550" y="539750"/>
                </a:lnTo>
                <a:lnTo>
                  <a:pt x="0" y="539750"/>
                </a:lnTo>
                <a:lnTo>
                  <a:pt x="15875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179945" y="1708774"/>
            <a:ext cx="2541530" cy="1161425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700169" y="4846292"/>
            <a:ext cx="2081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66FF"/>
                </a:solidFill>
              </a:rPr>
              <a:t>より多くのビンに粒子が属するときに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kumimoji="1" lang="ja-JP" altLang="en-US" sz="800" dirty="0" smtClean="0">
                <a:solidFill>
                  <a:srgbClr val="FF66FF"/>
                </a:solidFill>
              </a:rPr>
              <a:t>粒子数を増やす．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lang="ja-JP" altLang="en-US" sz="800" dirty="0">
                <a:solidFill>
                  <a:srgbClr val="FF66FF"/>
                </a:solidFill>
              </a:rPr>
              <a:t>　</a:t>
            </a:r>
            <a:r>
              <a:rPr lang="ja-JP" altLang="en-US" sz="800" dirty="0" smtClean="0">
                <a:solidFill>
                  <a:srgbClr val="FF66FF"/>
                </a:solidFill>
              </a:rPr>
              <a:t>（ロボット移動）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lang="ja-JP" altLang="en-US" sz="800" dirty="0" smtClean="0">
                <a:solidFill>
                  <a:srgbClr val="FF66FF"/>
                </a:solidFill>
              </a:rPr>
              <a:t>ビンが集中してきたら，粒子を減らす．</a:t>
            </a:r>
            <a:endParaRPr lang="en-US" altLang="ja-JP" sz="800" dirty="0" smtClean="0">
              <a:solidFill>
                <a:srgbClr val="FF66FF"/>
              </a:solidFill>
            </a:endParaRPr>
          </a:p>
          <a:p>
            <a:r>
              <a:rPr kumimoji="1" lang="ja-JP" altLang="en-US" sz="800" dirty="0">
                <a:solidFill>
                  <a:srgbClr val="FF66FF"/>
                </a:solidFill>
              </a:rPr>
              <a:t>　</a:t>
            </a:r>
            <a:r>
              <a:rPr kumimoji="1" lang="ja-JP" altLang="en-US" sz="800" dirty="0" smtClean="0">
                <a:solidFill>
                  <a:srgbClr val="FF66FF"/>
                </a:solidFill>
              </a:rPr>
              <a:t>（追従）</a:t>
            </a:r>
            <a:endParaRPr kumimoji="1" lang="ja-JP" altLang="en-US" sz="800" dirty="0">
              <a:solidFill>
                <a:srgbClr val="FF66FF"/>
              </a:solidFill>
            </a:endParaRPr>
          </a:p>
        </p:txBody>
      </p:sp>
      <p:sp>
        <p:nvSpPr>
          <p:cNvPr id="33" name="フリーフォーム 32"/>
          <p:cNvSpPr/>
          <p:nvPr/>
        </p:nvSpPr>
        <p:spPr>
          <a:xfrm>
            <a:off x="6715125" y="2752725"/>
            <a:ext cx="1028700" cy="2476500"/>
          </a:xfrm>
          <a:custGeom>
            <a:avLst/>
            <a:gdLst>
              <a:gd name="connsiteX0" fmla="*/ 0 w 1028700"/>
              <a:gd name="connsiteY0" fmla="*/ 0 h 2476500"/>
              <a:gd name="connsiteX1" fmla="*/ 909638 w 1028700"/>
              <a:gd name="connsiteY1" fmla="*/ 0 h 2476500"/>
              <a:gd name="connsiteX2" fmla="*/ 909638 w 1028700"/>
              <a:gd name="connsiteY2" fmla="*/ 2476500 h 2476500"/>
              <a:gd name="connsiteX3" fmla="*/ 1028700 w 1028700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2476500">
                <a:moveTo>
                  <a:pt x="0" y="0"/>
                </a:moveTo>
                <a:lnTo>
                  <a:pt x="909638" y="0"/>
                </a:lnTo>
                <a:lnTo>
                  <a:pt x="909638" y="2476500"/>
                </a:lnTo>
                <a:lnTo>
                  <a:pt x="1028700" y="247650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231803" y="379849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2736240" y="3799631"/>
            <a:ext cx="1656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414184" y="4230690"/>
            <a:ext cx="48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572645" y="4365625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927992" y="465690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673073" y="4796650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368522" y="583090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04040" y="597615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3478894" y="597615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407041" y="5973905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596049" y="6116843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3436756" y="611684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55531" y="626448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2489841" y="6264481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3395356" y="6264481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432902" y="641211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00002" y="654679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2616221" y="654679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32968" y="6692055"/>
            <a:ext cx="39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1746181" y="6692055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681764" y="684497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762764" y="698836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6487606" y="594385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553125" y="609566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958064" y="4899888"/>
            <a:ext cx="97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8185055" y="5019912"/>
            <a:ext cx="208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071131" y="5257056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066493" y="5257056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フリーフォーム 62"/>
          <p:cNvSpPr/>
          <p:nvPr/>
        </p:nvSpPr>
        <p:spPr>
          <a:xfrm>
            <a:off x="7835900" y="2444750"/>
            <a:ext cx="3721863" cy="552450"/>
          </a:xfrm>
          <a:custGeom>
            <a:avLst/>
            <a:gdLst>
              <a:gd name="connsiteX0" fmla="*/ 1463675 w 3768725"/>
              <a:gd name="connsiteY0" fmla="*/ 0 h 552450"/>
              <a:gd name="connsiteX1" fmla="*/ 1463675 w 3768725"/>
              <a:gd name="connsiteY1" fmla="*/ 136525 h 552450"/>
              <a:gd name="connsiteX2" fmla="*/ 0 w 3768725"/>
              <a:gd name="connsiteY2" fmla="*/ 136525 h 552450"/>
              <a:gd name="connsiteX3" fmla="*/ 0 w 3768725"/>
              <a:gd name="connsiteY3" fmla="*/ 552450 h 552450"/>
              <a:gd name="connsiteX4" fmla="*/ 2235200 w 3768725"/>
              <a:gd name="connsiteY4" fmla="*/ 552450 h 552450"/>
              <a:gd name="connsiteX5" fmla="*/ 2235200 w 3768725"/>
              <a:gd name="connsiteY5" fmla="*/ 412750 h 552450"/>
              <a:gd name="connsiteX6" fmla="*/ 3768725 w 3768725"/>
              <a:gd name="connsiteY6" fmla="*/ 412750 h 552450"/>
              <a:gd name="connsiteX7" fmla="*/ 3768725 w 3768725"/>
              <a:gd name="connsiteY7" fmla="*/ 9525 h 552450"/>
              <a:gd name="connsiteX8" fmla="*/ 1463675 w 3768725"/>
              <a:gd name="connsiteY8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8725" h="552450">
                <a:moveTo>
                  <a:pt x="1463675" y="0"/>
                </a:moveTo>
                <a:lnTo>
                  <a:pt x="1463675" y="136525"/>
                </a:lnTo>
                <a:lnTo>
                  <a:pt x="0" y="136525"/>
                </a:lnTo>
                <a:lnTo>
                  <a:pt x="0" y="552450"/>
                </a:lnTo>
                <a:lnTo>
                  <a:pt x="2235200" y="552450"/>
                </a:lnTo>
                <a:lnTo>
                  <a:pt x="2235200" y="412750"/>
                </a:lnTo>
                <a:lnTo>
                  <a:pt x="3768725" y="412750"/>
                </a:lnTo>
                <a:lnTo>
                  <a:pt x="3768725" y="9525"/>
                </a:lnTo>
                <a:lnTo>
                  <a:pt x="1463675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10223500" y="1098550"/>
            <a:ext cx="1377950" cy="1384300"/>
          </a:xfrm>
          <a:custGeom>
            <a:avLst/>
            <a:gdLst>
              <a:gd name="connsiteX0" fmla="*/ 1330325 w 1377950"/>
              <a:gd name="connsiteY0" fmla="*/ 1384300 h 1384300"/>
              <a:gd name="connsiteX1" fmla="*/ 1377950 w 1377950"/>
              <a:gd name="connsiteY1" fmla="*/ 1384300 h 1384300"/>
              <a:gd name="connsiteX2" fmla="*/ 1377950 w 1377950"/>
              <a:gd name="connsiteY2" fmla="*/ 0 h 1384300"/>
              <a:gd name="connsiteX3" fmla="*/ 0 w 1377950"/>
              <a:gd name="connsiteY3" fmla="*/ 0 h 13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7950" h="1384300">
                <a:moveTo>
                  <a:pt x="1330325" y="1384300"/>
                </a:moveTo>
                <a:lnTo>
                  <a:pt x="1377950" y="1384300"/>
                </a:lnTo>
                <a:lnTo>
                  <a:pt x="13779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7842250" y="2886075"/>
            <a:ext cx="3717925" cy="1000125"/>
          </a:xfrm>
          <a:custGeom>
            <a:avLst/>
            <a:gdLst>
              <a:gd name="connsiteX0" fmla="*/ 2216150 w 3717925"/>
              <a:gd name="connsiteY0" fmla="*/ 9525 h 1000125"/>
              <a:gd name="connsiteX1" fmla="*/ 2216150 w 3717925"/>
              <a:gd name="connsiteY1" fmla="*/ 136525 h 1000125"/>
              <a:gd name="connsiteX2" fmla="*/ 0 w 3717925"/>
              <a:gd name="connsiteY2" fmla="*/ 136525 h 1000125"/>
              <a:gd name="connsiteX3" fmla="*/ 0 w 3717925"/>
              <a:gd name="connsiteY3" fmla="*/ 1000125 h 1000125"/>
              <a:gd name="connsiteX4" fmla="*/ 3717925 w 3717925"/>
              <a:gd name="connsiteY4" fmla="*/ 1000125 h 1000125"/>
              <a:gd name="connsiteX5" fmla="*/ 3717925 w 3717925"/>
              <a:gd name="connsiteY5" fmla="*/ 0 h 1000125"/>
              <a:gd name="connsiteX6" fmla="*/ 2216150 w 3717925"/>
              <a:gd name="connsiteY6" fmla="*/ 95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925" h="1000125">
                <a:moveTo>
                  <a:pt x="2216150" y="9525"/>
                </a:moveTo>
                <a:lnTo>
                  <a:pt x="2216150" y="136525"/>
                </a:lnTo>
                <a:lnTo>
                  <a:pt x="0" y="136525"/>
                </a:lnTo>
                <a:lnTo>
                  <a:pt x="0" y="1000125"/>
                </a:lnTo>
                <a:lnTo>
                  <a:pt x="3717925" y="1000125"/>
                </a:lnTo>
                <a:lnTo>
                  <a:pt x="3717925" y="0"/>
                </a:lnTo>
                <a:lnTo>
                  <a:pt x="2216150" y="9525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7769225" y="1117600"/>
            <a:ext cx="1089025" cy="1949450"/>
          </a:xfrm>
          <a:custGeom>
            <a:avLst/>
            <a:gdLst>
              <a:gd name="connsiteX0" fmla="*/ 73025 w 1089025"/>
              <a:gd name="connsiteY0" fmla="*/ 1949450 h 1949450"/>
              <a:gd name="connsiteX1" fmla="*/ 0 w 1089025"/>
              <a:gd name="connsiteY1" fmla="*/ 1949450 h 1949450"/>
              <a:gd name="connsiteX2" fmla="*/ 0 w 1089025"/>
              <a:gd name="connsiteY2" fmla="*/ 0 h 1949450"/>
              <a:gd name="connsiteX3" fmla="*/ 1089025 w 1089025"/>
              <a:gd name="connsiteY3" fmla="*/ 0 h 194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025" h="1949450">
                <a:moveTo>
                  <a:pt x="73025" y="1949450"/>
                </a:moveTo>
                <a:lnTo>
                  <a:pt x="0" y="1949450"/>
                </a:lnTo>
                <a:lnTo>
                  <a:pt x="0" y="0"/>
                </a:lnTo>
                <a:lnTo>
                  <a:pt x="1089025" y="0"/>
                </a:lnTo>
              </a:path>
            </a:pathLst>
          </a:custGeom>
          <a:noFill/>
          <a:ln w="3175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325300" y="2457171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0069831" y="2902627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681034" y="3330525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8468978" y="2747085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9716753" y="3771899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6164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85175" cy="40555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4087"/>
          <a:stretch/>
        </p:blipFill>
        <p:spPr>
          <a:xfrm>
            <a:off x="0" y="4055545"/>
            <a:ext cx="3791935" cy="31453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660" y="1865362"/>
            <a:ext cx="3787980" cy="499263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66384"/>
          <a:stretch/>
        </p:blipFill>
        <p:spPr>
          <a:xfrm>
            <a:off x="3898900" y="261218"/>
            <a:ext cx="3791935" cy="16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5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50182" b="38089"/>
          <a:stretch/>
        </p:blipFill>
        <p:spPr>
          <a:xfrm>
            <a:off x="0" y="2105026"/>
            <a:ext cx="3775978" cy="58102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72717"/>
          <a:stretch/>
        </p:blipFill>
        <p:spPr>
          <a:xfrm>
            <a:off x="3925613" y="2836065"/>
            <a:ext cx="3782738" cy="135088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131" y="4212349"/>
            <a:ext cx="3781220" cy="72637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b="57892"/>
          <a:stretch/>
        </p:blipFill>
        <p:spPr>
          <a:xfrm>
            <a:off x="0" y="0"/>
            <a:ext cx="3775978" cy="208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t="79697"/>
          <a:stretch/>
        </p:blipFill>
        <p:spPr>
          <a:xfrm>
            <a:off x="3920166" y="1775580"/>
            <a:ext cx="3775978" cy="100575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b="64573"/>
          <a:stretch/>
        </p:blipFill>
        <p:spPr>
          <a:xfrm>
            <a:off x="0" y="2798877"/>
            <a:ext cx="3782738" cy="175410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t="37351" b="27894"/>
          <a:stretch/>
        </p:blipFill>
        <p:spPr>
          <a:xfrm>
            <a:off x="3925613" y="0"/>
            <a:ext cx="3782738" cy="172085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/>
          <a:srcRect t="62104" b="20591"/>
          <a:stretch/>
        </p:blipFill>
        <p:spPr>
          <a:xfrm>
            <a:off x="6760" y="4574457"/>
            <a:ext cx="3775978" cy="8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69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13</a:t>
            </a:r>
            <a:r>
              <a:rPr kumimoji="1" lang="ja-JP" altLang="en-US" dirty="0" smtClean="0"/>
              <a:t>章 </a:t>
            </a:r>
            <a:r>
              <a:rPr kumimoji="1" lang="en-US" altLang="ja-JP" dirty="0" err="1" smtClean="0"/>
              <a:t>FastSLAM</a:t>
            </a:r>
            <a:r>
              <a:rPr kumimoji="1" lang="ja-JP" altLang="en-US" dirty="0" smtClean="0"/>
              <a:t>アルゴリズム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770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81004" cy="30005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2376"/>
          <a:stretch/>
        </p:blipFill>
        <p:spPr>
          <a:xfrm>
            <a:off x="3806977" y="0"/>
            <a:ext cx="3681005" cy="40005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88100"/>
          <a:stretch/>
        </p:blipFill>
        <p:spPr>
          <a:xfrm>
            <a:off x="0" y="3013297"/>
            <a:ext cx="3681007" cy="54330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031898" y="1877094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207920" y="1877094"/>
            <a:ext cx="468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2031661" y="731147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369800" y="2744908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542986" y="2029494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86667" y="2165896"/>
            <a:ext cx="45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073709" y="10104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305774" y="14229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310819" y="446254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472789" y="446254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7375566" y="446254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817767" y="593602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769996" y="1160261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947939" y="1872042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064127" y="2019390"/>
            <a:ext cx="32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07355" y="2155792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993231" y="2446377"/>
            <a:ext cx="32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208190" y="2446377"/>
            <a:ext cx="32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6149657" y="3163282"/>
            <a:ext cx="23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622048" y="3310208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7328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81004" cy="30005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2376"/>
          <a:stretch/>
        </p:blipFill>
        <p:spPr>
          <a:xfrm>
            <a:off x="3806977" y="0"/>
            <a:ext cx="3681005" cy="40005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88100"/>
          <a:stretch/>
        </p:blipFill>
        <p:spPr>
          <a:xfrm>
            <a:off x="0" y="3013297"/>
            <a:ext cx="3681007" cy="54330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031898" y="1877094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207920" y="1877094"/>
            <a:ext cx="468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2031661" y="731147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369800" y="2744908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542986" y="2029494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86667" y="2165896"/>
            <a:ext cx="45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073709" y="10104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305774" y="14229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310819" y="446254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472789" y="446254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7375566" y="446254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817767" y="593602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769996" y="1160261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947939" y="1872042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064127" y="2019390"/>
            <a:ext cx="32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07355" y="2155792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993231" y="2446377"/>
            <a:ext cx="32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208190" y="2446377"/>
            <a:ext cx="32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6149657" y="3163282"/>
            <a:ext cx="23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622048" y="3310208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00013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0534" cy="50962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495"/>
          <a:stretch/>
        </p:blipFill>
        <p:spPr>
          <a:xfrm>
            <a:off x="4128048" y="317500"/>
            <a:ext cx="3863366" cy="21844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833381" y="481125"/>
            <a:ext cx="32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53723" y="633525"/>
            <a:ext cx="32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329875" y="1384908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97827" y="1542360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589131" y="1689708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87827" y="1842108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46317" y="1241770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634222" y="1236929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610746" y="588525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10746" y="735873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81221" y="886396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610746" y="1184267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404246" y="2133592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91671" y="2228892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60193" y="289881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047518" y="289881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329875" y="289881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517200" y="289881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945706" y="2898817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133031" y="2898817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860193" y="350206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2047518" y="350206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329875" y="350206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517200" y="350206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945706" y="3502067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3133031" y="3502067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826316" y="4445042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2039041" y="4445042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299173" y="4445042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2515073" y="4445042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915004" y="4445042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3124554" y="4445042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7904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0534" cy="50962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495"/>
          <a:stretch/>
        </p:blipFill>
        <p:spPr>
          <a:xfrm>
            <a:off x="4128048" y="317500"/>
            <a:ext cx="3863366" cy="21844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833381" y="481125"/>
            <a:ext cx="32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53723" y="633525"/>
            <a:ext cx="32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329875" y="1384908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97827" y="1542360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589131" y="1689708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87827" y="1842108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46317" y="1241770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634222" y="1236929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610746" y="58852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10746" y="735873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81221" y="886396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610746" y="1184267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404246" y="2133592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91671" y="2228892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60193" y="289881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047518" y="289881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329875" y="289881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517200" y="289881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945706" y="2898817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133031" y="2898817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860193" y="350206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2047518" y="350206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329875" y="350206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517200" y="350206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945706" y="3502067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3133031" y="3502067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826316" y="4445042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2039041" y="4445042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299173" y="4445042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2515073" y="4445042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915004" y="4445042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3124554" y="4445042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490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5400" dirty="0"/>
              <a:t>7</a:t>
            </a:r>
            <a:r>
              <a:rPr kumimoji="1" lang="ja-JP" altLang="en-US" sz="5400" dirty="0" smtClean="0"/>
              <a:t>章 移動ロボットの位置推定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7367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709280" cy="27215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2953"/>
          <a:stretch/>
        </p:blipFill>
        <p:spPr>
          <a:xfrm>
            <a:off x="1" y="2721521"/>
            <a:ext cx="3771446" cy="27031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58701"/>
          <a:stretch/>
        </p:blipFill>
        <p:spPr>
          <a:xfrm>
            <a:off x="3781808" y="1900541"/>
            <a:ext cx="3750724" cy="203684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121" y="2957062"/>
            <a:ext cx="3702372" cy="8910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0159"/>
          <a:stretch/>
        </p:blipFill>
        <p:spPr>
          <a:xfrm>
            <a:off x="3771447" y="0"/>
            <a:ext cx="3771446" cy="18878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41544"/>
          <a:stretch/>
        </p:blipFill>
        <p:spPr>
          <a:xfrm>
            <a:off x="7615420" y="0"/>
            <a:ext cx="3750724" cy="288296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170634" y="1117207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330308" y="1265732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878120" y="820080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382820" y="1993627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363895" y="1993627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76509" y="3335040"/>
            <a:ext cx="43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63884" y="3330590"/>
            <a:ext cx="43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165717" y="3330590"/>
            <a:ext cx="43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711817" y="3330590"/>
            <a:ext cx="43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723892" y="3660569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84142" y="3657412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359858" y="3657412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884470" y="4568552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84142" y="471777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3059" y="499717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9526" y="514957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435033" y="575692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311708" y="375667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64558" y="2772835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9064558" y="2966510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9064558" y="3207254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105458" y="376757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752908" y="829570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657658" y="1729016"/>
            <a:ext cx="774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238558" y="2267676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9841733" y="2772835"/>
            <a:ext cx="90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838558" y="2966510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849625" y="3128392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8052575" y="2088917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777983" y="1029856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8185900" y="356103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572050" y="736981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269022" y="1368969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302109" y="1516870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783246" y="2443824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253419" y="2952299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4461494" y="3551503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647858" y="530648"/>
            <a:ext cx="9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5419492" y="2881446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739386" y="3558052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矢印コネクタ 2"/>
          <p:cNvCxnSpPr/>
          <p:nvPr/>
        </p:nvCxnSpPr>
        <p:spPr>
          <a:xfrm>
            <a:off x="5297419" y="3074510"/>
            <a:ext cx="598556" cy="458219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8052575" y="1848412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624670" y="1698520"/>
            <a:ext cx="2907861" cy="16958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224229" y="2848226"/>
            <a:ext cx="3308302" cy="280166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8891610" y="1525287"/>
            <a:ext cx="1062000" cy="25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9972677" y="1525418"/>
            <a:ext cx="1224000" cy="252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844575" y="1809976"/>
            <a:ext cx="972000" cy="252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9044421" y="1261342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2214494" y="487918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8910664" y="1543287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0129296" y="1537981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533567" y="1727341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フリーフォーム 60"/>
          <p:cNvSpPr/>
          <p:nvPr/>
        </p:nvSpPr>
        <p:spPr>
          <a:xfrm>
            <a:off x="7529513" y="1485900"/>
            <a:ext cx="2619375" cy="285750"/>
          </a:xfrm>
          <a:custGeom>
            <a:avLst/>
            <a:gdLst>
              <a:gd name="connsiteX0" fmla="*/ 0 w 2619375"/>
              <a:gd name="connsiteY0" fmla="*/ 285750 h 285750"/>
              <a:gd name="connsiteX1" fmla="*/ 147637 w 2619375"/>
              <a:gd name="connsiteY1" fmla="*/ 285750 h 285750"/>
              <a:gd name="connsiteX2" fmla="*/ 147637 w 2619375"/>
              <a:gd name="connsiteY2" fmla="*/ 0 h 285750"/>
              <a:gd name="connsiteX3" fmla="*/ 2619375 w 2619375"/>
              <a:gd name="connsiteY3" fmla="*/ 0 h 285750"/>
              <a:gd name="connsiteX4" fmla="*/ 2619375 w 2619375"/>
              <a:gd name="connsiteY4" fmla="*/ 381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9375" h="285750">
                <a:moveTo>
                  <a:pt x="0" y="285750"/>
                </a:moveTo>
                <a:lnTo>
                  <a:pt x="147637" y="285750"/>
                </a:lnTo>
                <a:lnTo>
                  <a:pt x="147637" y="0"/>
                </a:lnTo>
                <a:lnTo>
                  <a:pt x="2619375" y="0"/>
                </a:lnTo>
                <a:lnTo>
                  <a:pt x="2619375" y="38100"/>
                </a:lnTo>
              </a:path>
            </a:pathLst>
          </a:cu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8982075" y="2328863"/>
            <a:ext cx="2352675" cy="809625"/>
          </a:xfrm>
          <a:custGeom>
            <a:avLst/>
            <a:gdLst>
              <a:gd name="connsiteX0" fmla="*/ 0 w 2352675"/>
              <a:gd name="connsiteY0" fmla="*/ 0 h 809625"/>
              <a:gd name="connsiteX1" fmla="*/ 2352675 w 2352675"/>
              <a:gd name="connsiteY1" fmla="*/ 0 h 809625"/>
              <a:gd name="connsiteX2" fmla="*/ 2352675 w 2352675"/>
              <a:gd name="connsiteY2" fmla="*/ 809625 h 809625"/>
              <a:gd name="connsiteX3" fmla="*/ 1809750 w 2352675"/>
              <a:gd name="connsiteY3" fmla="*/ 80962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809625">
                <a:moveTo>
                  <a:pt x="0" y="0"/>
                </a:moveTo>
                <a:lnTo>
                  <a:pt x="2352675" y="0"/>
                </a:lnTo>
                <a:lnTo>
                  <a:pt x="2352675" y="809625"/>
                </a:lnTo>
                <a:lnTo>
                  <a:pt x="1809750" y="809625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013034" y="1856502"/>
            <a:ext cx="774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912454" y="3603412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フリーフォーム 65"/>
          <p:cNvSpPr/>
          <p:nvPr/>
        </p:nvSpPr>
        <p:spPr>
          <a:xfrm>
            <a:off x="7529513" y="1728786"/>
            <a:ext cx="1364400" cy="1123950"/>
          </a:xfrm>
          <a:custGeom>
            <a:avLst/>
            <a:gdLst>
              <a:gd name="connsiteX0" fmla="*/ 0 w 1357312"/>
              <a:gd name="connsiteY0" fmla="*/ 1123950 h 1123950"/>
              <a:gd name="connsiteX1" fmla="*/ 80962 w 1357312"/>
              <a:gd name="connsiteY1" fmla="*/ 1123950 h 1123950"/>
              <a:gd name="connsiteX2" fmla="*/ 80962 w 1357312"/>
              <a:gd name="connsiteY2" fmla="*/ 61913 h 1123950"/>
              <a:gd name="connsiteX3" fmla="*/ 1357312 w 1357312"/>
              <a:gd name="connsiteY3" fmla="*/ 61913 h 1123950"/>
              <a:gd name="connsiteX4" fmla="*/ 1357312 w 1357312"/>
              <a:gd name="connsiteY4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312" h="1123950">
                <a:moveTo>
                  <a:pt x="0" y="1123950"/>
                </a:moveTo>
                <a:lnTo>
                  <a:pt x="80962" y="1123950"/>
                </a:lnTo>
                <a:lnTo>
                  <a:pt x="80962" y="61913"/>
                </a:lnTo>
                <a:lnTo>
                  <a:pt x="1357312" y="61913"/>
                </a:lnTo>
                <a:lnTo>
                  <a:pt x="1357312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5295900" y="546100"/>
            <a:ext cx="6127750" cy="3403600"/>
          </a:xfrm>
          <a:custGeom>
            <a:avLst/>
            <a:gdLst>
              <a:gd name="connsiteX0" fmla="*/ 0 w 6127750"/>
              <a:gd name="connsiteY0" fmla="*/ 3105150 h 3403600"/>
              <a:gd name="connsiteX1" fmla="*/ 0 w 6127750"/>
              <a:gd name="connsiteY1" fmla="*/ 3206750 h 3403600"/>
              <a:gd name="connsiteX2" fmla="*/ 2266950 w 6127750"/>
              <a:gd name="connsiteY2" fmla="*/ 3206750 h 3403600"/>
              <a:gd name="connsiteX3" fmla="*/ 2266950 w 6127750"/>
              <a:gd name="connsiteY3" fmla="*/ 3403600 h 3403600"/>
              <a:gd name="connsiteX4" fmla="*/ 6127750 w 6127750"/>
              <a:gd name="connsiteY4" fmla="*/ 3403600 h 3403600"/>
              <a:gd name="connsiteX5" fmla="*/ 6127750 w 6127750"/>
              <a:gd name="connsiteY5" fmla="*/ 0 h 3403600"/>
              <a:gd name="connsiteX6" fmla="*/ 5340350 w 6127750"/>
              <a:gd name="connsiteY6" fmla="*/ 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7750" h="3403600">
                <a:moveTo>
                  <a:pt x="0" y="3105150"/>
                </a:moveTo>
                <a:lnTo>
                  <a:pt x="0" y="3206750"/>
                </a:lnTo>
                <a:lnTo>
                  <a:pt x="2266950" y="3206750"/>
                </a:lnTo>
                <a:lnTo>
                  <a:pt x="2266950" y="3403600"/>
                </a:lnTo>
                <a:lnTo>
                  <a:pt x="6127750" y="3403600"/>
                </a:lnTo>
                <a:lnTo>
                  <a:pt x="6127750" y="0"/>
                </a:lnTo>
                <a:lnTo>
                  <a:pt x="5340350" y="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10133339" y="1039041"/>
            <a:ext cx="14124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66FF"/>
                </a:solidFill>
              </a:rPr>
              <a:t>既知ランドマーク</a:t>
            </a:r>
            <a:r>
              <a:rPr kumimoji="1" lang="ja-JP" altLang="en-US" sz="900" dirty="0" smtClean="0"/>
              <a:t>と</a:t>
            </a:r>
            <a:endParaRPr kumimoji="1" lang="en-US" altLang="ja-JP" sz="900" dirty="0" smtClean="0"/>
          </a:p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新規ランドマーク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/>
              <a:t>で重ねあわせ</a:t>
            </a:r>
            <a:endParaRPr kumimoji="1" lang="ja-JP" altLang="en-US" sz="9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204908" y="1072110"/>
            <a:ext cx="25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0204908" y="1225212"/>
            <a:ext cx="25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4859009" y="1515806"/>
            <a:ext cx="971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新規ランドマーク</a:t>
            </a:r>
            <a:endParaRPr kumimoji="1" lang="en-US" altLang="ja-JP" sz="800" dirty="0" smtClean="0">
              <a:solidFill>
                <a:srgbClr val="00B0F0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766892" y="2659928"/>
            <a:ext cx="990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66FF"/>
                </a:solidFill>
              </a:rPr>
              <a:t>既知</a:t>
            </a:r>
            <a:r>
              <a:rPr kumimoji="1" lang="ja-JP" altLang="en-US" sz="800" dirty="0" smtClean="0">
                <a:solidFill>
                  <a:srgbClr val="FF66FF"/>
                </a:solidFill>
              </a:rPr>
              <a:t>ランドマーク</a:t>
            </a:r>
            <a:endParaRPr kumimoji="1" lang="en-US" altLang="ja-JP" sz="800" dirty="0" smtClean="0">
              <a:solidFill>
                <a:srgbClr val="FF66FF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4943225" y="1555647"/>
            <a:ext cx="216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6848030" y="2700419"/>
            <a:ext cx="216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12482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709280" cy="27215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2953"/>
          <a:stretch/>
        </p:blipFill>
        <p:spPr>
          <a:xfrm>
            <a:off x="1" y="2721521"/>
            <a:ext cx="3771446" cy="27031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58701"/>
          <a:stretch/>
        </p:blipFill>
        <p:spPr>
          <a:xfrm>
            <a:off x="3781808" y="1900541"/>
            <a:ext cx="3750724" cy="203684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121" y="2957062"/>
            <a:ext cx="3702372" cy="8910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0159"/>
          <a:stretch/>
        </p:blipFill>
        <p:spPr>
          <a:xfrm>
            <a:off x="3771447" y="0"/>
            <a:ext cx="3771446" cy="18878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41544"/>
          <a:stretch/>
        </p:blipFill>
        <p:spPr>
          <a:xfrm>
            <a:off x="7615420" y="0"/>
            <a:ext cx="3750724" cy="288296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170634" y="1117207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330308" y="1265732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878120" y="820080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382820" y="1993627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363895" y="1993627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76509" y="3335040"/>
            <a:ext cx="43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63884" y="3330590"/>
            <a:ext cx="43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165717" y="3330590"/>
            <a:ext cx="43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711817" y="3330590"/>
            <a:ext cx="43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723892" y="3660569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84142" y="3657412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359858" y="3657412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884470" y="4568552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84142" y="471777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3059" y="499717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9526" y="514957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435033" y="575692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311708" y="375667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64558" y="2772835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9064558" y="2966510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9064558" y="3207254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105458" y="376757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752908" y="829570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657658" y="1729016"/>
            <a:ext cx="774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238558" y="2267676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9841733" y="2772835"/>
            <a:ext cx="90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838558" y="2966510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849625" y="3128392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8052575" y="2088917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777983" y="1029856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8185900" y="356103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572050" y="736981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269022" y="1368969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302109" y="1516870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783246" y="2443824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253419" y="2952299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4461494" y="3551503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647858" y="530648"/>
            <a:ext cx="9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5419492" y="2881446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739386" y="3558052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矢印コネクタ 2"/>
          <p:cNvCxnSpPr/>
          <p:nvPr/>
        </p:nvCxnSpPr>
        <p:spPr>
          <a:xfrm>
            <a:off x="5297419" y="3074510"/>
            <a:ext cx="598556" cy="458219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8052575" y="1848412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624670" y="1698520"/>
            <a:ext cx="2907861" cy="16958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224229" y="2848226"/>
            <a:ext cx="3308302" cy="280166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8891610" y="1525287"/>
            <a:ext cx="1062000" cy="25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9972677" y="1525418"/>
            <a:ext cx="1224000" cy="252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844575" y="1809976"/>
            <a:ext cx="972000" cy="252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9044421" y="1261342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2214494" y="487918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8910664" y="1543287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0129296" y="1537981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533567" y="1727341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フリーフォーム 60"/>
          <p:cNvSpPr/>
          <p:nvPr/>
        </p:nvSpPr>
        <p:spPr>
          <a:xfrm>
            <a:off x="7529513" y="1485900"/>
            <a:ext cx="2619375" cy="285750"/>
          </a:xfrm>
          <a:custGeom>
            <a:avLst/>
            <a:gdLst>
              <a:gd name="connsiteX0" fmla="*/ 0 w 2619375"/>
              <a:gd name="connsiteY0" fmla="*/ 285750 h 285750"/>
              <a:gd name="connsiteX1" fmla="*/ 147637 w 2619375"/>
              <a:gd name="connsiteY1" fmla="*/ 285750 h 285750"/>
              <a:gd name="connsiteX2" fmla="*/ 147637 w 2619375"/>
              <a:gd name="connsiteY2" fmla="*/ 0 h 285750"/>
              <a:gd name="connsiteX3" fmla="*/ 2619375 w 2619375"/>
              <a:gd name="connsiteY3" fmla="*/ 0 h 285750"/>
              <a:gd name="connsiteX4" fmla="*/ 2619375 w 2619375"/>
              <a:gd name="connsiteY4" fmla="*/ 381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9375" h="285750">
                <a:moveTo>
                  <a:pt x="0" y="285750"/>
                </a:moveTo>
                <a:lnTo>
                  <a:pt x="147637" y="285750"/>
                </a:lnTo>
                <a:lnTo>
                  <a:pt x="147637" y="0"/>
                </a:lnTo>
                <a:lnTo>
                  <a:pt x="2619375" y="0"/>
                </a:lnTo>
                <a:lnTo>
                  <a:pt x="2619375" y="38100"/>
                </a:lnTo>
              </a:path>
            </a:pathLst>
          </a:cu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8982075" y="2328863"/>
            <a:ext cx="2352675" cy="809625"/>
          </a:xfrm>
          <a:custGeom>
            <a:avLst/>
            <a:gdLst>
              <a:gd name="connsiteX0" fmla="*/ 0 w 2352675"/>
              <a:gd name="connsiteY0" fmla="*/ 0 h 809625"/>
              <a:gd name="connsiteX1" fmla="*/ 2352675 w 2352675"/>
              <a:gd name="connsiteY1" fmla="*/ 0 h 809625"/>
              <a:gd name="connsiteX2" fmla="*/ 2352675 w 2352675"/>
              <a:gd name="connsiteY2" fmla="*/ 809625 h 809625"/>
              <a:gd name="connsiteX3" fmla="*/ 1809750 w 2352675"/>
              <a:gd name="connsiteY3" fmla="*/ 80962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809625">
                <a:moveTo>
                  <a:pt x="0" y="0"/>
                </a:moveTo>
                <a:lnTo>
                  <a:pt x="2352675" y="0"/>
                </a:lnTo>
                <a:lnTo>
                  <a:pt x="2352675" y="809625"/>
                </a:lnTo>
                <a:lnTo>
                  <a:pt x="1809750" y="809625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013034" y="1856502"/>
            <a:ext cx="774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912454" y="3603412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フリーフォーム 65"/>
          <p:cNvSpPr/>
          <p:nvPr/>
        </p:nvSpPr>
        <p:spPr>
          <a:xfrm>
            <a:off x="7529513" y="1728786"/>
            <a:ext cx="1364400" cy="1123950"/>
          </a:xfrm>
          <a:custGeom>
            <a:avLst/>
            <a:gdLst>
              <a:gd name="connsiteX0" fmla="*/ 0 w 1357312"/>
              <a:gd name="connsiteY0" fmla="*/ 1123950 h 1123950"/>
              <a:gd name="connsiteX1" fmla="*/ 80962 w 1357312"/>
              <a:gd name="connsiteY1" fmla="*/ 1123950 h 1123950"/>
              <a:gd name="connsiteX2" fmla="*/ 80962 w 1357312"/>
              <a:gd name="connsiteY2" fmla="*/ 61913 h 1123950"/>
              <a:gd name="connsiteX3" fmla="*/ 1357312 w 1357312"/>
              <a:gd name="connsiteY3" fmla="*/ 61913 h 1123950"/>
              <a:gd name="connsiteX4" fmla="*/ 1357312 w 1357312"/>
              <a:gd name="connsiteY4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312" h="1123950">
                <a:moveTo>
                  <a:pt x="0" y="1123950"/>
                </a:moveTo>
                <a:lnTo>
                  <a:pt x="80962" y="1123950"/>
                </a:lnTo>
                <a:lnTo>
                  <a:pt x="80962" y="61913"/>
                </a:lnTo>
                <a:lnTo>
                  <a:pt x="1357312" y="61913"/>
                </a:lnTo>
                <a:lnTo>
                  <a:pt x="1357312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295900" y="546100"/>
            <a:ext cx="6127750" cy="3403600"/>
          </a:xfrm>
          <a:custGeom>
            <a:avLst/>
            <a:gdLst>
              <a:gd name="connsiteX0" fmla="*/ 0 w 6127750"/>
              <a:gd name="connsiteY0" fmla="*/ 3105150 h 3403600"/>
              <a:gd name="connsiteX1" fmla="*/ 0 w 6127750"/>
              <a:gd name="connsiteY1" fmla="*/ 3206750 h 3403600"/>
              <a:gd name="connsiteX2" fmla="*/ 2266950 w 6127750"/>
              <a:gd name="connsiteY2" fmla="*/ 3206750 h 3403600"/>
              <a:gd name="connsiteX3" fmla="*/ 2266950 w 6127750"/>
              <a:gd name="connsiteY3" fmla="*/ 3403600 h 3403600"/>
              <a:gd name="connsiteX4" fmla="*/ 6127750 w 6127750"/>
              <a:gd name="connsiteY4" fmla="*/ 3403600 h 3403600"/>
              <a:gd name="connsiteX5" fmla="*/ 6127750 w 6127750"/>
              <a:gd name="connsiteY5" fmla="*/ 0 h 3403600"/>
              <a:gd name="connsiteX6" fmla="*/ 5340350 w 6127750"/>
              <a:gd name="connsiteY6" fmla="*/ 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7750" h="3403600">
                <a:moveTo>
                  <a:pt x="0" y="3105150"/>
                </a:moveTo>
                <a:lnTo>
                  <a:pt x="0" y="3206750"/>
                </a:lnTo>
                <a:lnTo>
                  <a:pt x="2266950" y="3206750"/>
                </a:lnTo>
                <a:lnTo>
                  <a:pt x="2266950" y="3403600"/>
                </a:lnTo>
                <a:lnTo>
                  <a:pt x="6127750" y="3403600"/>
                </a:lnTo>
                <a:lnTo>
                  <a:pt x="6127750" y="0"/>
                </a:lnTo>
                <a:lnTo>
                  <a:pt x="5340350" y="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10133339" y="1039041"/>
            <a:ext cx="14124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66FF"/>
                </a:solidFill>
              </a:rPr>
              <a:t>既知ランドマーク</a:t>
            </a:r>
            <a:r>
              <a:rPr kumimoji="1" lang="ja-JP" altLang="en-US" sz="900" dirty="0" smtClean="0"/>
              <a:t>と</a:t>
            </a:r>
            <a:endParaRPr kumimoji="1" lang="en-US" altLang="ja-JP" sz="900" dirty="0" smtClean="0"/>
          </a:p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新規ランドマーク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/>
              <a:t>で重ねあわせ</a:t>
            </a:r>
            <a:endParaRPr kumimoji="1" lang="ja-JP" altLang="en-US" sz="90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4859009" y="1515806"/>
            <a:ext cx="971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新規ランドマーク</a:t>
            </a:r>
            <a:endParaRPr kumimoji="1" lang="en-US" altLang="ja-JP" sz="800" dirty="0" smtClean="0">
              <a:solidFill>
                <a:srgbClr val="00B0F0"/>
              </a:solidFill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6766892" y="2659928"/>
            <a:ext cx="990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66FF"/>
                </a:solidFill>
              </a:rPr>
              <a:t>既知</a:t>
            </a:r>
            <a:r>
              <a:rPr kumimoji="1" lang="ja-JP" altLang="en-US" sz="800" dirty="0" smtClean="0">
                <a:solidFill>
                  <a:srgbClr val="FF66FF"/>
                </a:solidFill>
              </a:rPr>
              <a:t>ランドマーク</a:t>
            </a:r>
            <a:endParaRPr kumimoji="1" lang="en-US" altLang="ja-JP" sz="800" dirty="0" smtClean="0">
              <a:solidFill>
                <a:srgbClr val="FF66FF"/>
              </a:solidFill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4936875" y="1555647"/>
            <a:ext cx="216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6848030" y="2700419"/>
            <a:ext cx="216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0204908" y="1072110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10204908" y="1225212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2978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439054" cy="35151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3303" b="55212"/>
          <a:stretch/>
        </p:blipFill>
        <p:spPr>
          <a:xfrm>
            <a:off x="1" y="3532613"/>
            <a:ext cx="3445399" cy="5225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993" y="0"/>
            <a:ext cx="3420018" cy="446696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72727"/>
          <a:stretch/>
        </p:blipFill>
        <p:spPr>
          <a:xfrm>
            <a:off x="1" y="4921847"/>
            <a:ext cx="3445399" cy="124077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4032069" y="513806"/>
            <a:ext cx="2638697" cy="19158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680754" y="666750"/>
            <a:ext cx="2351315" cy="2468336"/>
          </a:xfrm>
          <a:custGeom>
            <a:avLst/>
            <a:gdLst>
              <a:gd name="connsiteX0" fmla="*/ 2351315 w 2351315"/>
              <a:gd name="connsiteY0" fmla="*/ 0 h 2516777"/>
              <a:gd name="connsiteX1" fmla="*/ 1854926 w 2351315"/>
              <a:gd name="connsiteY1" fmla="*/ 0 h 2516777"/>
              <a:gd name="connsiteX2" fmla="*/ 1854926 w 2351315"/>
              <a:gd name="connsiteY2" fmla="*/ 2481942 h 2516777"/>
              <a:gd name="connsiteX3" fmla="*/ 0 w 2351315"/>
              <a:gd name="connsiteY3" fmla="*/ 2481942 h 2516777"/>
              <a:gd name="connsiteX4" fmla="*/ 0 w 2351315"/>
              <a:gd name="connsiteY4" fmla="*/ 2516777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315" h="2516777">
                <a:moveTo>
                  <a:pt x="2351315" y="0"/>
                </a:moveTo>
                <a:lnTo>
                  <a:pt x="1854926" y="0"/>
                </a:lnTo>
                <a:lnTo>
                  <a:pt x="1854926" y="2481942"/>
                </a:lnTo>
                <a:lnTo>
                  <a:pt x="0" y="2481942"/>
                </a:lnTo>
                <a:lnTo>
                  <a:pt x="0" y="2516777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28398" b="55140"/>
          <a:stretch/>
        </p:blipFill>
        <p:spPr>
          <a:xfrm>
            <a:off x="1" y="4092494"/>
            <a:ext cx="3445399" cy="748937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992422" y="943604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77809" y="1353181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60237" y="1342747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55150" y="4457419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7519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439054" cy="35151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3303" b="55212"/>
          <a:stretch/>
        </p:blipFill>
        <p:spPr>
          <a:xfrm>
            <a:off x="1" y="3532613"/>
            <a:ext cx="3445399" cy="5225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993" y="0"/>
            <a:ext cx="3420018" cy="446696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72727"/>
          <a:stretch/>
        </p:blipFill>
        <p:spPr>
          <a:xfrm>
            <a:off x="1" y="4921847"/>
            <a:ext cx="3445399" cy="124077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4032069" y="513806"/>
            <a:ext cx="2638697" cy="19158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680754" y="666750"/>
            <a:ext cx="2351315" cy="2468336"/>
          </a:xfrm>
          <a:custGeom>
            <a:avLst/>
            <a:gdLst>
              <a:gd name="connsiteX0" fmla="*/ 2351315 w 2351315"/>
              <a:gd name="connsiteY0" fmla="*/ 0 h 2516777"/>
              <a:gd name="connsiteX1" fmla="*/ 1854926 w 2351315"/>
              <a:gd name="connsiteY1" fmla="*/ 0 h 2516777"/>
              <a:gd name="connsiteX2" fmla="*/ 1854926 w 2351315"/>
              <a:gd name="connsiteY2" fmla="*/ 2481942 h 2516777"/>
              <a:gd name="connsiteX3" fmla="*/ 0 w 2351315"/>
              <a:gd name="connsiteY3" fmla="*/ 2481942 h 2516777"/>
              <a:gd name="connsiteX4" fmla="*/ 0 w 2351315"/>
              <a:gd name="connsiteY4" fmla="*/ 2516777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315" h="2516777">
                <a:moveTo>
                  <a:pt x="2351315" y="0"/>
                </a:moveTo>
                <a:lnTo>
                  <a:pt x="1854926" y="0"/>
                </a:lnTo>
                <a:lnTo>
                  <a:pt x="1854926" y="2481942"/>
                </a:lnTo>
                <a:lnTo>
                  <a:pt x="0" y="2481942"/>
                </a:lnTo>
                <a:lnTo>
                  <a:pt x="0" y="2516777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28398" b="55140"/>
          <a:stretch/>
        </p:blipFill>
        <p:spPr>
          <a:xfrm>
            <a:off x="1" y="4092494"/>
            <a:ext cx="3445399" cy="748937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992422" y="943604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77809" y="1353181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60237" y="1342747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55150" y="445741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5384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45128"/>
          <a:stretch/>
        </p:blipFill>
        <p:spPr>
          <a:xfrm>
            <a:off x="0" y="0"/>
            <a:ext cx="3445399" cy="24963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2395"/>
          <a:stretch/>
        </p:blipFill>
        <p:spPr>
          <a:xfrm>
            <a:off x="0" y="2514132"/>
            <a:ext cx="3449154" cy="12677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439" y="0"/>
            <a:ext cx="3420018" cy="446696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001517" y="2725783"/>
            <a:ext cx="2638697" cy="4876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56754" y="235131"/>
            <a:ext cx="3279936" cy="809898"/>
          </a:xfrm>
          <a:custGeom>
            <a:avLst/>
            <a:gdLst>
              <a:gd name="connsiteX0" fmla="*/ 2246811 w 3300548"/>
              <a:gd name="connsiteY0" fmla="*/ 43543 h 809898"/>
              <a:gd name="connsiteX1" fmla="*/ 2246811 w 3300548"/>
              <a:gd name="connsiteY1" fmla="*/ 165463 h 809898"/>
              <a:gd name="connsiteX2" fmla="*/ 0 w 3300548"/>
              <a:gd name="connsiteY2" fmla="*/ 165463 h 809898"/>
              <a:gd name="connsiteX3" fmla="*/ 0 w 3300548"/>
              <a:gd name="connsiteY3" fmla="*/ 809898 h 809898"/>
              <a:gd name="connsiteX4" fmla="*/ 1558834 w 3300548"/>
              <a:gd name="connsiteY4" fmla="*/ 809898 h 809898"/>
              <a:gd name="connsiteX5" fmla="*/ 1558834 w 3300548"/>
              <a:gd name="connsiteY5" fmla="*/ 661852 h 809898"/>
              <a:gd name="connsiteX6" fmla="*/ 3300548 w 3300548"/>
              <a:gd name="connsiteY6" fmla="*/ 661852 h 809898"/>
              <a:gd name="connsiteX7" fmla="*/ 3300548 w 3300548"/>
              <a:gd name="connsiteY7" fmla="*/ 0 h 809898"/>
              <a:gd name="connsiteX8" fmla="*/ 2246811 w 3300548"/>
              <a:gd name="connsiteY8" fmla="*/ 0 h 809898"/>
              <a:gd name="connsiteX9" fmla="*/ 2246811 w 3300548"/>
              <a:gd name="connsiteY9" fmla="*/ 43543 h 80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0548" h="809898">
                <a:moveTo>
                  <a:pt x="2246811" y="43543"/>
                </a:moveTo>
                <a:lnTo>
                  <a:pt x="2246811" y="165463"/>
                </a:lnTo>
                <a:lnTo>
                  <a:pt x="0" y="165463"/>
                </a:lnTo>
                <a:lnTo>
                  <a:pt x="0" y="809898"/>
                </a:lnTo>
                <a:lnTo>
                  <a:pt x="1558834" y="809898"/>
                </a:lnTo>
                <a:lnTo>
                  <a:pt x="1558834" y="661852"/>
                </a:lnTo>
                <a:lnTo>
                  <a:pt x="3300548" y="661852"/>
                </a:lnTo>
                <a:lnTo>
                  <a:pt x="3300548" y="0"/>
                </a:lnTo>
                <a:lnTo>
                  <a:pt x="2246811" y="0"/>
                </a:lnTo>
                <a:lnTo>
                  <a:pt x="2246811" y="43543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436691" y="696686"/>
            <a:ext cx="560544" cy="2168434"/>
          </a:xfrm>
          <a:custGeom>
            <a:avLst/>
            <a:gdLst>
              <a:gd name="connsiteX0" fmla="*/ 531223 w 531223"/>
              <a:gd name="connsiteY0" fmla="*/ 2168434 h 2168434"/>
              <a:gd name="connsiteX1" fmla="*/ 95795 w 531223"/>
              <a:gd name="connsiteY1" fmla="*/ 2168434 h 2168434"/>
              <a:gd name="connsiteX2" fmla="*/ 95795 w 531223"/>
              <a:gd name="connsiteY2" fmla="*/ 0 h 2168434"/>
              <a:gd name="connsiteX3" fmla="*/ 0 w 531223"/>
              <a:gd name="connsiteY3" fmla="*/ 0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3" h="2168434">
                <a:moveTo>
                  <a:pt x="531223" y="2168434"/>
                </a:moveTo>
                <a:lnTo>
                  <a:pt x="95795" y="2168434"/>
                </a:lnTo>
                <a:lnTo>
                  <a:pt x="95795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l="10223" t="5828" b="83931"/>
          <a:stretch/>
        </p:blipFill>
        <p:spPr>
          <a:xfrm>
            <a:off x="39057" y="3848926"/>
            <a:ext cx="3367284" cy="505098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sp>
        <p:nvSpPr>
          <p:cNvPr id="12" name="フリーフォーム 11"/>
          <p:cNvSpPr/>
          <p:nvPr/>
        </p:nvSpPr>
        <p:spPr>
          <a:xfrm>
            <a:off x="4088866" y="2022475"/>
            <a:ext cx="2592000" cy="381000"/>
          </a:xfrm>
          <a:custGeom>
            <a:avLst/>
            <a:gdLst>
              <a:gd name="connsiteX0" fmla="*/ 0 w 2584450"/>
              <a:gd name="connsiteY0" fmla="*/ 0 h 419100"/>
              <a:gd name="connsiteX1" fmla="*/ 2584450 w 2584450"/>
              <a:gd name="connsiteY1" fmla="*/ 0 h 419100"/>
              <a:gd name="connsiteX2" fmla="*/ 2584450 w 2584450"/>
              <a:gd name="connsiteY2" fmla="*/ 419100 h 419100"/>
              <a:gd name="connsiteX3" fmla="*/ 6350 w 2584450"/>
              <a:gd name="connsiteY3" fmla="*/ 419100 h 419100"/>
              <a:gd name="connsiteX4" fmla="*/ 0 w 2584450"/>
              <a:gd name="connsiteY4" fmla="*/ 0 h 419100"/>
              <a:gd name="connsiteX0" fmla="*/ 1327 w 2578633"/>
              <a:gd name="connsiteY0" fmla="*/ 0 h 419100"/>
              <a:gd name="connsiteX1" fmla="*/ 2578633 w 2578633"/>
              <a:gd name="connsiteY1" fmla="*/ 0 h 419100"/>
              <a:gd name="connsiteX2" fmla="*/ 2578633 w 2578633"/>
              <a:gd name="connsiteY2" fmla="*/ 419100 h 419100"/>
              <a:gd name="connsiteX3" fmla="*/ 533 w 2578633"/>
              <a:gd name="connsiteY3" fmla="*/ 419100 h 419100"/>
              <a:gd name="connsiteX4" fmla="*/ 1327 w 2578633"/>
              <a:gd name="connsiteY4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33" h="419100">
                <a:moveTo>
                  <a:pt x="1327" y="0"/>
                </a:moveTo>
                <a:lnTo>
                  <a:pt x="2578633" y="0"/>
                </a:lnTo>
                <a:lnTo>
                  <a:pt x="2578633" y="419100"/>
                </a:lnTo>
                <a:lnTo>
                  <a:pt x="533" y="419100"/>
                </a:lnTo>
                <a:cubicBezTo>
                  <a:pt x="-1584" y="279400"/>
                  <a:pt x="3444" y="139700"/>
                  <a:pt x="1327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874724" y="2951580"/>
            <a:ext cx="2578712" cy="509169"/>
          </a:xfrm>
          <a:custGeom>
            <a:avLst/>
            <a:gdLst>
              <a:gd name="connsiteX0" fmla="*/ 0 w 2584450"/>
              <a:gd name="connsiteY0" fmla="*/ 0 h 419100"/>
              <a:gd name="connsiteX1" fmla="*/ 2584450 w 2584450"/>
              <a:gd name="connsiteY1" fmla="*/ 0 h 419100"/>
              <a:gd name="connsiteX2" fmla="*/ 2584450 w 2584450"/>
              <a:gd name="connsiteY2" fmla="*/ 419100 h 419100"/>
              <a:gd name="connsiteX3" fmla="*/ 6350 w 2584450"/>
              <a:gd name="connsiteY3" fmla="*/ 419100 h 419100"/>
              <a:gd name="connsiteX4" fmla="*/ 0 w 2584450"/>
              <a:gd name="connsiteY4" fmla="*/ 0 h 419100"/>
              <a:gd name="connsiteX0" fmla="*/ 612 w 2578712"/>
              <a:gd name="connsiteY0" fmla="*/ 0 h 419100"/>
              <a:gd name="connsiteX1" fmla="*/ 2578712 w 2578712"/>
              <a:gd name="connsiteY1" fmla="*/ 0 h 419100"/>
              <a:gd name="connsiteX2" fmla="*/ 2578712 w 2578712"/>
              <a:gd name="connsiteY2" fmla="*/ 419100 h 419100"/>
              <a:gd name="connsiteX3" fmla="*/ 612 w 2578712"/>
              <a:gd name="connsiteY3" fmla="*/ 419100 h 419100"/>
              <a:gd name="connsiteX4" fmla="*/ 612 w 2578712"/>
              <a:gd name="connsiteY4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712" h="419100">
                <a:moveTo>
                  <a:pt x="612" y="0"/>
                </a:moveTo>
                <a:lnTo>
                  <a:pt x="2578712" y="0"/>
                </a:lnTo>
                <a:lnTo>
                  <a:pt x="2578712" y="419100"/>
                </a:lnTo>
                <a:lnTo>
                  <a:pt x="612" y="419100"/>
                </a:lnTo>
                <a:cubicBezTo>
                  <a:pt x="-1505" y="279400"/>
                  <a:pt x="2729" y="139700"/>
                  <a:pt x="612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43023" y="1257300"/>
            <a:ext cx="565200" cy="952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908223" y="1257300"/>
            <a:ext cx="972000" cy="9525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182554" y="1462534"/>
            <a:ext cx="972000" cy="9525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6737" y="1723752"/>
            <a:ext cx="565200" cy="952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1190624" y="1995486"/>
            <a:ext cx="533400" cy="473075"/>
          </a:xfrm>
          <a:custGeom>
            <a:avLst/>
            <a:gdLst>
              <a:gd name="connsiteX0" fmla="*/ 0 w 520700"/>
              <a:gd name="connsiteY0" fmla="*/ 38100 h 495300"/>
              <a:gd name="connsiteX1" fmla="*/ 0 w 520700"/>
              <a:gd name="connsiteY1" fmla="*/ 495300 h 495300"/>
              <a:gd name="connsiteX2" fmla="*/ 146050 w 520700"/>
              <a:gd name="connsiteY2" fmla="*/ 495300 h 495300"/>
              <a:gd name="connsiteX3" fmla="*/ 146050 w 520700"/>
              <a:gd name="connsiteY3" fmla="*/ 336550 h 495300"/>
              <a:gd name="connsiteX4" fmla="*/ 520700 w 520700"/>
              <a:gd name="connsiteY4" fmla="*/ 336550 h 495300"/>
              <a:gd name="connsiteX5" fmla="*/ 520700 w 520700"/>
              <a:gd name="connsiteY5" fmla="*/ 0 h 495300"/>
              <a:gd name="connsiteX6" fmla="*/ 0 w 520700"/>
              <a:gd name="connsiteY6" fmla="*/ 38100 h 495300"/>
              <a:gd name="connsiteX0" fmla="*/ 0 w 520700"/>
              <a:gd name="connsiteY0" fmla="*/ 22225 h 495300"/>
              <a:gd name="connsiteX1" fmla="*/ 0 w 520700"/>
              <a:gd name="connsiteY1" fmla="*/ 495300 h 495300"/>
              <a:gd name="connsiteX2" fmla="*/ 146050 w 520700"/>
              <a:gd name="connsiteY2" fmla="*/ 495300 h 495300"/>
              <a:gd name="connsiteX3" fmla="*/ 146050 w 520700"/>
              <a:gd name="connsiteY3" fmla="*/ 336550 h 495300"/>
              <a:gd name="connsiteX4" fmla="*/ 520700 w 520700"/>
              <a:gd name="connsiteY4" fmla="*/ 336550 h 495300"/>
              <a:gd name="connsiteX5" fmla="*/ 520700 w 520700"/>
              <a:gd name="connsiteY5" fmla="*/ 0 h 495300"/>
              <a:gd name="connsiteX6" fmla="*/ 0 w 520700"/>
              <a:gd name="connsiteY6" fmla="*/ 22225 h 495300"/>
              <a:gd name="connsiteX0" fmla="*/ 0 w 523875"/>
              <a:gd name="connsiteY0" fmla="*/ 0 h 473075"/>
              <a:gd name="connsiteX1" fmla="*/ 0 w 523875"/>
              <a:gd name="connsiteY1" fmla="*/ 473075 h 473075"/>
              <a:gd name="connsiteX2" fmla="*/ 146050 w 523875"/>
              <a:gd name="connsiteY2" fmla="*/ 473075 h 473075"/>
              <a:gd name="connsiteX3" fmla="*/ 146050 w 523875"/>
              <a:gd name="connsiteY3" fmla="*/ 314325 h 473075"/>
              <a:gd name="connsiteX4" fmla="*/ 520700 w 523875"/>
              <a:gd name="connsiteY4" fmla="*/ 314325 h 473075"/>
              <a:gd name="connsiteX5" fmla="*/ 523875 w 523875"/>
              <a:gd name="connsiteY5" fmla="*/ 3175 h 473075"/>
              <a:gd name="connsiteX6" fmla="*/ 0 w 523875"/>
              <a:gd name="connsiteY6" fmla="*/ 0 h 473075"/>
              <a:gd name="connsiteX0" fmla="*/ 0 w 523875"/>
              <a:gd name="connsiteY0" fmla="*/ 3175 h 476250"/>
              <a:gd name="connsiteX1" fmla="*/ 0 w 523875"/>
              <a:gd name="connsiteY1" fmla="*/ 476250 h 476250"/>
              <a:gd name="connsiteX2" fmla="*/ 146050 w 523875"/>
              <a:gd name="connsiteY2" fmla="*/ 476250 h 476250"/>
              <a:gd name="connsiteX3" fmla="*/ 146050 w 523875"/>
              <a:gd name="connsiteY3" fmla="*/ 317500 h 476250"/>
              <a:gd name="connsiteX4" fmla="*/ 520700 w 523875"/>
              <a:gd name="connsiteY4" fmla="*/ 317500 h 476250"/>
              <a:gd name="connsiteX5" fmla="*/ 523875 w 523875"/>
              <a:gd name="connsiteY5" fmla="*/ 0 h 476250"/>
              <a:gd name="connsiteX6" fmla="*/ 0 w 523875"/>
              <a:gd name="connsiteY6" fmla="*/ 3175 h 476250"/>
              <a:gd name="connsiteX0" fmla="*/ 0 w 521005"/>
              <a:gd name="connsiteY0" fmla="*/ 6350 h 479425"/>
              <a:gd name="connsiteX1" fmla="*/ 0 w 521005"/>
              <a:gd name="connsiteY1" fmla="*/ 479425 h 479425"/>
              <a:gd name="connsiteX2" fmla="*/ 146050 w 521005"/>
              <a:gd name="connsiteY2" fmla="*/ 479425 h 479425"/>
              <a:gd name="connsiteX3" fmla="*/ 146050 w 521005"/>
              <a:gd name="connsiteY3" fmla="*/ 320675 h 479425"/>
              <a:gd name="connsiteX4" fmla="*/ 520700 w 521005"/>
              <a:gd name="connsiteY4" fmla="*/ 320675 h 479425"/>
              <a:gd name="connsiteX5" fmla="*/ 520700 w 521005"/>
              <a:gd name="connsiteY5" fmla="*/ 0 h 479425"/>
              <a:gd name="connsiteX6" fmla="*/ 0 w 521005"/>
              <a:gd name="connsiteY6" fmla="*/ 6350 h 479425"/>
              <a:gd name="connsiteX0" fmla="*/ 0 w 521005"/>
              <a:gd name="connsiteY0" fmla="*/ 9525 h 482600"/>
              <a:gd name="connsiteX1" fmla="*/ 0 w 521005"/>
              <a:gd name="connsiteY1" fmla="*/ 482600 h 482600"/>
              <a:gd name="connsiteX2" fmla="*/ 146050 w 521005"/>
              <a:gd name="connsiteY2" fmla="*/ 482600 h 482600"/>
              <a:gd name="connsiteX3" fmla="*/ 146050 w 521005"/>
              <a:gd name="connsiteY3" fmla="*/ 323850 h 482600"/>
              <a:gd name="connsiteX4" fmla="*/ 520700 w 521005"/>
              <a:gd name="connsiteY4" fmla="*/ 323850 h 482600"/>
              <a:gd name="connsiteX5" fmla="*/ 520700 w 521005"/>
              <a:gd name="connsiteY5" fmla="*/ 0 h 482600"/>
              <a:gd name="connsiteX6" fmla="*/ 0 w 521005"/>
              <a:gd name="connsiteY6" fmla="*/ 9525 h 482600"/>
              <a:gd name="connsiteX0" fmla="*/ 0 w 521005"/>
              <a:gd name="connsiteY0" fmla="*/ 6350 h 479425"/>
              <a:gd name="connsiteX1" fmla="*/ 0 w 521005"/>
              <a:gd name="connsiteY1" fmla="*/ 479425 h 479425"/>
              <a:gd name="connsiteX2" fmla="*/ 146050 w 521005"/>
              <a:gd name="connsiteY2" fmla="*/ 479425 h 479425"/>
              <a:gd name="connsiteX3" fmla="*/ 146050 w 521005"/>
              <a:gd name="connsiteY3" fmla="*/ 320675 h 479425"/>
              <a:gd name="connsiteX4" fmla="*/ 520700 w 521005"/>
              <a:gd name="connsiteY4" fmla="*/ 320675 h 479425"/>
              <a:gd name="connsiteX5" fmla="*/ 520700 w 521005"/>
              <a:gd name="connsiteY5" fmla="*/ 0 h 479425"/>
              <a:gd name="connsiteX6" fmla="*/ 0 w 521005"/>
              <a:gd name="connsiteY6" fmla="*/ 6350 h 479425"/>
              <a:gd name="connsiteX0" fmla="*/ 0 w 521005"/>
              <a:gd name="connsiteY0" fmla="*/ 3175 h 476250"/>
              <a:gd name="connsiteX1" fmla="*/ 0 w 521005"/>
              <a:gd name="connsiteY1" fmla="*/ 476250 h 476250"/>
              <a:gd name="connsiteX2" fmla="*/ 146050 w 521005"/>
              <a:gd name="connsiteY2" fmla="*/ 476250 h 476250"/>
              <a:gd name="connsiteX3" fmla="*/ 146050 w 521005"/>
              <a:gd name="connsiteY3" fmla="*/ 317500 h 476250"/>
              <a:gd name="connsiteX4" fmla="*/ 520700 w 521005"/>
              <a:gd name="connsiteY4" fmla="*/ 317500 h 476250"/>
              <a:gd name="connsiteX5" fmla="*/ 520700 w 521005"/>
              <a:gd name="connsiteY5" fmla="*/ 0 h 476250"/>
              <a:gd name="connsiteX6" fmla="*/ 0 w 521005"/>
              <a:gd name="connsiteY6" fmla="*/ 3175 h 476250"/>
              <a:gd name="connsiteX0" fmla="*/ 0 w 521005"/>
              <a:gd name="connsiteY0" fmla="*/ 0 h 473075"/>
              <a:gd name="connsiteX1" fmla="*/ 0 w 521005"/>
              <a:gd name="connsiteY1" fmla="*/ 473075 h 473075"/>
              <a:gd name="connsiteX2" fmla="*/ 146050 w 521005"/>
              <a:gd name="connsiteY2" fmla="*/ 473075 h 473075"/>
              <a:gd name="connsiteX3" fmla="*/ 146050 w 521005"/>
              <a:gd name="connsiteY3" fmla="*/ 314325 h 473075"/>
              <a:gd name="connsiteX4" fmla="*/ 520700 w 521005"/>
              <a:gd name="connsiteY4" fmla="*/ 314325 h 473075"/>
              <a:gd name="connsiteX5" fmla="*/ 520700 w 521005"/>
              <a:gd name="connsiteY5" fmla="*/ 0 h 473075"/>
              <a:gd name="connsiteX6" fmla="*/ 0 w 521005"/>
              <a:gd name="connsiteY6" fmla="*/ 0 h 473075"/>
              <a:gd name="connsiteX0" fmla="*/ 0 w 521005"/>
              <a:gd name="connsiteY0" fmla="*/ 0 h 473075"/>
              <a:gd name="connsiteX1" fmla="*/ 0 w 521005"/>
              <a:gd name="connsiteY1" fmla="*/ 473075 h 473075"/>
              <a:gd name="connsiteX2" fmla="*/ 146050 w 521005"/>
              <a:gd name="connsiteY2" fmla="*/ 473075 h 473075"/>
              <a:gd name="connsiteX3" fmla="*/ 146050 w 521005"/>
              <a:gd name="connsiteY3" fmla="*/ 314325 h 473075"/>
              <a:gd name="connsiteX4" fmla="*/ 520700 w 521005"/>
              <a:gd name="connsiteY4" fmla="*/ 314325 h 473075"/>
              <a:gd name="connsiteX5" fmla="*/ 520700 w 521005"/>
              <a:gd name="connsiteY5" fmla="*/ 0 h 473075"/>
              <a:gd name="connsiteX6" fmla="*/ 0 w 521005"/>
              <a:gd name="connsiteY6" fmla="*/ 0 h 47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005" h="473075">
                <a:moveTo>
                  <a:pt x="0" y="0"/>
                </a:moveTo>
                <a:lnTo>
                  <a:pt x="0" y="473075"/>
                </a:lnTo>
                <a:lnTo>
                  <a:pt x="146050" y="473075"/>
                </a:lnTo>
                <a:lnTo>
                  <a:pt x="146050" y="314325"/>
                </a:lnTo>
                <a:lnTo>
                  <a:pt x="520700" y="314325"/>
                </a:lnTo>
                <a:cubicBezTo>
                  <a:pt x="521758" y="210608"/>
                  <a:pt x="519642" y="103717"/>
                  <a:pt x="520700" y="0"/>
                </a:cubicBez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1419225" y="1990725"/>
            <a:ext cx="942975" cy="476250"/>
          </a:xfrm>
          <a:custGeom>
            <a:avLst/>
            <a:gdLst>
              <a:gd name="connsiteX0" fmla="*/ 395288 w 942975"/>
              <a:gd name="connsiteY0" fmla="*/ 0 h 476250"/>
              <a:gd name="connsiteX1" fmla="*/ 395288 w 942975"/>
              <a:gd name="connsiteY1" fmla="*/ 361950 h 476250"/>
              <a:gd name="connsiteX2" fmla="*/ 0 w 942975"/>
              <a:gd name="connsiteY2" fmla="*/ 361950 h 476250"/>
              <a:gd name="connsiteX3" fmla="*/ 0 w 942975"/>
              <a:gd name="connsiteY3" fmla="*/ 476250 h 476250"/>
              <a:gd name="connsiteX4" fmla="*/ 166688 w 942975"/>
              <a:gd name="connsiteY4" fmla="*/ 476250 h 476250"/>
              <a:gd name="connsiteX5" fmla="*/ 166688 w 942975"/>
              <a:gd name="connsiteY5" fmla="*/ 385763 h 476250"/>
              <a:gd name="connsiteX6" fmla="*/ 438150 w 942975"/>
              <a:gd name="connsiteY6" fmla="*/ 385763 h 476250"/>
              <a:gd name="connsiteX7" fmla="*/ 438150 w 942975"/>
              <a:gd name="connsiteY7" fmla="*/ 304800 h 476250"/>
              <a:gd name="connsiteX8" fmla="*/ 942975 w 942975"/>
              <a:gd name="connsiteY8" fmla="*/ 304800 h 476250"/>
              <a:gd name="connsiteX9" fmla="*/ 942975 w 942975"/>
              <a:gd name="connsiteY9" fmla="*/ 14288 h 476250"/>
              <a:gd name="connsiteX10" fmla="*/ 395288 w 942975"/>
              <a:gd name="connsiteY10" fmla="*/ 0 h 476250"/>
              <a:gd name="connsiteX0" fmla="*/ 395288 w 942975"/>
              <a:gd name="connsiteY0" fmla="*/ 0 h 476250"/>
              <a:gd name="connsiteX1" fmla="*/ 395288 w 942975"/>
              <a:gd name="connsiteY1" fmla="*/ 361950 h 476250"/>
              <a:gd name="connsiteX2" fmla="*/ 0 w 942975"/>
              <a:gd name="connsiteY2" fmla="*/ 361950 h 476250"/>
              <a:gd name="connsiteX3" fmla="*/ 0 w 942975"/>
              <a:gd name="connsiteY3" fmla="*/ 476250 h 476250"/>
              <a:gd name="connsiteX4" fmla="*/ 166688 w 942975"/>
              <a:gd name="connsiteY4" fmla="*/ 476250 h 476250"/>
              <a:gd name="connsiteX5" fmla="*/ 166688 w 942975"/>
              <a:gd name="connsiteY5" fmla="*/ 385763 h 476250"/>
              <a:gd name="connsiteX6" fmla="*/ 438150 w 942975"/>
              <a:gd name="connsiteY6" fmla="*/ 385763 h 476250"/>
              <a:gd name="connsiteX7" fmla="*/ 438150 w 942975"/>
              <a:gd name="connsiteY7" fmla="*/ 304800 h 476250"/>
              <a:gd name="connsiteX8" fmla="*/ 942975 w 942975"/>
              <a:gd name="connsiteY8" fmla="*/ 304800 h 476250"/>
              <a:gd name="connsiteX9" fmla="*/ 942975 w 942975"/>
              <a:gd name="connsiteY9" fmla="*/ 1588 h 476250"/>
              <a:gd name="connsiteX10" fmla="*/ 395288 w 942975"/>
              <a:gd name="connsiteY10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2975" h="476250">
                <a:moveTo>
                  <a:pt x="395288" y="0"/>
                </a:moveTo>
                <a:lnTo>
                  <a:pt x="395288" y="361950"/>
                </a:lnTo>
                <a:lnTo>
                  <a:pt x="0" y="361950"/>
                </a:lnTo>
                <a:lnTo>
                  <a:pt x="0" y="476250"/>
                </a:lnTo>
                <a:lnTo>
                  <a:pt x="166688" y="476250"/>
                </a:lnTo>
                <a:lnTo>
                  <a:pt x="166688" y="385763"/>
                </a:lnTo>
                <a:lnTo>
                  <a:pt x="438150" y="385763"/>
                </a:lnTo>
                <a:lnTo>
                  <a:pt x="438150" y="304800"/>
                </a:lnTo>
                <a:lnTo>
                  <a:pt x="942975" y="304800"/>
                </a:lnTo>
                <a:lnTo>
                  <a:pt x="942975" y="1588"/>
                </a:lnTo>
                <a:lnTo>
                  <a:pt x="395288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138113" y="1352550"/>
            <a:ext cx="1209675" cy="371475"/>
          </a:xfrm>
          <a:custGeom>
            <a:avLst/>
            <a:gdLst>
              <a:gd name="connsiteX0" fmla="*/ 1209675 w 1209675"/>
              <a:gd name="connsiteY0" fmla="*/ 0 h 371475"/>
              <a:gd name="connsiteX1" fmla="*/ 1209675 w 1209675"/>
              <a:gd name="connsiteY1" fmla="*/ 61913 h 371475"/>
              <a:gd name="connsiteX2" fmla="*/ 0 w 1209675"/>
              <a:gd name="connsiteY2" fmla="*/ 61913 h 371475"/>
              <a:gd name="connsiteX3" fmla="*/ 0 w 1209675"/>
              <a:gd name="connsiteY3" fmla="*/ 342900 h 371475"/>
              <a:gd name="connsiteX4" fmla="*/ 452437 w 1209675"/>
              <a:gd name="connsiteY4" fmla="*/ 342900 h 371475"/>
              <a:gd name="connsiteX5" fmla="*/ 452437 w 1209675"/>
              <a:gd name="connsiteY5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9675" h="371475">
                <a:moveTo>
                  <a:pt x="1209675" y="0"/>
                </a:moveTo>
                <a:lnTo>
                  <a:pt x="1209675" y="61913"/>
                </a:lnTo>
                <a:lnTo>
                  <a:pt x="0" y="61913"/>
                </a:lnTo>
                <a:lnTo>
                  <a:pt x="0" y="342900"/>
                </a:lnTo>
                <a:lnTo>
                  <a:pt x="452437" y="342900"/>
                </a:lnTo>
                <a:lnTo>
                  <a:pt x="452437" y="371475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2043113" y="1352550"/>
            <a:ext cx="0" cy="1099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4088866" y="1628776"/>
            <a:ext cx="2592000" cy="1285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88866" y="1761331"/>
            <a:ext cx="2592000" cy="1285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1671638" y="1685925"/>
            <a:ext cx="2419350" cy="309563"/>
          </a:xfrm>
          <a:custGeom>
            <a:avLst/>
            <a:gdLst>
              <a:gd name="connsiteX0" fmla="*/ 2419350 w 2419350"/>
              <a:gd name="connsiteY0" fmla="*/ 0 h 309563"/>
              <a:gd name="connsiteX1" fmla="*/ 2133600 w 2419350"/>
              <a:gd name="connsiteY1" fmla="*/ 0 h 309563"/>
              <a:gd name="connsiteX2" fmla="*/ 2133600 w 2419350"/>
              <a:gd name="connsiteY2" fmla="*/ 138113 h 309563"/>
              <a:gd name="connsiteX3" fmla="*/ 0 w 2419350"/>
              <a:gd name="connsiteY3" fmla="*/ 138113 h 309563"/>
              <a:gd name="connsiteX4" fmla="*/ 0 w 2419350"/>
              <a:gd name="connsiteY4" fmla="*/ 309563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309563">
                <a:moveTo>
                  <a:pt x="2419350" y="0"/>
                </a:moveTo>
                <a:lnTo>
                  <a:pt x="2133600" y="0"/>
                </a:lnTo>
                <a:lnTo>
                  <a:pt x="2133600" y="138113"/>
                </a:lnTo>
                <a:lnTo>
                  <a:pt x="0" y="138113"/>
                </a:lnTo>
                <a:lnTo>
                  <a:pt x="0" y="309563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2319338" y="1881188"/>
            <a:ext cx="1771650" cy="104775"/>
          </a:xfrm>
          <a:custGeom>
            <a:avLst/>
            <a:gdLst>
              <a:gd name="connsiteX0" fmla="*/ 1771650 w 1771650"/>
              <a:gd name="connsiteY0" fmla="*/ 0 h 104775"/>
              <a:gd name="connsiteX1" fmla="*/ 0 w 1771650"/>
              <a:gd name="connsiteY1" fmla="*/ 0 h 104775"/>
              <a:gd name="connsiteX2" fmla="*/ 0 w 1771650"/>
              <a:gd name="connsiteY2" fmla="*/ 10477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1650" h="104775">
                <a:moveTo>
                  <a:pt x="1771650" y="0"/>
                </a:moveTo>
                <a:lnTo>
                  <a:pt x="0" y="0"/>
                </a:lnTo>
                <a:lnTo>
                  <a:pt x="0" y="104775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3433763" y="2305050"/>
            <a:ext cx="657225" cy="642938"/>
          </a:xfrm>
          <a:custGeom>
            <a:avLst/>
            <a:gdLst>
              <a:gd name="connsiteX0" fmla="*/ 657225 w 657225"/>
              <a:gd name="connsiteY0" fmla="*/ 0 h 642938"/>
              <a:gd name="connsiteX1" fmla="*/ 0 w 657225"/>
              <a:gd name="connsiteY1" fmla="*/ 0 h 642938"/>
              <a:gd name="connsiteX2" fmla="*/ 0 w 657225"/>
              <a:gd name="connsiteY2" fmla="*/ 642938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225" h="642938">
                <a:moveTo>
                  <a:pt x="657225" y="0"/>
                </a:moveTo>
                <a:lnTo>
                  <a:pt x="0" y="0"/>
                </a:lnTo>
                <a:lnTo>
                  <a:pt x="0" y="642938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38100" y="1308100"/>
            <a:ext cx="406400" cy="2533650"/>
          </a:xfrm>
          <a:custGeom>
            <a:avLst/>
            <a:gdLst>
              <a:gd name="connsiteX0" fmla="*/ 0 w 406400"/>
              <a:gd name="connsiteY0" fmla="*/ 2533650 h 2533650"/>
              <a:gd name="connsiteX1" fmla="*/ 0 w 406400"/>
              <a:gd name="connsiteY1" fmla="*/ 0 h 2533650"/>
              <a:gd name="connsiteX2" fmla="*/ 406400 w 406400"/>
              <a:gd name="connsiteY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533650">
                <a:moveTo>
                  <a:pt x="0" y="2533650"/>
                </a:moveTo>
                <a:lnTo>
                  <a:pt x="0" y="0"/>
                </a:lnTo>
                <a:lnTo>
                  <a:pt x="406400" y="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40134" y="1254125"/>
            <a:ext cx="756000" cy="9525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086138" y="2490852"/>
            <a:ext cx="7810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→尤度計算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06793" y="545489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2140828" y="1721866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260071" y="2541116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627017" y="2789514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088648" y="3537683"/>
            <a:ext cx="23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71619" y="3676819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04001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45128"/>
          <a:stretch/>
        </p:blipFill>
        <p:spPr>
          <a:xfrm>
            <a:off x="0" y="0"/>
            <a:ext cx="3445399" cy="24963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2395"/>
          <a:stretch/>
        </p:blipFill>
        <p:spPr>
          <a:xfrm>
            <a:off x="0" y="2514132"/>
            <a:ext cx="3449154" cy="12677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439" y="0"/>
            <a:ext cx="3420018" cy="446696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001517" y="2725783"/>
            <a:ext cx="2638697" cy="4876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56754" y="235131"/>
            <a:ext cx="3279936" cy="809898"/>
          </a:xfrm>
          <a:custGeom>
            <a:avLst/>
            <a:gdLst>
              <a:gd name="connsiteX0" fmla="*/ 2246811 w 3300548"/>
              <a:gd name="connsiteY0" fmla="*/ 43543 h 809898"/>
              <a:gd name="connsiteX1" fmla="*/ 2246811 w 3300548"/>
              <a:gd name="connsiteY1" fmla="*/ 165463 h 809898"/>
              <a:gd name="connsiteX2" fmla="*/ 0 w 3300548"/>
              <a:gd name="connsiteY2" fmla="*/ 165463 h 809898"/>
              <a:gd name="connsiteX3" fmla="*/ 0 w 3300548"/>
              <a:gd name="connsiteY3" fmla="*/ 809898 h 809898"/>
              <a:gd name="connsiteX4" fmla="*/ 1558834 w 3300548"/>
              <a:gd name="connsiteY4" fmla="*/ 809898 h 809898"/>
              <a:gd name="connsiteX5" fmla="*/ 1558834 w 3300548"/>
              <a:gd name="connsiteY5" fmla="*/ 661852 h 809898"/>
              <a:gd name="connsiteX6" fmla="*/ 3300548 w 3300548"/>
              <a:gd name="connsiteY6" fmla="*/ 661852 h 809898"/>
              <a:gd name="connsiteX7" fmla="*/ 3300548 w 3300548"/>
              <a:gd name="connsiteY7" fmla="*/ 0 h 809898"/>
              <a:gd name="connsiteX8" fmla="*/ 2246811 w 3300548"/>
              <a:gd name="connsiteY8" fmla="*/ 0 h 809898"/>
              <a:gd name="connsiteX9" fmla="*/ 2246811 w 3300548"/>
              <a:gd name="connsiteY9" fmla="*/ 43543 h 80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0548" h="809898">
                <a:moveTo>
                  <a:pt x="2246811" y="43543"/>
                </a:moveTo>
                <a:lnTo>
                  <a:pt x="2246811" y="165463"/>
                </a:lnTo>
                <a:lnTo>
                  <a:pt x="0" y="165463"/>
                </a:lnTo>
                <a:lnTo>
                  <a:pt x="0" y="809898"/>
                </a:lnTo>
                <a:lnTo>
                  <a:pt x="1558834" y="809898"/>
                </a:lnTo>
                <a:lnTo>
                  <a:pt x="1558834" y="661852"/>
                </a:lnTo>
                <a:lnTo>
                  <a:pt x="3300548" y="661852"/>
                </a:lnTo>
                <a:lnTo>
                  <a:pt x="3300548" y="0"/>
                </a:lnTo>
                <a:lnTo>
                  <a:pt x="2246811" y="0"/>
                </a:lnTo>
                <a:lnTo>
                  <a:pt x="2246811" y="43543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436691" y="696686"/>
            <a:ext cx="560544" cy="2168434"/>
          </a:xfrm>
          <a:custGeom>
            <a:avLst/>
            <a:gdLst>
              <a:gd name="connsiteX0" fmla="*/ 531223 w 531223"/>
              <a:gd name="connsiteY0" fmla="*/ 2168434 h 2168434"/>
              <a:gd name="connsiteX1" fmla="*/ 95795 w 531223"/>
              <a:gd name="connsiteY1" fmla="*/ 2168434 h 2168434"/>
              <a:gd name="connsiteX2" fmla="*/ 95795 w 531223"/>
              <a:gd name="connsiteY2" fmla="*/ 0 h 2168434"/>
              <a:gd name="connsiteX3" fmla="*/ 0 w 531223"/>
              <a:gd name="connsiteY3" fmla="*/ 0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3" h="2168434">
                <a:moveTo>
                  <a:pt x="531223" y="2168434"/>
                </a:moveTo>
                <a:lnTo>
                  <a:pt x="95795" y="2168434"/>
                </a:lnTo>
                <a:lnTo>
                  <a:pt x="95795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l="10223" t="5828" b="83931"/>
          <a:stretch/>
        </p:blipFill>
        <p:spPr>
          <a:xfrm>
            <a:off x="39057" y="3848926"/>
            <a:ext cx="3367284" cy="505098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sp>
        <p:nvSpPr>
          <p:cNvPr id="12" name="フリーフォーム 11"/>
          <p:cNvSpPr/>
          <p:nvPr/>
        </p:nvSpPr>
        <p:spPr>
          <a:xfrm>
            <a:off x="4088866" y="2022475"/>
            <a:ext cx="2592000" cy="381000"/>
          </a:xfrm>
          <a:custGeom>
            <a:avLst/>
            <a:gdLst>
              <a:gd name="connsiteX0" fmla="*/ 0 w 2584450"/>
              <a:gd name="connsiteY0" fmla="*/ 0 h 419100"/>
              <a:gd name="connsiteX1" fmla="*/ 2584450 w 2584450"/>
              <a:gd name="connsiteY1" fmla="*/ 0 h 419100"/>
              <a:gd name="connsiteX2" fmla="*/ 2584450 w 2584450"/>
              <a:gd name="connsiteY2" fmla="*/ 419100 h 419100"/>
              <a:gd name="connsiteX3" fmla="*/ 6350 w 2584450"/>
              <a:gd name="connsiteY3" fmla="*/ 419100 h 419100"/>
              <a:gd name="connsiteX4" fmla="*/ 0 w 2584450"/>
              <a:gd name="connsiteY4" fmla="*/ 0 h 419100"/>
              <a:gd name="connsiteX0" fmla="*/ 1327 w 2578633"/>
              <a:gd name="connsiteY0" fmla="*/ 0 h 419100"/>
              <a:gd name="connsiteX1" fmla="*/ 2578633 w 2578633"/>
              <a:gd name="connsiteY1" fmla="*/ 0 h 419100"/>
              <a:gd name="connsiteX2" fmla="*/ 2578633 w 2578633"/>
              <a:gd name="connsiteY2" fmla="*/ 419100 h 419100"/>
              <a:gd name="connsiteX3" fmla="*/ 533 w 2578633"/>
              <a:gd name="connsiteY3" fmla="*/ 419100 h 419100"/>
              <a:gd name="connsiteX4" fmla="*/ 1327 w 2578633"/>
              <a:gd name="connsiteY4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33" h="419100">
                <a:moveTo>
                  <a:pt x="1327" y="0"/>
                </a:moveTo>
                <a:lnTo>
                  <a:pt x="2578633" y="0"/>
                </a:lnTo>
                <a:lnTo>
                  <a:pt x="2578633" y="419100"/>
                </a:lnTo>
                <a:lnTo>
                  <a:pt x="533" y="419100"/>
                </a:lnTo>
                <a:cubicBezTo>
                  <a:pt x="-1584" y="279400"/>
                  <a:pt x="3444" y="139700"/>
                  <a:pt x="1327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874724" y="2951580"/>
            <a:ext cx="2578712" cy="509169"/>
          </a:xfrm>
          <a:custGeom>
            <a:avLst/>
            <a:gdLst>
              <a:gd name="connsiteX0" fmla="*/ 0 w 2584450"/>
              <a:gd name="connsiteY0" fmla="*/ 0 h 419100"/>
              <a:gd name="connsiteX1" fmla="*/ 2584450 w 2584450"/>
              <a:gd name="connsiteY1" fmla="*/ 0 h 419100"/>
              <a:gd name="connsiteX2" fmla="*/ 2584450 w 2584450"/>
              <a:gd name="connsiteY2" fmla="*/ 419100 h 419100"/>
              <a:gd name="connsiteX3" fmla="*/ 6350 w 2584450"/>
              <a:gd name="connsiteY3" fmla="*/ 419100 h 419100"/>
              <a:gd name="connsiteX4" fmla="*/ 0 w 2584450"/>
              <a:gd name="connsiteY4" fmla="*/ 0 h 419100"/>
              <a:gd name="connsiteX0" fmla="*/ 612 w 2578712"/>
              <a:gd name="connsiteY0" fmla="*/ 0 h 419100"/>
              <a:gd name="connsiteX1" fmla="*/ 2578712 w 2578712"/>
              <a:gd name="connsiteY1" fmla="*/ 0 h 419100"/>
              <a:gd name="connsiteX2" fmla="*/ 2578712 w 2578712"/>
              <a:gd name="connsiteY2" fmla="*/ 419100 h 419100"/>
              <a:gd name="connsiteX3" fmla="*/ 612 w 2578712"/>
              <a:gd name="connsiteY3" fmla="*/ 419100 h 419100"/>
              <a:gd name="connsiteX4" fmla="*/ 612 w 2578712"/>
              <a:gd name="connsiteY4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712" h="419100">
                <a:moveTo>
                  <a:pt x="612" y="0"/>
                </a:moveTo>
                <a:lnTo>
                  <a:pt x="2578712" y="0"/>
                </a:lnTo>
                <a:lnTo>
                  <a:pt x="2578712" y="419100"/>
                </a:lnTo>
                <a:lnTo>
                  <a:pt x="612" y="419100"/>
                </a:lnTo>
                <a:cubicBezTo>
                  <a:pt x="-1505" y="279400"/>
                  <a:pt x="2729" y="139700"/>
                  <a:pt x="612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43023" y="1257300"/>
            <a:ext cx="565200" cy="952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908223" y="1257300"/>
            <a:ext cx="972000" cy="9525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182554" y="1462534"/>
            <a:ext cx="972000" cy="9525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6737" y="1723752"/>
            <a:ext cx="565200" cy="952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1190624" y="1995486"/>
            <a:ext cx="533400" cy="473075"/>
          </a:xfrm>
          <a:custGeom>
            <a:avLst/>
            <a:gdLst>
              <a:gd name="connsiteX0" fmla="*/ 0 w 520700"/>
              <a:gd name="connsiteY0" fmla="*/ 38100 h 495300"/>
              <a:gd name="connsiteX1" fmla="*/ 0 w 520700"/>
              <a:gd name="connsiteY1" fmla="*/ 495300 h 495300"/>
              <a:gd name="connsiteX2" fmla="*/ 146050 w 520700"/>
              <a:gd name="connsiteY2" fmla="*/ 495300 h 495300"/>
              <a:gd name="connsiteX3" fmla="*/ 146050 w 520700"/>
              <a:gd name="connsiteY3" fmla="*/ 336550 h 495300"/>
              <a:gd name="connsiteX4" fmla="*/ 520700 w 520700"/>
              <a:gd name="connsiteY4" fmla="*/ 336550 h 495300"/>
              <a:gd name="connsiteX5" fmla="*/ 520700 w 520700"/>
              <a:gd name="connsiteY5" fmla="*/ 0 h 495300"/>
              <a:gd name="connsiteX6" fmla="*/ 0 w 520700"/>
              <a:gd name="connsiteY6" fmla="*/ 38100 h 495300"/>
              <a:gd name="connsiteX0" fmla="*/ 0 w 520700"/>
              <a:gd name="connsiteY0" fmla="*/ 22225 h 495300"/>
              <a:gd name="connsiteX1" fmla="*/ 0 w 520700"/>
              <a:gd name="connsiteY1" fmla="*/ 495300 h 495300"/>
              <a:gd name="connsiteX2" fmla="*/ 146050 w 520700"/>
              <a:gd name="connsiteY2" fmla="*/ 495300 h 495300"/>
              <a:gd name="connsiteX3" fmla="*/ 146050 w 520700"/>
              <a:gd name="connsiteY3" fmla="*/ 336550 h 495300"/>
              <a:gd name="connsiteX4" fmla="*/ 520700 w 520700"/>
              <a:gd name="connsiteY4" fmla="*/ 336550 h 495300"/>
              <a:gd name="connsiteX5" fmla="*/ 520700 w 520700"/>
              <a:gd name="connsiteY5" fmla="*/ 0 h 495300"/>
              <a:gd name="connsiteX6" fmla="*/ 0 w 520700"/>
              <a:gd name="connsiteY6" fmla="*/ 22225 h 495300"/>
              <a:gd name="connsiteX0" fmla="*/ 0 w 523875"/>
              <a:gd name="connsiteY0" fmla="*/ 0 h 473075"/>
              <a:gd name="connsiteX1" fmla="*/ 0 w 523875"/>
              <a:gd name="connsiteY1" fmla="*/ 473075 h 473075"/>
              <a:gd name="connsiteX2" fmla="*/ 146050 w 523875"/>
              <a:gd name="connsiteY2" fmla="*/ 473075 h 473075"/>
              <a:gd name="connsiteX3" fmla="*/ 146050 w 523875"/>
              <a:gd name="connsiteY3" fmla="*/ 314325 h 473075"/>
              <a:gd name="connsiteX4" fmla="*/ 520700 w 523875"/>
              <a:gd name="connsiteY4" fmla="*/ 314325 h 473075"/>
              <a:gd name="connsiteX5" fmla="*/ 523875 w 523875"/>
              <a:gd name="connsiteY5" fmla="*/ 3175 h 473075"/>
              <a:gd name="connsiteX6" fmla="*/ 0 w 523875"/>
              <a:gd name="connsiteY6" fmla="*/ 0 h 473075"/>
              <a:gd name="connsiteX0" fmla="*/ 0 w 523875"/>
              <a:gd name="connsiteY0" fmla="*/ 3175 h 476250"/>
              <a:gd name="connsiteX1" fmla="*/ 0 w 523875"/>
              <a:gd name="connsiteY1" fmla="*/ 476250 h 476250"/>
              <a:gd name="connsiteX2" fmla="*/ 146050 w 523875"/>
              <a:gd name="connsiteY2" fmla="*/ 476250 h 476250"/>
              <a:gd name="connsiteX3" fmla="*/ 146050 w 523875"/>
              <a:gd name="connsiteY3" fmla="*/ 317500 h 476250"/>
              <a:gd name="connsiteX4" fmla="*/ 520700 w 523875"/>
              <a:gd name="connsiteY4" fmla="*/ 317500 h 476250"/>
              <a:gd name="connsiteX5" fmla="*/ 523875 w 523875"/>
              <a:gd name="connsiteY5" fmla="*/ 0 h 476250"/>
              <a:gd name="connsiteX6" fmla="*/ 0 w 523875"/>
              <a:gd name="connsiteY6" fmla="*/ 3175 h 476250"/>
              <a:gd name="connsiteX0" fmla="*/ 0 w 521005"/>
              <a:gd name="connsiteY0" fmla="*/ 6350 h 479425"/>
              <a:gd name="connsiteX1" fmla="*/ 0 w 521005"/>
              <a:gd name="connsiteY1" fmla="*/ 479425 h 479425"/>
              <a:gd name="connsiteX2" fmla="*/ 146050 w 521005"/>
              <a:gd name="connsiteY2" fmla="*/ 479425 h 479425"/>
              <a:gd name="connsiteX3" fmla="*/ 146050 w 521005"/>
              <a:gd name="connsiteY3" fmla="*/ 320675 h 479425"/>
              <a:gd name="connsiteX4" fmla="*/ 520700 w 521005"/>
              <a:gd name="connsiteY4" fmla="*/ 320675 h 479425"/>
              <a:gd name="connsiteX5" fmla="*/ 520700 w 521005"/>
              <a:gd name="connsiteY5" fmla="*/ 0 h 479425"/>
              <a:gd name="connsiteX6" fmla="*/ 0 w 521005"/>
              <a:gd name="connsiteY6" fmla="*/ 6350 h 479425"/>
              <a:gd name="connsiteX0" fmla="*/ 0 w 521005"/>
              <a:gd name="connsiteY0" fmla="*/ 9525 h 482600"/>
              <a:gd name="connsiteX1" fmla="*/ 0 w 521005"/>
              <a:gd name="connsiteY1" fmla="*/ 482600 h 482600"/>
              <a:gd name="connsiteX2" fmla="*/ 146050 w 521005"/>
              <a:gd name="connsiteY2" fmla="*/ 482600 h 482600"/>
              <a:gd name="connsiteX3" fmla="*/ 146050 w 521005"/>
              <a:gd name="connsiteY3" fmla="*/ 323850 h 482600"/>
              <a:gd name="connsiteX4" fmla="*/ 520700 w 521005"/>
              <a:gd name="connsiteY4" fmla="*/ 323850 h 482600"/>
              <a:gd name="connsiteX5" fmla="*/ 520700 w 521005"/>
              <a:gd name="connsiteY5" fmla="*/ 0 h 482600"/>
              <a:gd name="connsiteX6" fmla="*/ 0 w 521005"/>
              <a:gd name="connsiteY6" fmla="*/ 9525 h 482600"/>
              <a:gd name="connsiteX0" fmla="*/ 0 w 521005"/>
              <a:gd name="connsiteY0" fmla="*/ 6350 h 479425"/>
              <a:gd name="connsiteX1" fmla="*/ 0 w 521005"/>
              <a:gd name="connsiteY1" fmla="*/ 479425 h 479425"/>
              <a:gd name="connsiteX2" fmla="*/ 146050 w 521005"/>
              <a:gd name="connsiteY2" fmla="*/ 479425 h 479425"/>
              <a:gd name="connsiteX3" fmla="*/ 146050 w 521005"/>
              <a:gd name="connsiteY3" fmla="*/ 320675 h 479425"/>
              <a:gd name="connsiteX4" fmla="*/ 520700 w 521005"/>
              <a:gd name="connsiteY4" fmla="*/ 320675 h 479425"/>
              <a:gd name="connsiteX5" fmla="*/ 520700 w 521005"/>
              <a:gd name="connsiteY5" fmla="*/ 0 h 479425"/>
              <a:gd name="connsiteX6" fmla="*/ 0 w 521005"/>
              <a:gd name="connsiteY6" fmla="*/ 6350 h 479425"/>
              <a:gd name="connsiteX0" fmla="*/ 0 w 521005"/>
              <a:gd name="connsiteY0" fmla="*/ 3175 h 476250"/>
              <a:gd name="connsiteX1" fmla="*/ 0 w 521005"/>
              <a:gd name="connsiteY1" fmla="*/ 476250 h 476250"/>
              <a:gd name="connsiteX2" fmla="*/ 146050 w 521005"/>
              <a:gd name="connsiteY2" fmla="*/ 476250 h 476250"/>
              <a:gd name="connsiteX3" fmla="*/ 146050 w 521005"/>
              <a:gd name="connsiteY3" fmla="*/ 317500 h 476250"/>
              <a:gd name="connsiteX4" fmla="*/ 520700 w 521005"/>
              <a:gd name="connsiteY4" fmla="*/ 317500 h 476250"/>
              <a:gd name="connsiteX5" fmla="*/ 520700 w 521005"/>
              <a:gd name="connsiteY5" fmla="*/ 0 h 476250"/>
              <a:gd name="connsiteX6" fmla="*/ 0 w 521005"/>
              <a:gd name="connsiteY6" fmla="*/ 3175 h 476250"/>
              <a:gd name="connsiteX0" fmla="*/ 0 w 521005"/>
              <a:gd name="connsiteY0" fmla="*/ 0 h 473075"/>
              <a:gd name="connsiteX1" fmla="*/ 0 w 521005"/>
              <a:gd name="connsiteY1" fmla="*/ 473075 h 473075"/>
              <a:gd name="connsiteX2" fmla="*/ 146050 w 521005"/>
              <a:gd name="connsiteY2" fmla="*/ 473075 h 473075"/>
              <a:gd name="connsiteX3" fmla="*/ 146050 w 521005"/>
              <a:gd name="connsiteY3" fmla="*/ 314325 h 473075"/>
              <a:gd name="connsiteX4" fmla="*/ 520700 w 521005"/>
              <a:gd name="connsiteY4" fmla="*/ 314325 h 473075"/>
              <a:gd name="connsiteX5" fmla="*/ 520700 w 521005"/>
              <a:gd name="connsiteY5" fmla="*/ 0 h 473075"/>
              <a:gd name="connsiteX6" fmla="*/ 0 w 521005"/>
              <a:gd name="connsiteY6" fmla="*/ 0 h 473075"/>
              <a:gd name="connsiteX0" fmla="*/ 0 w 521005"/>
              <a:gd name="connsiteY0" fmla="*/ 0 h 473075"/>
              <a:gd name="connsiteX1" fmla="*/ 0 w 521005"/>
              <a:gd name="connsiteY1" fmla="*/ 473075 h 473075"/>
              <a:gd name="connsiteX2" fmla="*/ 146050 w 521005"/>
              <a:gd name="connsiteY2" fmla="*/ 473075 h 473075"/>
              <a:gd name="connsiteX3" fmla="*/ 146050 w 521005"/>
              <a:gd name="connsiteY3" fmla="*/ 314325 h 473075"/>
              <a:gd name="connsiteX4" fmla="*/ 520700 w 521005"/>
              <a:gd name="connsiteY4" fmla="*/ 314325 h 473075"/>
              <a:gd name="connsiteX5" fmla="*/ 520700 w 521005"/>
              <a:gd name="connsiteY5" fmla="*/ 0 h 473075"/>
              <a:gd name="connsiteX6" fmla="*/ 0 w 521005"/>
              <a:gd name="connsiteY6" fmla="*/ 0 h 47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005" h="473075">
                <a:moveTo>
                  <a:pt x="0" y="0"/>
                </a:moveTo>
                <a:lnTo>
                  <a:pt x="0" y="473075"/>
                </a:lnTo>
                <a:lnTo>
                  <a:pt x="146050" y="473075"/>
                </a:lnTo>
                <a:lnTo>
                  <a:pt x="146050" y="314325"/>
                </a:lnTo>
                <a:lnTo>
                  <a:pt x="520700" y="314325"/>
                </a:lnTo>
                <a:cubicBezTo>
                  <a:pt x="521758" y="210608"/>
                  <a:pt x="519642" y="103717"/>
                  <a:pt x="520700" y="0"/>
                </a:cubicBez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1419225" y="1990725"/>
            <a:ext cx="942975" cy="476250"/>
          </a:xfrm>
          <a:custGeom>
            <a:avLst/>
            <a:gdLst>
              <a:gd name="connsiteX0" fmla="*/ 395288 w 942975"/>
              <a:gd name="connsiteY0" fmla="*/ 0 h 476250"/>
              <a:gd name="connsiteX1" fmla="*/ 395288 w 942975"/>
              <a:gd name="connsiteY1" fmla="*/ 361950 h 476250"/>
              <a:gd name="connsiteX2" fmla="*/ 0 w 942975"/>
              <a:gd name="connsiteY2" fmla="*/ 361950 h 476250"/>
              <a:gd name="connsiteX3" fmla="*/ 0 w 942975"/>
              <a:gd name="connsiteY3" fmla="*/ 476250 h 476250"/>
              <a:gd name="connsiteX4" fmla="*/ 166688 w 942975"/>
              <a:gd name="connsiteY4" fmla="*/ 476250 h 476250"/>
              <a:gd name="connsiteX5" fmla="*/ 166688 w 942975"/>
              <a:gd name="connsiteY5" fmla="*/ 385763 h 476250"/>
              <a:gd name="connsiteX6" fmla="*/ 438150 w 942975"/>
              <a:gd name="connsiteY6" fmla="*/ 385763 h 476250"/>
              <a:gd name="connsiteX7" fmla="*/ 438150 w 942975"/>
              <a:gd name="connsiteY7" fmla="*/ 304800 h 476250"/>
              <a:gd name="connsiteX8" fmla="*/ 942975 w 942975"/>
              <a:gd name="connsiteY8" fmla="*/ 304800 h 476250"/>
              <a:gd name="connsiteX9" fmla="*/ 942975 w 942975"/>
              <a:gd name="connsiteY9" fmla="*/ 14288 h 476250"/>
              <a:gd name="connsiteX10" fmla="*/ 395288 w 942975"/>
              <a:gd name="connsiteY10" fmla="*/ 0 h 476250"/>
              <a:gd name="connsiteX0" fmla="*/ 395288 w 942975"/>
              <a:gd name="connsiteY0" fmla="*/ 0 h 476250"/>
              <a:gd name="connsiteX1" fmla="*/ 395288 w 942975"/>
              <a:gd name="connsiteY1" fmla="*/ 361950 h 476250"/>
              <a:gd name="connsiteX2" fmla="*/ 0 w 942975"/>
              <a:gd name="connsiteY2" fmla="*/ 361950 h 476250"/>
              <a:gd name="connsiteX3" fmla="*/ 0 w 942975"/>
              <a:gd name="connsiteY3" fmla="*/ 476250 h 476250"/>
              <a:gd name="connsiteX4" fmla="*/ 166688 w 942975"/>
              <a:gd name="connsiteY4" fmla="*/ 476250 h 476250"/>
              <a:gd name="connsiteX5" fmla="*/ 166688 w 942975"/>
              <a:gd name="connsiteY5" fmla="*/ 385763 h 476250"/>
              <a:gd name="connsiteX6" fmla="*/ 438150 w 942975"/>
              <a:gd name="connsiteY6" fmla="*/ 385763 h 476250"/>
              <a:gd name="connsiteX7" fmla="*/ 438150 w 942975"/>
              <a:gd name="connsiteY7" fmla="*/ 304800 h 476250"/>
              <a:gd name="connsiteX8" fmla="*/ 942975 w 942975"/>
              <a:gd name="connsiteY8" fmla="*/ 304800 h 476250"/>
              <a:gd name="connsiteX9" fmla="*/ 942975 w 942975"/>
              <a:gd name="connsiteY9" fmla="*/ 1588 h 476250"/>
              <a:gd name="connsiteX10" fmla="*/ 395288 w 942975"/>
              <a:gd name="connsiteY10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2975" h="476250">
                <a:moveTo>
                  <a:pt x="395288" y="0"/>
                </a:moveTo>
                <a:lnTo>
                  <a:pt x="395288" y="361950"/>
                </a:lnTo>
                <a:lnTo>
                  <a:pt x="0" y="361950"/>
                </a:lnTo>
                <a:lnTo>
                  <a:pt x="0" y="476250"/>
                </a:lnTo>
                <a:lnTo>
                  <a:pt x="166688" y="476250"/>
                </a:lnTo>
                <a:lnTo>
                  <a:pt x="166688" y="385763"/>
                </a:lnTo>
                <a:lnTo>
                  <a:pt x="438150" y="385763"/>
                </a:lnTo>
                <a:lnTo>
                  <a:pt x="438150" y="304800"/>
                </a:lnTo>
                <a:lnTo>
                  <a:pt x="942975" y="304800"/>
                </a:lnTo>
                <a:lnTo>
                  <a:pt x="942975" y="1588"/>
                </a:lnTo>
                <a:lnTo>
                  <a:pt x="395288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138113" y="1352550"/>
            <a:ext cx="1209675" cy="371475"/>
          </a:xfrm>
          <a:custGeom>
            <a:avLst/>
            <a:gdLst>
              <a:gd name="connsiteX0" fmla="*/ 1209675 w 1209675"/>
              <a:gd name="connsiteY0" fmla="*/ 0 h 371475"/>
              <a:gd name="connsiteX1" fmla="*/ 1209675 w 1209675"/>
              <a:gd name="connsiteY1" fmla="*/ 61913 h 371475"/>
              <a:gd name="connsiteX2" fmla="*/ 0 w 1209675"/>
              <a:gd name="connsiteY2" fmla="*/ 61913 h 371475"/>
              <a:gd name="connsiteX3" fmla="*/ 0 w 1209675"/>
              <a:gd name="connsiteY3" fmla="*/ 342900 h 371475"/>
              <a:gd name="connsiteX4" fmla="*/ 452437 w 1209675"/>
              <a:gd name="connsiteY4" fmla="*/ 342900 h 371475"/>
              <a:gd name="connsiteX5" fmla="*/ 452437 w 1209675"/>
              <a:gd name="connsiteY5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9675" h="371475">
                <a:moveTo>
                  <a:pt x="1209675" y="0"/>
                </a:moveTo>
                <a:lnTo>
                  <a:pt x="1209675" y="61913"/>
                </a:lnTo>
                <a:lnTo>
                  <a:pt x="0" y="61913"/>
                </a:lnTo>
                <a:lnTo>
                  <a:pt x="0" y="342900"/>
                </a:lnTo>
                <a:lnTo>
                  <a:pt x="452437" y="342900"/>
                </a:lnTo>
                <a:lnTo>
                  <a:pt x="452437" y="371475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2043113" y="1352550"/>
            <a:ext cx="0" cy="1099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4088866" y="1628776"/>
            <a:ext cx="2592000" cy="1285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88866" y="1761331"/>
            <a:ext cx="2592000" cy="1285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1671638" y="1685925"/>
            <a:ext cx="2419350" cy="309563"/>
          </a:xfrm>
          <a:custGeom>
            <a:avLst/>
            <a:gdLst>
              <a:gd name="connsiteX0" fmla="*/ 2419350 w 2419350"/>
              <a:gd name="connsiteY0" fmla="*/ 0 h 309563"/>
              <a:gd name="connsiteX1" fmla="*/ 2133600 w 2419350"/>
              <a:gd name="connsiteY1" fmla="*/ 0 h 309563"/>
              <a:gd name="connsiteX2" fmla="*/ 2133600 w 2419350"/>
              <a:gd name="connsiteY2" fmla="*/ 138113 h 309563"/>
              <a:gd name="connsiteX3" fmla="*/ 0 w 2419350"/>
              <a:gd name="connsiteY3" fmla="*/ 138113 h 309563"/>
              <a:gd name="connsiteX4" fmla="*/ 0 w 2419350"/>
              <a:gd name="connsiteY4" fmla="*/ 309563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309563">
                <a:moveTo>
                  <a:pt x="2419350" y="0"/>
                </a:moveTo>
                <a:lnTo>
                  <a:pt x="2133600" y="0"/>
                </a:lnTo>
                <a:lnTo>
                  <a:pt x="2133600" y="138113"/>
                </a:lnTo>
                <a:lnTo>
                  <a:pt x="0" y="138113"/>
                </a:lnTo>
                <a:lnTo>
                  <a:pt x="0" y="309563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2319338" y="1881188"/>
            <a:ext cx="1771650" cy="104775"/>
          </a:xfrm>
          <a:custGeom>
            <a:avLst/>
            <a:gdLst>
              <a:gd name="connsiteX0" fmla="*/ 1771650 w 1771650"/>
              <a:gd name="connsiteY0" fmla="*/ 0 h 104775"/>
              <a:gd name="connsiteX1" fmla="*/ 0 w 1771650"/>
              <a:gd name="connsiteY1" fmla="*/ 0 h 104775"/>
              <a:gd name="connsiteX2" fmla="*/ 0 w 1771650"/>
              <a:gd name="connsiteY2" fmla="*/ 10477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1650" h="104775">
                <a:moveTo>
                  <a:pt x="1771650" y="0"/>
                </a:moveTo>
                <a:lnTo>
                  <a:pt x="0" y="0"/>
                </a:lnTo>
                <a:lnTo>
                  <a:pt x="0" y="104775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3433763" y="2305050"/>
            <a:ext cx="657225" cy="642938"/>
          </a:xfrm>
          <a:custGeom>
            <a:avLst/>
            <a:gdLst>
              <a:gd name="connsiteX0" fmla="*/ 657225 w 657225"/>
              <a:gd name="connsiteY0" fmla="*/ 0 h 642938"/>
              <a:gd name="connsiteX1" fmla="*/ 0 w 657225"/>
              <a:gd name="connsiteY1" fmla="*/ 0 h 642938"/>
              <a:gd name="connsiteX2" fmla="*/ 0 w 657225"/>
              <a:gd name="connsiteY2" fmla="*/ 642938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225" h="642938">
                <a:moveTo>
                  <a:pt x="657225" y="0"/>
                </a:moveTo>
                <a:lnTo>
                  <a:pt x="0" y="0"/>
                </a:lnTo>
                <a:lnTo>
                  <a:pt x="0" y="642938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38100" y="1308100"/>
            <a:ext cx="406400" cy="2533650"/>
          </a:xfrm>
          <a:custGeom>
            <a:avLst/>
            <a:gdLst>
              <a:gd name="connsiteX0" fmla="*/ 0 w 406400"/>
              <a:gd name="connsiteY0" fmla="*/ 2533650 h 2533650"/>
              <a:gd name="connsiteX1" fmla="*/ 0 w 406400"/>
              <a:gd name="connsiteY1" fmla="*/ 0 h 2533650"/>
              <a:gd name="connsiteX2" fmla="*/ 406400 w 406400"/>
              <a:gd name="connsiteY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533650">
                <a:moveTo>
                  <a:pt x="0" y="2533650"/>
                </a:moveTo>
                <a:lnTo>
                  <a:pt x="0" y="0"/>
                </a:lnTo>
                <a:lnTo>
                  <a:pt x="406400" y="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40134" y="1254125"/>
            <a:ext cx="756000" cy="9525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086138" y="2490852"/>
            <a:ext cx="7810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→尤度計算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06793" y="545489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2140828" y="1721866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260071" y="254111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627017" y="2789514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088648" y="3537683"/>
            <a:ext cx="23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71619" y="3676819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5891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28081"/>
          <a:stretch/>
        </p:blipFill>
        <p:spPr>
          <a:xfrm>
            <a:off x="0" y="0"/>
            <a:ext cx="3388292" cy="32445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59701"/>
          <a:stretch/>
        </p:blipFill>
        <p:spPr>
          <a:xfrm>
            <a:off x="3607691" y="4542914"/>
            <a:ext cx="3451744" cy="179247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784"/>
          <a:stretch/>
        </p:blipFill>
        <p:spPr>
          <a:xfrm>
            <a:off x="1832" y="5863797"/>
            <a:ext cx="3527885" cy="15941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691" y="-2142"/>
            <a:ext cx="3420018" cy="446696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41464"/>
          <a:stretch/>
        </p:blipFill>
        <p:spPr>
          <a:xfrm>
            <a:off x="0" y="3241081"/>
            <a:ext cx="3451744" cy="2603666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972483" y="670191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29371" y="803542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410508" y="803542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76897" y="941654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830292" y="1070240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848616" y="1340382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353190" y="1612743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88556" y="2272995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07253" y="2445303"/>
            <a:ext cx="54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56219" y="2445303"/>
            <a:ext cx="1044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258063" y="2137661"/>
            <a:ext cx="1044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953218" y="2649868"/>
            <a:ext cx="54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16608" y="2445303"/>
            <a:ext cx="900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889560" y="3677699"/>
            <a:ext cx="90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043218" y="3680347"/>
            <a:ext cx="75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372242" y="3094821"/>
            <a:ext cx="720000" cy="12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60063" y="3539360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979560" y="3539360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00595" y="4209212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956585" y="3823507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832964" y="4380834"/>
            <a:ext cx="90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1381768" y="4384074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矢印コネクタ 2"/>
          <p:cNvCxnSpPr>
            <a:stCxn id="33" idx="2"/>
            <a:endCxn id="38" idx="0"/>
          </p:cNvCxnSpPr>
          <p:nvPr/>
        </p:nvCxnSpPr>
        <p:spPr>
          <a:xfrm flipH="1">
            <a:off x="1396568" y="4492074"/>
            <a:ext cx="201200" cy="411769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33" idx="2"/>
            <a:endCxn id="40" idx="0"/>
          </p:cNvCxnSpPr>
          <p:nvPr/>
        </p:nvCxnSpPr>
        <p:spPr>
          <a:xfrm>
            <a:off x="1597768" y="4492074"/>
            <a:ext cx="370855" cy="409635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1090568" y="4903843"/>
            <a:ext cx="612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716623" y="4901709"/>
            <a:ext cx="504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725872" y="5116043"/>
            <a:ext cx="972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691" y="6404407"/>
            <a:ext cx="2811987" cy="512895"/>
          </a:xfrm>
          <a:prstGeom prst="rect">
            <a:avLst/>
          </a:prstGeom>
          <a:ln w="3175">
            <a:solidFill>
              <a:srgbClr val="7030A0"/>
            </a:solidFill>
            <a:prstDash val="dash"/>
          </a:ln>
        </p:spPr>
      </p:pic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691" y="6919662"/>
            <a:ext cx="2579204" cy="584200"/>
          </a:xfrm>
          <a:prstGeom prst="rect">
            <a:avLst/>
          </a:prstGeom>
          <a:ln w="3175">
            <a:solidFill>
              <a:srgbClr val="7030A0"/>
            </a:solidFill>
            <a:prstDash val="dash"/>
          </a:ln>
        </p:spPr>
      </p:pic>
      <p:sp>
        <p:nvSpPr>
          <p:cNvPr id="47" name="正方形/長方形 46"/>
          <p:cNvSpPr/>
          <p:nvPr/>
        </p:nvSpPr>
        <p:spPr>
          <a:xfrm>
            <a:off x="2126998" y="5871005"/>
            <a:ext cx="756000" cy="108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フリーフォーム 47"/>
          <p:cNvSpPr/>
          <p:nvPr/>
        </p:nvSpPr>
        <p:spPr>
          <a:xfrm>
            <a:off x="2886075" y="5962650"/>
            <a:ext cx="719138" cy="733425"/>
          </a:xfrm>
          <a:custGeom>
            <a:avLst/>
            <a:gdLst>
              <a:gd name="connsiteX0" fmla="*/ 0 w 719138"/>
              <a:gd name="connsiteY0" fmla="*/ 0 h 733425"/>
              <a:gd name="connsiteX1" fmla="*/ 0 w 719138"/>
              <a:gd name="connsiteY1" fmla="*/ 100013 h 733425"/>
              <a:gd name="connsiteX2" fmla="*/ 581025 w 719138"/>
              <a:gd name="connsiteY2" fmla="*/ 100013 h 733425"/>
              <a:gd name="connsiteX3" fmla="*/ 581025 w 719138"/>
              <a:gd name="connsiteY3" fmla="*/ 733425 h 733425"/>
              <a:gd name="connsiteX4" fmla="*/ 719138 w 719138"/>
              <a:gd name="connsiteY4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33425">
                <a:moveTo>
                  <a:pt x="0" y="0"/>
                </a:moveTo>
                <a:lnTo>
                  <a:pt x="0" y="100013"/>
                </a:lnTo>
                <a:lnTo>
                  <a:pt x="581025" y="100013"/>
                </a:lnTo>
                <a:lnTo>
                  <a:pt x="581025" y="733425"/>
                </a:lnTo>
                <a:lnTo>
                  <a:pt x="719138" y="733425"/>
                </a:lnTo>
              </a:path>
            </a:pathLst>
          </a:cu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432048" y="6972031"/>
            <a:ext cx="792000" cy="126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524352" y="6601985"/>
            <a:ext cx="792000" cy="126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角丸四角形 50"/>
          <p:cNvSpPr/>
          <p:nvPr/>
        </p:nvSpPr>
        <p:spPr>
          <a:xfrm>
            <a:off x="638175" y="4839191"/>
            <a:ext cx="2813569" cy="598153"/>
          </a:xfrm>
          <a:prstGeom prst="round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/>
          <p:cNvCxnSpPr/>
          <p:nvPr/>
        </p:nvCxnSpPr>
        <p:spPr>
          <a:xfrm>
            <a:off x="1889560" y="5439151"/>
            <a:ext cx="67025" cy="736002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1913415" y="6357862"/>
            <a:ext cx="172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あくまで観測</a:t>
            </a:r>
            <a:r>
              <a:rPr lang="ja-JP" altLang="en-US" sz="600" dirty="0" smtClean="0"/>
              <a:t>予測値</a:t>
            </a:r>
            <a:r>
              <a:rPr kumimoji="1" lang="ja-JP" altLang="en-US" sz="600" dirty="0" smtClean="0"/>
              <a:t>が中心．</a:t>
            </a:r>
            <a:endParaRPr kumimoji="1" lang="en-US" altLang="ja-JP" sz="600" dirty="0" smtClean="0"/>
          </a:p>
          <a:p>
            <a:r>
              <a:rPr lang="ja-JP" altLang="en-US" sz="600" dirty="0"/>
              <a:t>事前推定</a:t>
            </a:r>
            <a:r>
              <a:rPr lang="ja-JP" altLang="en-US" sz="600" dirty="0" smtClean="0"/>
              <a:t>の不確かさ分，分散は広がっている</a:t>
            </a:r>
            <a:endParaRPr lang="en-US" altLang="ja-JP" sz="600" dirty="0" smtClean="0"/>
          </a:p>
        </p:txBody>
      </p:sp>
      <p:sp>
        <p:nvSpPr>
          <p:cNvPr id="55" name="正方形/長方形 54"/>
          <p:cNvSpPr/>
          <p:nvPr/>
        </p:nvSpPr>
        <p:spPr>
          <a:xfrm>
            <a:off x="1386531" y="695548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2243531" y="6386572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3026571" y="6479499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角丸四角形 57"/>
          <p:cNvSpPr/>
          <p:nvPr/>
        </p:nvSpPr>
        <p:spPr>
          <a:xfrm>
            <a:off x="743293" y="6114278"/>
            <a:ext cx="2708451" cy="259358"/>
          </a:xfrm>
          <a:prstGeom prst="round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3452813" y="2486025"/>
            <a:ext cx="642937" cy="3752850"/>
          </a:xfrm>
          <a:custGeom>
            <a:avLst/>
            <a:gdLst>
              <a:gd name="connsiteX0" fmla="*/ 0 w 642937"/>
              <a:gd name="connsiteY0" fmla="*/ 3752850 h 3752850"/>
              <a:gd name="connsiteX1" fmla="*/ 52387 w 642937"/>
              <a:gd name="connsiteY1" fmla="*/ 3752850 h 3752850"/>
              <a:gd name="connsiteX2" fmla="*/ 52387 w 642937"/>
              <a:gd name="connsiteY2" fmla="*/ 0 h 3752850"/>
              <a:gd name="connsiteX3" fmla="*/ 642937 w 642937"/>
              <a:gd name="connsiteY3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7" h="3752850">
                <a:moveTo>
                  <a:pt x="0" y="3752850"/>
                </a:moveTo>
                <a:lnTo>
                  <a:pt x="52387" y="3752850"/>
                </a:lnTo>
                <a:lnTo>
                  <a:pt x="52387" y="0"/>
                </a:lnTo>
                <a:lnTo>
                  <a:pt x="642937" y="0"/>
                </a:ln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93352" y="339620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87949" y="293250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778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28081"/>
          <a:stretch/>
        </p:blipFill>
        <p:spPr>
          <a:xfrm>
            <a:off x="0" y="0"/>
            <a:ext cx="3388292" cy="32445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59701"/>
          <a:stretch/>
        </p:blipFill>
        <p:spPr>
          <a:xfrm>
            <a:off x="3607691" y="4542914"/>
            <a:ext cx="3451744" cy="179247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784"/>
          <a:stretch/>
        </p:blipFill>
        <p:spPr>
          <a:xfrm>
            <a:off x="1832" y="5863797"/>
            <a:ext cx="3527885" cy="15941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691" y="-2142"/>
            <a:ext cx="3420018" cy="446696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41464"/>
          <a:stretch/>
        </p:blipFill>
        <p:spPr>
          <a:xfrm>
            <a:off x="0" y="3241081"/>
            <a:ext cx="3451744" cy="2603666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972483" y="670191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29371" y="803542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410508" y="803542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76897" y="941654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830292" y="1070240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848616" y="1340382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353190" y="1612743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88556" y="2272995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07253" y="2445303"/>
            <a:ext cx="54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56219" y="2445303"/>
            <a:ext cx="1044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258063" y="2137661"/>
            <a:ext cx="1044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953218" y="2649868"/>
            <a:ext cx="54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16608" y="2445303"/>
            <a:ext cx="900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889560" y="3677699"/>
            <a:ext cx="90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043218" y="3680347"/>
            <a:ext cx="75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372242" y="3094821"/>
            <a:ext cx="720000" cy="12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60063" y="3539360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979560" y="3539360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00595" y="4209212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956585" y="3823507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832964" y="4380834"/>
            <a:ext cx="90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1381768" y="4384074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矢印コネクタ 2"/>
          <p:cNvCxnSpPr>
            <a:stCxn id="33" idx="2"/>
            <a:endCxn id="38" idx="0"/>
          </p:cNvCxnSpPr>
          <p:nvPr/>
        </p:nvCxnSpPr>
        <p:spPr>
          <a:xfrm flipH="1">
            <a:off x="1396568" y="4492074"/>
            <a:ext cx="201200" cy="411769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33" idx="2"/>
            <a:endCxn id="40" idx="0"/>
          </p:cNvCxnSpPr>
          <p:nvPr/>
        </p:nvCxnSpPr>
        <p:spPr>
          <a:xfrm>
            <a:off x="1597768" y="4492074"/>
            <a:ext cx="370855" cy="409635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1090568" y="4903843"/>
            <a:ext cx="612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716623" y="4901709"/>
            <a:ext cx="504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725872" y="5116043"/>
            <a:ext cx="972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691" y="6404407"/>
            <a:ext cx="2811987" cy="512895"/>
          </a:xfrm>
          <a:prstGeom prst="rect">
            <a:avLst/>
          </a:prstGeom>
          <a:ln w="3175">
            <a:solidFill>
              <a:srgbClr val="7030A0"/>
            </a:solidFill>
            <a:prstDash val="dash"/>
          </a:ln>
        </p:spPr>
      </p:pic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691" y="6919662"/>
            <a:ext cx="2579204" cy="584200"/>
          </a:xfrm>
          <a:prstGeom prst="rect">
            <a:avLst/>
          </a:prstGeom>
          <a:ln w="3175">
            <a:solidFill>
              <a:srgbClr val="7030A0"/>
            </a:solidFill>
            <a:prstDash val="dash"/>
          </a:ln>
        </p:spPr>
      </p:pic>
      <p:sp>
        <p:nvSpPr>
          <p:cNvPr id="47" name="正方形/長方形 46"/>
          <p:cNvSpPr/>
          <p:nvPr/>
        </p:nvSpPr>
        <p:spPr>
          <a:xfrm>
            <a:off x="2126998" y="5871005"/>
            <a:ext cx="756000" cy="108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フリーフォーム 47"/>
          <p:cNvSpPr/>
          <p:nvPr/>
        </p:nvSpPr>
        <p:spPr>
          <a:xfrm>
            <a:off x="2886075" y="5962650"/>
            <a:ext cx="719138" cy="733425"/>
          </a:xfrm>
          <a:custGeom>
            <a:avLst/>
            <a:gdLst>
              <a:gd name="connsiteX0" fmla="*/ 0 w 719138"/>
              <a:gd name="connsiteY0" fmla="*/ 0 h 733425"/>
              <a:gd name="connsiteX1" fmla="*/ 0 w 719138"/>
              <a:gd name="connsiteY1" fmla="*/ 100013 h 733425"/>
              <a:gd name="connsiteX2" fmla="*/ 581025 w 719138"/>
              <a:gd name="connsiteY2" fmla="*/ 100013 h 733425"/>
              <a:gd name="connsiteX3" fmla="*/ 581025 w 719138"/>
              <a:gd name="connsiteY3" fmla="*/ 733425 h 733425"/>
              <a:gd name="connsiteX4" fmla="*/ 719138 w 719138"/>
              <a:gd name="connsiteY4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33425">
                <a:moveTo>
                  <a:pt x="0" y="0"/>
                </a:moveTo>
                <a:lnTo>
                  <a:pt x="0" y="100013"/>
                </a:lnTo>
                <a:lnTo>
                  <a:pt x="581025" y="100013"/>
                </a:lnTo>
                <a:lnTo>
                  <a:pt x="581025" y="733425"/>
                </a:lnTo>
                <a:lnTo>
                  <a:pt x="719138" y="733425"/>
                </a:lnTo>
              </a:path>
            </a:pathLst>
          </a:cu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432048" y="6972031"/>
            <a:ext cx="792000" cy="126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524352" y="6601985"/>
            <a:ext cx="792000" cy="126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角丸四角形 50"/>
          <p:cNvSpPr/>
          <p:nvPr/>
        </p:nvSpPr>
        <p:spPr>
          <a:xfrm>
            <a:off x="638175" y="4839191"/>
            <a:ext cx="2813569" cy="598153"/>
          </a:xfrm>
          <a:prstGeom prst="round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/>
          <p:cNvCxnSpPr/>
          <p:nvPr/>
        </p:nvCxnSpPr>
        <p:spPr>
          <a:xfrm>
            <a:off x="1889560" y="5439151"/>
            <a:ext cx="67025" cy="736002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1913415" y="6357862"/>
            <a:ext cx="172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あくまで観測</a:t>
            </a:r>
            <a:r>
              <a:rPr lang="ja-JP" altLang="en-US" sz="600" dirty="0" smtClean="0"/>
              <a:t>予測値</a:t>
            </a:r>
            <a:r>
              <a:rPr kumimoji="1" lang="ja-JP" altLang="en-US" sz="600" dirty="0" smtClean="0"/>
              <a:t>が中心．</a:t>
            </a:r>
            <a:endParaRPr kumimoji="1" lang="en-US" altLang="ja-JP" sz="600" dirty="0" smtClean="0"/>
          </a:p>
          <a:p>
            <a:r>
              <a:rPr lang="ja-JP" altLang="en-US" sz="600" dirty="0"/>
              <a:t>事前推定</a:t>
            </a:r>
            <a:r>
              <a:rPr lang="ja-JP" altLang="en-US" sz="600" dirty="0" smtClean="0"/>
              <a:t>の不確かさ分，分散は広がっている</a:t>
            </a:r>
            <a:endParaRPr lang="en-US" altLang="ja-JP" sz="600" dirty="0" smtClean="0"/>
          </a:p>
        </p:txBody>
      </p:sp>
      <p:sp>
        <p:nvSpPr>
          <p:cNvPr id="55" name="正方形/長方形 54"/>
          <p:cNvSpPr/>
          <p:nvPr/>
        </p:nvSpPr>
        <p:spPr>
          <a:xfrm>
            <a:off x="1386531" y="695548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2243531" y="638657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3026571" y="6479499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角丸四角形 57"/>
          <p:cNvSpPr/>
          <p:nvPr/>
        </p:nvSpPr>
        <p:spPr>
          <a:xfrm>
            <a:off x="743293" y="6114278"/>
            <a:ext cx="2708451" cy="259358"/>
          </a:xfrm>
          <a:prstGeom prst="round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3452813" y="2486025"/>
            <a:ext cx="642937" cy="3752850"/>
          </a:xfrm>
          <a:custGeom>
            <a:avLst/>
            <a:gdLst>
              <a:gd name="connsiteX0" fmla="*/ 0 w 642937"/>
              <a:gd name="connsiteY0" fmla="*/ 3752850 h 3752850"/>
              <a:gd name="connsiteX1" fmla="*/ 52387 w 642937"/>
              <a:gd name="connsiteY1" fmla="*/ 3752850 h 3752850"/>
              <a:gd name="connsiteX2" fmla="*/ 52387 w 642937"/>
              <a:gd name="connsiteY2" fmla="*/ 0 h 3752850"/>
              <a:gd name="connsiteX3" fmla="*/ 642937 w 642937"/>
              <a:gd name="connsiteY3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7" h="3752850">
                <a:moveTo>
                  <a:pt x="0" y="3752850"/>
                </a:moveTo>
                <a:lnTo>
                  <a:pt x="52387" y="3752850"/>
                </a:lnTo>
                <a:lnTo>
                  <a:pt x="52387" y="0"/>
                </a:lnTo>
                <a:lnTo>
                  <a:pt x="642937" y="0"/>
                </a:ln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93352" y="339620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87949" y="293250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0498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7904" cy="16806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" y="2310447"/>
            <a:ext cx="3943353" cy="49910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239" y="146001"/>
            <a:ext cx="3914250" cy="523840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838" y="967439"/>
            <a:ext cx="3914250" cy="51801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913" y="1722211"/>
            <a:ext cx="3921526" cy="523112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761" y="2917115"/>
            <a:ext cx="3943353" cy="517292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9122" y="4357915"/>
            <a:ext cx="3943353" cy="330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30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03333" cy="14876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44117"/>
          <a:stretch/>
        </p:blipFill>
        <p:spPr>
          <a:xfrm>
            <a:off x="5260" y="3329940"/>
            <a:ext cx="3490453" cy="24688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1593"/>
          <a:stretch/>
        </p:blipFill>
        <p:spPr>
          <a:xfrm>
            <a:off x="3589537" y="135543"/>
            <a:ext cx="3464693" cy="31718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14170"/>
          <a:stretch/>
        </p:blipFill>
        <p:spPr>
          <a:xfrm>
            <a:off x="3589537" y="3347310"/>
            <a:ext cx="3464693" cy="393548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17" y="1906728"/>
            <a:ext cx="3490453" cy="134701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87628"/>
            <a:ext cx="3490453" cy="39624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2366687" y="3726180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1836691" y="3866606"/>
            <a:ext cx="391886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4" idx="1"/>
            <a:endCxn id="2" idx="0"/>
          </p:cNvCxnSpPr>
          <p:nvPr/>
        </p:nvCxnSpPr>
        <p:spPr>
          <a:xfrm flipH="1">
            <a:off x="2032634" y="3792810"/>
            <a:ext cx="334053" cy="73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623887" y="5179510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635421" y="5179510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69928" y="5310772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06599" y="5179510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7860" y="5029376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06670" y="5179510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00247" y="5179510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56979" y="5310772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99997" y="5069971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1453309" y="4890052"/>
                <a:ext cx="2023246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09" y="4890052"/>
                <a:ext cx="2023246" cy="224357"/>
              </a:xfrm>
              <a:prstGeom prst="rect">
                <a:avLst/>
              </a:prstGeom>
              <a:blipFill rotWithShape="0">
                <a:blip r:embed="rId9"/>
                <a:stretch>
                  <a:fillRect l="-602" t="-8108" r="-1807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正方形/長方形 27"/>
          <p:cNvSpPr/>
          <p:nvPr/>
        </p:nvSpPr>
        <p:spPr>
          <a:xfrm>
            <a:off x="1662745" y="4905583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230748" y="4974944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551191" y="4905583"/>
            <a:ext cx="82800" cy="792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338156" y="4974944"/>
            <a:ext cx="82800" cy="792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10266" y="5045329"/>
            <a:ext cx="828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862228" y="4905583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48784" y="5475645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660318" y="5475645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31496" y="5475645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1567" y="5475645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25144" y="5475645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88906" y="5651859"/>
            <a:ext cx="288000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660084" y="5651859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306934" y="5309588"/>
            <a:ext cx="557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事前推定</a:t>
            </a:r>
            <a:endParaRPr kumimoji="1" lang="ja-JP" altLang="en-US" sz="6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22860" y="5318926"/>
            <a:ext cx="3990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尤度</a:t>
            </a:r>
            <a:endParaRPr kumimoji="1" lang="ja-JP" altLang="en-US" sz="600" dirty="0"/>
          </a:p>
        </p:txBody>
      </p:sp>
      <p:sp>
        <p:nvSpPr>
          <p:cNvPr id="53" name="フリーフォーム 52"/>
          <p:cNvSpPr/>
          <p:nvPr/>
        </p:nvSpPr>
        <p:spPr>
          <a:xfrm>
            <a:off x="2133600" y="5589946"/>
            <a:ext cx="169251" cy="134580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264752" y="5620257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b="68720"/>
          <a:stretch/>
        </p:blipFill>
        <p:spPr>
          <a:xfrm>
            <a:off x="19319" y="5832438"/>
            <a:ext cx="3464693" cy="14503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622153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796265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951783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646996" y="5533580"/>
            <a:ext cx="923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b="1" dirty="0" smtClean="0">
                <a:solidFill>
                  <a:srgbClr val="FF66FF"/>
                </a:solidFill>
              </a:rPr>
              <a:t>逆</a:t>
            </a:r>
            <a:r>
              <a:rPr lang="en-US" altLang="ja-JP" sz="600" b="1" dirty="0" smtClean="0">
                <a:solidFill>
                  <a:srgbClr val="FF66FF"/>
                </a:solidFill>
              </a:rPr>
              <a:t>(?)</a:t>
            </a:r>
            <a:r>
              <a:rPr lang="ja-JP" altLang="en-US" sz="600" b="1" dirty="0" smtClean="0">
                <a:solidFill>
                  <a:srgbClr val="FF66FF"/>
                </a:solidFill>
              </a:rPr>
              <a:t>周辺化で↑を出す</a:t>
            </a:r>
            <a:endParaRPr lang="en-US" altLang="ja-JP" sz="600" b="1" dirty="0" smtClean="0">
              <a:solidFill>
                <a:srgbClr val="FF66FF"/>
              </a:solidFill>
            </a:endParaRPr>
          </a:p>
          <a:p>
            <a:r>
              <a:rPr kumimoji="1" lang="en-US" altLang="ja-JP" sz="600" b="1" dirty="0" smtClean="0">
                <a:solidFill>
                  <a:srgbClr val="FF66FF"/>
                </a:solidFill>
              </a:rPr>
              <a:t>※</a:t>
            </a:r>
            <a:r>
              <a:rPr kumimoji="1" lang="ja-JP" altLang="en-US" sz="600" b="1" dirty="0" smtClean="0">
                <a:solidFill>
                  <a:srgbClr val="FF66FF"/>
                </a:solidFill>
              </a:rPr>
              <a:t>正式な用語ではない</a:t>
            </a:r>
            <a:endParaRPr kumimoji="1" lang="ja-JP" altLang="en-US" sz="600" b="1" dirty="0">
              <a:solidFill>
                <a:srgbClr val="FF66FF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497143" y="5639954"/>
            <a:ext cx="1098000" cy="146894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33376" y="5843407"/>
            <a:ext cx="2776537" cy="19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06671" y="6236419"/>
            <a:ext cx="1965068" cy="326306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068771" y="6616280"/>
            <a:ext cx="1283674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65545" y="6067693"/>
            <a:ext cx="563117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471739" y="6236419"/>
            <a:ext cx="714374" cy="3276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263097" y="6763176"/>
            <a:ext cx="380924" cy="9482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716422" y="6895538"/>
            <a:ext cx="72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矢印コネクタ 69"/>
          <p:cNvCxnSpPr>
            <a:stCxn id="68" idx="0"/>
          </p:cNvCxnSpPr>
          <p:nvPr/>
        </p:nvCxnSpPr>
        <p:spPr>
          <a:xfrm flipH="1" flipV="1">
            <a:off x="1028979" y="6509372"/>
            <a:ext cx="723443" cy="386166"/>
          </a:xfrm>
          <a:prstGeom prst="straightConnector1">
            <a:avLst/>
          </a:prstGeom>
          <a:ln w="3175">
            <a:solidFill>
              <a:srgbClr val="7030A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/>
          <p:cNvSpPr/>
          <p:nvPr/>
        </p:nvSpPr>
        <p:spPr>
          <a:xfrm>
            <a:off x="2259989" y="6890775"/>
            <a:ext cx="7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2328863" y="6524625"/>
            <a:ext cx="1162050" cy="366712"/>
          </a:xfrm>
          <a:custGeom>
            <a:avLst/>
            <a:gdLst>
              <a:gd name="connsiteX0" fmla="*/ 0 w 1162050"/>
              <a:gd name="connsiteY0" fmla="*/ 366712 h 366712"/>
              <a:gd name="connsiteX1" fmla="*/ 1162050 w 1162050"/>
              <a:gd name="connsiteY1" fmla="*/ 366712 h 366712"/>
              <a:gd name="connsiteX2" fmla="*/ 1162050 w 1162050"/>
              <a:gd name="connsiteY2" fmla="*/ 0 h 366712"/>
              <a:gd name="connsiteX3" fmla="*/ 852487 w 1162050"/>
              <a:gd name="connsiteY3" fmla="*/ 0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366712">
                <a:moveTo>
                  <a:pt x="0" y="366712"/>
                </a:moveTo>
                <a:lnTo>
                  <a:pt x="1162050" y="366712"/>
                </a:lnTo>
                <a:lnTo>
                  <a:pt x="1162050" y="0"/>
                </a:lnTo>
                <a:lnTo>
                  <a:pt x="852487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934759" y="823369"/>
            <a:ext cx="765953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810934" y="431271"/>
            <a:ext cx="144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530073" y="839460"/>
            <a:ext cx="14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36133" y="1002512"/>
            <a:ext cx="635992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フリーフォーム 85"/>
          <p:cNvSpPr/>
          <p:nvPr/>
        </p:nvSpPr>
        <p:spPr>
          <a:xfrm>
            <a:off x="5576888" y="947460"/>
            <a:ext cx="45719" cy="128866"/>
          </a:xfrm>
          <a:custGeom>
            <a:avLst/>
            <a:gdLst>
              <a:gd name="connsiteX0" fmla="*/ 0 w 66675"/>
              <a:gd name="connsiteY0" fmla="*/ 114300 h 114300"/>
              <a:gd name="connsiteX1" fmla="*/ 66675 w 66675"/>
              <a:gd name="connsiteY1" fmla="*/ 114300 h 114300"/>
              <a:gd name="connsiteX2" fmla="*/ 66675 w 666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" h="114300">
                <a:moveTo>
                  <a:pt x="0" y="114300"/>
                </a:moveTo>
                <a:lnTo>
                  <a:pt x="66675" y="114300"/>
                </a:lnTo>
                <a:lnTo>
                  <a:pt x="66675" y="0"/>
                </a:lnTo>
              </a:path>
            </a:pathLst>
          </a:custGeom>
          <a:noFill/>
          <a:ln w="6350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126758" y="431271"/>
            <a:ext cx="144000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8" name="図 87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2269" y="5423606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8829" y="970590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sp>
        <p:nvSpPr>
          <p:cNvPr id="91" name="フリーフォーム 90"/>
          <p:cNvSpPr/>
          <p:nvPr/>
        </p:nvSpPr>
        <p:spPr>
          <a:xfrm>
            <a:off x="1783080" y="1685924"/>
            <a:ext cx="2625138" cy="5316855"/>
          </a:xfrm>
          <a:custGeom>
            <a:avLst/>
            <a:gdLst>
              <a:gd name="connsiteX0" fmla="*/ 0 w 2720340"/>
              <a:gd name="connsiteY0" fmla="*/ 5341620 h 5341620"/>
              <a:gd name="connsiteX1" fmla="*/ 1821180 w 2720340"/>
              <a:gd name="connsiteY1" fmla="*/ 5341620 h 5341620"/>
              <a:gd name="connsiteX2" fmla="*/ 1821180 w 2720340"/>
              <a:gd name="connsiteY2" fmla="*/ 0 h 5341620"/>
              <a:gd name="connsiteX3" fmla="*/ 2720340 w 2720340"/>
              <a:gd name="connsiteY3" fmla="*/ 0 h 534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340" h="5341620">
                <a:moveTo>
                  <a:pt x="0" y="5341620"/>
                </a:moveTo>
                <a:lnTo>
                  <a:pt x="1821180" y="5341620"/>
                </a:lnTo>
                <a:lnTo>
                  <a:pt x="1821180" y="0"/>
                </a:lnTo>
                <a:lnTo>
                  <a:pt x="2720340" y="0"/>
                </a:lnTo>
              </a:path>
            </a:pathLst>
          </a:custGeom>
          <a:noFill/>
          <a:ln w="3175"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左中かっこ 91"/>
          <p:cNvSpPr/>
          <p:nvPr/>
        </p:nvSpPr>
        <p:spPr>
          <a:xfrm>
            <a:off x="4521200" y="1487628"/>
            <a:ext cx="45719" cy="396240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039916" y="431271"/>
            <a:ext cx="12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797952" y="431271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4593385" y="1534057"/>
            <a:ext cx="12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591791" y="1744224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6098149" y="1490641"/>
            <a:ext cx="809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1" lang="ja-JP" altLang="en-US" sz="900" dirty="0" err="1" smtClean="0">
                <a:solidFill>
                  <a:srgbClr val="00B050"/>
                </a:solidFill>
              </a:rPr>
              <a:t>で偏</a:t>
            </a:r>
            <a:r>
              <a:rPr kumimoji="1" lang="ja-JP" altLang="en-US" sz="900" dirty="0" smtClean="0">
                <a:solidFill>
                  <a:srgbClr val="00B050"/>
                </a:solidFill>
              </a:rPr>
              <a:t>微分</a:t>
            </a:r>
            <a:endParaRPr kumimoji="1" lang="ja-JP" altLang="en-US" sz="900" dirty="0">
              <a:solidFill>
                <a:srgbClr val="00B050"/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096555" y="1700808"/>
            <a:ext cx="809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1" lang="ja-JP" altLang="en-US" sz="900" dirty="0" err="1" smtClean="0">
                <a:solidFill>
                  <a:schemeClr val="accent2"/>
                </a:solidFill>
              </a:rPr>
              <a:t>で偏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微分</a:t>
            </a:r>
            <a:endParaRPr kumimoji="1" lang="ja-JP" altLang="en-US" sz="900" dirty="0">
              <a:solidFill>
                <a:schemeClr val="accent2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60821" y="2154958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306517" y="2154958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048488" y="2369270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265613" y="2778685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652952" y="2778685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178944" y="3163404"/>
            <a:ext cx="108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460275" y="3163404"/>
            <a:ext cx="108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818554" y="2760355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721913" y="3137784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 110"/>
          <p:cNvSpPr/>
          <p:nvPr/>
        </p:nvSpPr>
        <p:spPr>
          <a:xfrm>
            <a:off x="4893987" y="2904354"/>
            <a:ext cx="900000" cy="240499"/>
          </a:xfrm>
          <a:custGeom>
            <a:avLst/>
            <a:gdLst>
              <a:gd name="connsiteX0" fmla="*/ 0 w 922020"/>
              <a:gd name="connsiteY0" fmla="*/ 0 h 251460"/>
              <a:gd name="connsiteX1" fmla="*/ 0 w 922020"/>
              <a:gd name="connsiteY1" fmla="*/ 60960 h 251460"/>
              <a:gd name="connsiteX2" fmla="*/ 922020 w 922020"/>
              <a:gd name="connsiteY2" fmla="*/ 60960 h 251460"/>
              <a:gd name="connsiteX3" fmla="*/ 922020 w 922020"/>
              <a:gd name="connsiteY3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020" h="251460">
                <a:moveTo>
                  <a:pt x="0" y="0"/>
                </a:moveTo>
                <a:lnTo>
                  <a:pt x="0" y="60960"/>
                </a:lnTo>
                <a:lnTo>
                  <a:pt x="922020" y="60960"/>
                </a:lnTo>
                <a:lnTo>
                  <a:pt x="922020" y="251460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155453" y="3477435"/>
            <a:ext cx="526670" cy="14206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フリーフォーム 112"/>
          <p:cNvSpPr/>
          <p:nvPr/>
        </p:nvSpPr>
        <p:spPr>
          <a:xfrm>
            <a:off x="3192780" y="3619500"/>
            <a:ext cx="990600" cy="2613660"/>
          </a:xfrm>
          <a:custGeom>
            <a:avLst/>
            <a:gdLst>
              <a:gd name="connsiteX0" fmla="*/ 0 w 990600"/>
              <a:gd name="connsiteY0" fmla="*/ 2598420 h 2598420"/>
              <a:gd name="connsiteX1" fmla="*/ 411480 w 990600"/>
              <a:gd name="connsiteY1" fmla="*/ 2598420 h 2598420"/>
              <a:gd name="connsiteX2" fmla="*/ 411480 w 990600"/>
              <a:gd name="connsiteY2" fmla="*/ 22860 h 2598420"/>
              <a:gd name="connsiteX3" fmla="*/ 990600 w 990600"/>
              <a:gd name="connsiteY3" fmla="*/ 22860 h 2598420"/>
              <a:gd name="connsiteX4" fmla="*/ 990600 w 990600"/>
              <a:gd name="connsiteY4" fmla="*/ 0 h 259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2598420">
                <a:moveTo>
                  <a:pt x="0" y="2598420"/>
                </a:moveTo>
                <a:lnTo>
                  <a:pt x="411480" y="2598420"/>
                </a:lnTo>
                <a:lnTo>
                  <a:pt x="411480" y="22860"/>
                </a:lnTo>
                <a:lnTo>
                  <a:pt x="990600" y="22860"/>
                </a:lnTo>
                <a:lnTo>
                  <a:pt x="99060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4351357" y="4240792"/>
            <a:ext cx="1021063" cy="20687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4286308" y="4037770"/>
            <a:ext cx="2335471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017860" y="7139201"/>
            <a:ext cx="252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8" name="直線コネクタ 117"/>
          <p:cNvCxnSpPr>
            <a:stCxn id="185" idx="1"/>
            <a:endCxn id="117" idx="0"/>
          </p:cNvCxnSpPr>
          <p:nvPr/>
        </p:nvCxnSpPr>
        <p:spPr>
          <a:xfrm flipH="1">
            <a:off x="5143860" y="6927382"/>
            <a:ext cx="580643" cy="211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/>
          <p:cNvSpPr/>
          <p:nvPr/>
        </p:nvSpPr>
        <p:spPr>
          <a:xfrm>
            <a:off x="3824504" y="5179510"/>
            <a:ext cx="1107567" cy="2455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063168" y="5788905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3824504" y="4765439"/>
            <a:ext cx="2791503" cy="40444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4153618" y="6295599"/>
            <a:ext cx="1942938" cy="26164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4241221" y="5000348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442720" y="6337692"/>
            <a:ext cx="149071" cy="1716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182342" y="2369270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085502" y="2154958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403625" y="5810961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062565" y="5804611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5790447" y="2628128"/>
            <a:ext cx="12787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ランドマーク姿勢の不確かさ</a:t>
            </a:r>
            <a:endParaRPr lang="en-US" altLang="ja-JP" sz="7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/>
              <a:t>の写像</a:t>
            </a:r>
            <a:endParaRPr kumimoji="1" lang="ja-JP" altLang="en-US" sz="700" dirty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5855634" y="5760220"/>
            <a:ext cx="1203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9" name="フリーフォーム 8"/>
          <p:cNvSpPr/>
          <p:nvPr/>
        </p:nvSpPr>
        <p:spPr>
          <a:xfrm>
            <a:off x="5280660" y="3276600"/>
            <a:ext cx="1790700" cy="2522220"/>
          </a:xfrm>
          <a:custGeom>
            <a:avLst/>
            <a:gdLst>
              <a:gd name="connsiteX0" fmla="*/ 518160 w 1790700"/>
              <a:gd name="connsiteY0" fmla="*/ 0 h 2522220"/>
              <a:gd name="connsiteX1" fmla="*/ 518160 w 1790700"/>
              <a:gd name="connsiteY1" fmla="*/ 68580 h 2522220"/>
              <a:gd name="connsiteX2" fmla="*/ 1790700 w 1790700"/>
              <a:gd name="connsiteY2" fmla="*/ 68580 h 2522220"/>
              <a:gd name="connsiteX3" fmla="*/ 1790700 w 1790700"/>
              <a:gd name="connsiteY3" fmla="*/ 2446020 h 2522220"/>
              <a:gd name="connsiteX4" fmla="*/ 0 w 1790700"/>
              <a:gd name="connsiteY4" fmla="*/ 2446020 h 2522220"/>
              <a:gd name="connsiteX5" fmla="*/ 0 w 1790700"/>
              <a:gd name="connsiteY5" fmla="*/ 2522220 h 252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0700" h="2522220">
                <a:moveTo>
                  <a:pt x="518160" y="0"/>
                </a:moveTo>
                <a:lnTo>
                  <a:pt x="518160" y="68580"/>
                </a:lnTo>
                <a:lnTo>
                  <a:pt x="1790700" y="68580"/>
                </a:lnTo>
                <a:lnTo>
                  <a:pt x="1790700" y="2446020"/>
                </a:lnTo>
                <a:lnTo>
                  <a:pt x="0" y="2446020"/>
                </a:lnTo>
                <a:lnTo>
                  <a:pt x="0" y="2522220"/>
                </a:lnTo>
              </a:path>
            </a:pathLst>
          </a:custGeom>
          <a:noFill/>
          <a:ln w="3175">
            <a:solidFill>
              <a:srgbClr val="7030A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47048" y="6641725"/>
            <a:ext cx="8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事前推定の段階で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カルマン</a:t>
            </a:r>
            <a:r>
              <a:rPr lang="ja-JP" altLang="en-US" sz="600" dirty="0">
                <a:solidFill>
                  <a:srgbClr val="FF0000"/>
                </a:solidFill>
              </a:rPr>
              <a:t>ゲイン</a:t>
            </a:r>
            <a:r>
              <a:rPr lang="ja-JP" altLang="en-US" sz="600" dirty="0" smtClean="0">
                <a:solidFill>
                  <a:srgbClr val="FF0000"/>
                </a:solidFill>
              </a:rPr>
              <a:t>が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出てくる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4452737" y="6795090"/>
            <a:ext cx="486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4178267" y="6901653"/>
            <a:ext cx="279666" cy="2297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/>
          <p:cNvSpPr/>
          <p:nvPr/>
        </p:nvSpPr>
        <p:spPr>
          <a:xfrm>
            <a:off x="2669207" y="42263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0" name="正方形/長方形 129"/>
          <p:cNvSpPr/>
          <p:nvPr/>
        </p:nvSpPr>
        <p:spPr>
          <a:xfrm>
            <a:off x="2601297" y="698814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1" name="正方形/長方形 130"/>
          <p:cNvSpPr/>
          <p:nvPr/>
        </p:nvSpPr>
        <p:spPr>
          <a:xfrm>
            <a:off x="1091584" y="837419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2" name="正方形/長方形 131"/>
          <p:cNvSpPr/>
          <p:nvPr/>
        </p:nvSpPr>
        <p:spPr>
          <a:xfrm>
            <a:off x="1012030" y="972591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3" name="正方形/長方形 132"/>
          <p:cNvSpPr/>
          <p:nvPr/>
        </p:nvSpPr>
        <p:spPr>
          <a:xfrm>
            <a:off x="859836" y="1111517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6644" y="2058448"/>
            <a:ext cx="794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92D050"/>
                </a:solidFill>
              </a:rPr>
              <a:t>事前推定</a:t>
            </a:r>
            <a:r>
              <a:rPr kumimoji="1" lang="ja-JP" altLang="en-US" sz="600" dirty="0" smtClean="0"/>
              <a:t>で広い</a:t>
            </a:r>
            <a:endParaRPr kumimoji="1" lang="en-US" altLang="ja-JP" sz="600" dirty="0" smtClean="0"/>
          </a:p>
          <a:p>
            <a:r>
              <a:rPr lang="ja-JP" altLang="en-US" sz="600" dirty="0"/>
              <a:t>領域</a:t>
            </a:r>
            <a:r>
              <a:rPr lang="ja-JP" altLang="en-US" sz="600" dirty="0" smtClean="0"/>
              <a:t>に粒子をまく</a:t>
            </a:r>
            <a:endParaRPr kumimoji="1" lang="ja-JP" altLang="en-US" sz="600" dirty="0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864498" y="2349175"/>
            <a:ext cx="71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計測更新</a:t>
            </a:r>
            <a:r>
              <a:rPr kumimoji="1" lang="ja-JP" altLang="en-US" sz="600" dirty="0" smtClean="0"/>
              <a:t>で狭い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領域に粒子しか</a:t>
            </a:r>
            <a:endParaRPr kumimoji="1" lang="en-US" altLang="ja-JP" sz="600" dirty="0" smtClean="0"/>
          </a:p>
          <a:p>
            <a:r>
              <a:rPr lang="ja-JP" altLang="en-US" sz="600" dirty="0"/>
              <a:t>生き残らない</a:t>
            </a:r>
            <a:endParaRPr kumimoji="1" lang="ja-JP" altLang="en-US" sz="600" dirty="0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2842614" y="2569369"/>
            <a:ext cx="106653" cy="126206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8537" y="2678421"/>
            <a:ext cx="6667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>
                <a:solidFill>
                  <a:srgbClr val="FF0000"/>
                </a:solidFill>
              </a:rPr>
              <a:t>観測</a:t>
            </a:r>
            <a:r>
              <a:rPr lang="ja-JP" altLang="en-US" sz="600" dirty="0" smtClean="0">
                <a:solidFill>
                  <a:srgbClr val="FF0000"/>
                </a:solidFill>
              </a:rPr>
              <a:t>がこの辺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0" name="フリーフォーム 29"/>
          <p:cNvSpPr/>
          <p:nvPr/>
        </p:nvSpPr>
        <p:spPr>
          <a:xfrm>
            <a:off x="897096" y="2033948"/>
            <a:ext cx="660288" cy="738438"/>
          </a:xfrm>
          <a:custGeom>
            <a:avLst/>
            <a:gdLst>
              <a:gd name="connsiteX0" fmla="*/ 98267 w 660288"/>
              <a:gd name="connsiteY0" fmla="*/ 2021 h 738438"/>
              <a:gd name="connsiteX1" fmla="*/ 355442 w 660288"/>
              <a:gd name="connsiteY1" fmla="*/ 87746 h 738438"/>
              <a:gd name="connsiteX2" fmla="*/ 536417 w 660288"/>
              <a:gd name="connsiteY2" fmla="*/ 230621 h 738438"/>
              <a:gd name="connsiteX3" fmla="*/ 655479 w 660288"/>
              <a:gd name="connsiteY3" fmla="*/ 473508 h 738438"/>
              <a:gd name="connsiteX4" fmla="*/ 622142 w 660288"/>
              <a:gd name="connsiteY4" fmla="*/ 730683 h 738438"/>
              <a:gd name="connsiteX5" fmla="*/ 486410 w 660288"/>
              <a:gd name="connsiteY5" fmla="*/ 654483 h 738438"/>
              <a:gd name="connsiteX6" fmla="*/ 400685 w 660288"/>
              <a:gd name="connsiteY6" fmla="*/ 480652 h 738438"/>
              <a:gd name="connsiteX7" fmla="*/ 329248 w 660288"/>
              <a:gd name="connsiteY7" fmla="*/ 356827 h 738438"/>
              <a:gd name="connsiteX8" fmla="*/ 195898 w 660288"/>
              <a:gd name="connsiteY8" fmla="*/ 271102 h 738438"/>
              <a:gd name="connsiteX9" fmla="*/ 76835 w 660288"/>
              <a:gd name="connsiteY9" fmla="*/ 182996 h 738438"/>
              <a:gd name="connsiteX10" fmla="*/ 7779 w 660288"/>
              <a:gd name="connsiteY10" fmla="*/ 104415 h 738438"/>
              <a:gd name="connsiteX11" fmla="*/ 10160 w 660288"/>
              <a:gd name="connsiteY11" fmla="*/ 32977 h 738438"/>
              <a:gd name="connsiteX12" fmla="*/ 98267 w 660288"/>
              <a:gd name="connsiteY12" fmla="*/ 2021 h 73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288" h="738438">
                <a:moveTo>
                  <a:pt x="98267" y="2021"/>
                </a:moveTo>
                <a:cubicBezTo>
                  <a:pt x="155814" y="11149"/>
                  <a:pt x="282417" y="49646"/>
                  <a:pt x="355442" y="87746"/>
                </a:cubicBezTo>
                <a:cubicBezTo>
                  <a:pt x="428467" y="125846"/>
                  <a:pt x="486411" y="166327"/>
                  <a:pt x="536417" y="230621"/>
                </a:cubicBezTo>
                <a:cubicBezTo>
                  <a:pt x="586423" y="294915"/>
                  <a:pt x="641192" y="390164"/>
                  <a:pt x="655479" y="473508"/>
                </a:cubicBezTo>
                <a:cubicBezTo>
                  <a:pt x="669766" y="556852"/>
                  <a:pt x="650320" y="700521"/>
                  <a:pt x="622142" y="730683"/>
                </a:cubicBezTo>
                <a:cubicBezTo>
                  <a:pt x="593964" y="760845"/>
                  <a:pt x="523319" y="696155"/>
                  <a:pt x="486410" y="654483"/>
                </a:cubicBezTo>
                <a:cubicBezTo>
                  <a:pt x="449501" y="612811"/>
                  <a:pt x="426879" y="530261"/>
                  <a:pt x="400685" y="480652"/>
                </a:cubicBezTo>
                <a:cubicBezTo>
                  <a:pt x="374491" y="431043"/>
                  <a:pt x="363379" y="391752"/>
                  <a:pt x="329248" y="356827"/>
                </a:cubicBezTo>
                <a:cubicBezTo>
                  <a:pt x="295117" y="321902"/>
                  <a:pt x="237967" y="300074"/>
                  <a:pt x="195898" y="271102"/>
                </a:cubicBezTo>
                <a:cubicBezTo>
                  <a:pt x="153829" y="242130"/>
                  <a:pt x="108188" y="210777"/>
                  <a:pt x="76835" y="182996"/>
                </a:cubicBezTo>
                <a:cubicBezTo>
                  <a:pt x="45482" y="155215"/>
                  <a:pt x="18892" y="129418"/>
                  <a:pt x="7779" y="104415"/>
                </a:cubicBezTo>
                <a:cubicBezTo>
                  <a:pt x="-3334" y="79412"/>
                  <a:pt x="-2540" y="49249"/>
                  <a:pt x="10160" y="32977"/>
                </a:cubicBezTo>
                <a:cubicBezTo>
                  <a:pt x="22860" y="16705"/>
                  <a:pt x="40720" y="-7107"/>
                  <a:pt x="98267" y="2021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20703904">
            <a:off x="2951556" y="2442425"/>
            <a:ext cx="87667" cy="176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2024536" y="1246698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6" name="正方形/長方形 135"/>
          <p:cNvSpPr/>
          <p:nvPr/>
        </p:nvSpPr>
        <p:spPr>
          <a:xfrm>
            <a:off x="900572" y="1515515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616853" y="4024757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2277785" y="3567052"/>
            <a:ext cx="6069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dirty="0" err="1" smtClean="0">
                <a:solidFill>
                  <a:srgbClr val="FF0000"/>
                </a:solidFill>
              </a:rPr>
              <a:t>FastSLAM</a:t>
            </a:r>
            <a:r>
              <a:rPr kumimoji="1" lang="en-US" altLang="ja-JP" sz="600" dirty="0" smtClean="0">
                <a:solidFill>
                  <a:srgbClr val="FF0000"/>
                </a:solidFill>
              </a:rPr>
              <a:t> 1.0</a:t>
            </a:r>
            <a:endParaRPr kumimoji="1" lang="ja-JP" altLang="en-US" sz="6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951165" y="4023756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1227240" y="4203087"/>
            <a:ext cx="12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3194779" y="4197014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4" name="正方形/長方形 143"/>
          <p:cNvSpPr/>
          <p:nvPr/>
        </p:nvSpPr>
        <p:spPr>
          <a:xfrm>
            <a:off x="2586105" y="4706809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5" name="正方形/長方形 144"/>
          <p:cNvSpPr/>
          <p:nvPr/>
        </p:nvSpPr>
        <p:spPr>
          <a:xfrm>
            <a:off x="1448508" y="4884431"/>
            <a:ext cx="548657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フリーフォーム 36"/>
          <p:cNvSpPr/>
          <p:nvPr/>
        </p:nvSpPr>
        <p:spPr>
          <a:xfrm>
            <a:off x="139700" y="4834979"/>
            <a:ext cx="3038475" cy="194221"/>
          </a:xfrm>
          <a:custGeom>
            <a:avLst/>
            <a:gdLst>
              <a:gd name="connsiteX0" fmla="*/ 3038475 w 3038475"/>
              <a:gd name="connsiteY0" fmla="*/ 105321 h 194221"/>
              <a:gd name="connsiteX1" fmla="*/ 2949575 w 3038475"/>
              <a:gd name="connsiteY1" fmla="*/ 22771 h 194221"/>
              <a:gd name="connsiteX2" fmla="*/ 2663825 w 3038475"/>
              <a:gd name="connsiteY2" fmla="*/ 6896 h 194221"/>
              <a:gd name="connsiteX3" fmla="*/ 2317750 w 3038475"/>
              <a:gd name="connsiteY3" fmla="*/ 10071 h 194221"/>
              <a:gd name="connsiteX4" fmla="*/ 1854200 w 3038475"/>
              <a:gd name="connsiteY4" fmla="*/ 546 h 194221"/>
              <a:gd name="connsiteX5" fmla="*/ 1371600 w 3038475"/>
              <a:gd name="connsiteY5" fmla="*/ 29121 h 194221"/>
              <a:gd name="connsiteX6" fmla="*/ 1019175 w 3038475"/>
              <a:gd name="connsiteY6" fmla="*/ 48171 h 194221"/>
              <a:gd name="connsiteX7" fmla="*/ 552450 w 3038475"/>
              <a:gd name="connsiteY7" fmla="*/ 73571 h 194221"/>
              <a:gd name="connsiteX8" fmla="*/ 285750 w 3038475"/>
              <a:gd name="connsiteY8" fmla="*/ 114846 h 194221"/>
              <a:gd name="connsiteX9" fmla="*/ 117475 w 3038475"/>
              <a:gd name="connsiteY9" fmla="*/ 124371 h 194221"/>
              <a:gd name="connsiteX10" fmla="*/ 0 w 3038475"/>
              <a:gd name="connsiteY10" fmla="*/ 194221 h 19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8475" h="194221">
                <a:moveTo>
                  <a:pt x="3038475" y="105321"/>
                </a:moveTo>
                <a:cubicBezTo>
                  <a:pt x="3025246" y="72248"/>
                  <a:pt x="3012017" y="39175"/>
                  <a:pt x="2949575" y="22771"/>
                </a:cubicBezTo>
                <a:cubicBezTo>
                  <a:pt x="2887133" y="6367"/>
                  <a:pt x="2769129" y="9013"/>
                  <a:pt x="2663825" y="6896"/>
                </a:cubicBezTo>
                <a:cubicBezTo>
                  <a:pt x="2558521" y="4779"/>
                  <a:pt x="2452687" y="11129"/>
                  <a:pt x="2317750" y="10071"/>
                </a:cubicBezTo>
                <a:cubicBezTo>
                  <a:pt x="2182813" y="9013"/>
                  <a:pt x="2011892" y="-2629"/>
                  <a:pt x="1854200" y="546"/>
                </a:cubicBezTo>
                <a:cubicBezTo>
                  <a:pt x="1696508" y="3721"/>
                  <a:pt x="1371600" y="29121"/>
                  <a:pt x="1371600" y="29121"/>
                </a:cubicBezTo>
                <a:lnTo>
                  <a:pt x="1019175" y="48171"/>
                </a:lnTo>
                <a:cubicBezTo>
                  <a:pt x="882650" y="55579"/>
                  <a:pt x="674687" y="62458"/>
                  <a:pt x="552450" y="73571"/>
                </a:cubicBezTo>
                <a:cubicBezTo>
                  <a:pt x="430212" y="84683"/>
                  <a:pt x="358246" y="106379"/>
                  <a:pt x="285750" y="114846"/>
                </a:cubicBezTo>
                <a:cubicBezTo>
                  <a:pt x="213254" y="123313"/>
                  <a:pt x="165100" y="111142"/>
                  <a:pt x="117475" y="124371"/>
                </a:cubicBezTo>
                <a:cubicBezTo>
                  <a:pt x="69850" y="137600"/>
                  <a:pt x="34925" y="165910"/>
                  <a:pt x="0" y="194221"/>
                </a:cubicBez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2000250" y="5102225"/>
            <a:ext cx="632223" cy="221952"/>
          </a:xfrm>
          <a:custGeom>
            <a:avLst/>
            <a:gdLst>
              <a:gd name="connsiteX0" fmla="*/ 0 w 632223"/>
              <a:gd name="connsiteY0" fmla="*/ 0 h 221952"/>
              <a:gd name="connsiteX1" fmla="*/ 136525 w 632223"/>
              <a:gd name="connsiteY1" fmla="*/ 31750 h 221952"/>
              <a:gd name="connsiteX2" fmla="*/ 361950 w 632223"/>
              <a:gd name="connsiteY2" fmla="*/ 25400 h 221952"/>
              <a:gd name="connsiteX3" fmla="*/ 587375 w 632223"/>
              <a:gd name="connsiteY3" fmla="*/ 44450 h 221952"/>
              <a:gd name="connsiteX4" fmla="*/ 631825 w 632223"/>
              <a:gd name="connsiteY4" fmla="*/ 165100 h 221952"/>
              <a:gd name="connsiteX5" fmla="*/ 577850 w 632223"/>
              <a:gd name="connsiteY5" fmla="*/ 215900 h 221952"/>
              <a:gd name="connsiteX6" fmla="*/ 473075 w 632223"/>
              <a:gd name="connsiteY6" fmla="*/ 219075 h 22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223" h="221952">
                <a:moveTo>
                  <a:pt x="0" y="0"/>
                </a:moveTo>
                <a:cubicBezTo>
                  <a:pt x="38100" y="13758"/>
                  <a:pt x="76200" y="27517"/>
                  <a:pt x="136525" y="31750"/>
                </a:cubicBezTo>
                <a:cubicBezTo>
                  <a:pt x="196850" y="35983"/>
                  <a:pt x="286808" y="23283"/>
                  <a:pt x="361950" y="25400"/>
                </a:cubicBezTo>
                <a:cubicBezTo>
                  <a:pt x="437092" y="27517"/>
                  <a:pt x="542396" y="21167"/>
                  <a:pt x="587375" y="44450"/>
                </a:cubicBezTo>
                <a:cubicBezTo>
                  <a:pt x="632354" y="67733"/>
                  <a:pt x="633413" y="136525"/>
                  <a:pt x="631825" y="165100"/>
                </a:cubicBezTo>
                <a:cubicBezTo>
                  <a:pt x="630238" y="193675"/>
                  <a:pt x="604308" y="206904"/>
                  <a:pt x="577850" y="215900"/>
                </a:cubicBezTo>
                <a:cubicBezTo>
                  <a:pt x="551392" y="224896"/>
                  <a:pt x="512233" y="221985"/>
                  <a:pt x="473075" y="219075"/>
                </a:cubicBezTo>
              </a:path>
            </a:pathLst>
          </a:custGeom>
          <a:noFill/>
          <a:ln w="3175">
            <a:solidFill>
              <a:schemeClr val="tx1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1601687" y="5639954"/>
            <a:ext cx="50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/>
        </p:nvSpPr>
        <p:spPr>
          <a:xfrm>
            <a:off x="735806" y="5784056"/>
            <a:ext cx="2421732" cy="295275"/>
          </a:xfrm>
          <a:custGeom>
            <a:avLst/>
            <a:gdLst>
              <a:gd name="connsiteX0" fmla="*/ 1369219 w 2421732"/>
              <a:gd name="connsiteY0" fmla="*/ 0 h 295275"/>
              <a:gd name="connsiteX1" fmla="*/ 2421732 w 2421732"/>
              <a:gd name="connsiteY1" fmla="*/ 0 h 295275"/>
              <a:gd name="connsiteX2" fmla="*/ 2421732 w 2421732"/>
              <a:gd name="connsiteY2" fmla="*/ 295275 h 295275"/>
              <a:gd name="connsiteX3" fmla="*/ 0 w 2421732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1732" h="295275">
                <a:moveTo>
                  <a:pt x="1369219" y="0"/>
                </a:moveTo>
                <a:lnTo>
                  <a:pt x="2421732" y="0"/>
                </a:lnTo>
                <a:lnTo>
                  <a:pt x="2421732" y="295275"/>
                </a:lnTo>
                <a:lnTo>
                  <a:pt x="0" y="295275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/>
          <p:cNvCxnSpPr>
            <a:stCxn id="44" idx="2"/>
          </p:cNvCxnSpPr>
          <p:nvPr/>
        </p:nvCxnSpPr>
        <p:spPr>
          <a:xfrm>
            <a:off x="3157538" y="6079331"/>
            <a:ext cx="0" cy="163799"/>
          </a:xfrm>
          <a:prstGeom prst="straightConnector1">
            <a:avLst/>
          </a:prstGeom>
          <a:ln w="3175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426244" y="5762625"/>
            <a:ext cx="66675" cy="80963"/>
          </a:xfrm>
          <a:custGeom>
            <a:avLst/>
            <a:gdLst>
              <a:gd name="connsiteX0" fmla="*/ 66675 w 66675"/>
              <a:gd name="connsiteY0" fmla="*/ 0 h 80963"/>
              <a:gd name="connsiteX1" fmla="*/ 0 w 66675"/>
              <a:gd name="connsiteY1" fmla="*/ 0 h 80963"/>
              <a:gd name="connsiteX2" fmla="*/ 0 w 66675"/>
              <a:gd name="connsiteY2" fmla="*/ 80963 h 8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" h="80963">
                <a:moveTo>
                  <a:pt x="66675" y="0"/>
                </a:moveTo>
                <a:lnTo>
                  <a:pt x="0" y="0"/>
                </a:lnTo>
                <a:lnTo>
                  <a:pt x="0" y="80963"/>
                </a:lnTo>
              </a:path>
            </a:pathLst>
          </a:custGeom>
          <a:noFill/>
          <a:ln w="3175">
            <a:solidFill>
              <a:srgbClr val="00206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824958" y="6300267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1353959" y="6305927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2302851" y="6627378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/>
          <p:cNvSpPr/>
          <p:nvPr/>
        </p:nvSpPr>
        <p:spPr>
          <a:xfrm>
            <a:off x="266029" y="6766862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2" name="正方形/長方形 151"/>
          <p:cNvSpPr/>
          <p:nvPr/>
        </p:nvSpPr>
        <p:spPr>
          <a:xfrm>
            <a:off x="266426" y="7036960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3079505" y="7032197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4" name="正方形/長方形 153"/>
          <p:cNvSpPr/>
          <p:nvPr/>
        </p:nvSpPr>
        <p:spPr>
          <a:xfrm>
            <a:off x="6180758" y="1578319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5" name="正方形/長方形 154"/>
          <p:cNvSpPr/>
          <p:nvPr/>
        </p:nvSpPr>
        <p:spPr>
          <a:xfrm>
            <a:off x="6171979" y="1788486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6" name="正方形/長方形 155"/>
          <p:cNvSpPr/>
          <p:nvPr/>
        </p:nvSpPr>
        <p:spPr>
          <a:xfrm>
            <a:off x="5952100" y="2683285"/>
            <a:ext cx="378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7" name="正方形/長方形 156"/>
          <p:cNvSpPr/>
          <p:nvPr/>
        </p:nvSpPr>
        <p:spPr>
          <a:xfrm>
            <a:off x="5968690" y="2784053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8" name="正方形/長方形 157"/>
          <p:cNvSpPr/>
          <p:nvPr/>
        </p:nvSpPr>
        <p:spPr>
          <a:xfrm>
            <a:off x="4324743" y="3888093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フリーフォーム 71"/>
          <p:cNvSpPr/>
          <p:nvPr/>
        </p:nvSpPr>
        <p:spPr>
          <a:xfrm>
            <a:off x="2271713" y="3209925"/>
            <a:ext cx="2390775" cy="3028950"/>
          </a:xfrm>
          <a:custGeom>
            <a:avLst/>
            <a:gdLst>
              <a:gd name="connsiteX0" fmla="*/ 0 w 2390775"/>
              <a:gd name="connsiteY0" fmla="*/ 3028950 h 3028950"/>
              <a:gd name="connsiteX1" fmla="*/ 0 w 2390775"/>
              <a:gd name="connsiteY1" fmla="*/ 2933700 h 3028950"/>
              <a:gd name="connsiteX2" fmla="*/ 1228725 w 2390775"/>
              <a:gd name="connsiteY2" fmla="*/ 2933700 h 3028950"/>
              <a:gd name="connsiteX3" fmla="*/ 1228725 w 2390775"/>
              <a:gd name="connsiteY3" fmla="*/ 0 h 3028950"/>
              <a:gd name="connsiteX4" fmla="*/ 2390775 w 2390775"/>
              <a:gd name="connsiteY4" fmla="*/ 0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5" h="3028950">
                <a:moveTo>
                  <a:pt x="0" y="3028950"/>
                </a:moveTo>
                <a:lnTo>
                  <a:pt x="0" y="2933700"/>
                </a:lnTo>
                <a:lnTo>
                  <a:pt x="1228725" y="2933700"/>
                </a:lnTo>
                <a:lnTo>
                  <a:pt x="1228725" y="0"/>
                </a:lnTo>
                <a:lnTo>
                  <a:pt x="2390775" y="0"/>
                </a:ln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4659343" y="3114077"/>
            <a:ext cx="2409888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矢印コネクタ 77"/>
          <p:cNvCxnSpPr/>
          <p:nvPr/>
        </p:nvCxnSpPr>
        <p:spPr>
          <a:xfrm>
            <a:off x="6330100" y="3303496"/>
            <a:ext cx="0" cy="7342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>
            <a:off x="3599063" y="4428614"/>
            <a:ext cx="7618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テキスト ボックス 159"/>
          <p:cNvSpPr txBox="1"/>
          <p:nvPr/>
        </p:nvSpPr>
        <p:spPr>
          <a:xfrm>
            <a:off x="4236364" y="3839829"/>
            <a:ext cx="83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161" name="テキスト ボックス 160"/>
          <p:cNvSpPr txBox="1"/>
          <p:nvPr/>
        </p:nvSpPr>
        <p:spPr>
          <a:xfrm>
            <a:off x="5355578" y="4244634"/>
            <a:ext cx="11166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162" name="正方形/長方形 161"/>
          <p:cNvSpPr/>
          <p:nvPr/>
        </p:nvSpPr>
        <p:spPr>
          <a:xfrm>
            <a:off x="5439625" y="4293819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3" name="直線矢印コネクタ 162"/>
          <p:cNvCxnSpPr/>
          <p:nvPr/>
        </p:nvCxnSpPr>
        <p:spPr>
          <a:xfrm flipH="1">
            <a:off x="4504743" y="5931693"/>
            <a:ext cx="306191" cy="4045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角丸四角形 163"/>
          <p:cNvSpPr/>
          <p:nvPr/>
        </p:nvSpPr>
        <p:spPr>
          <a:xfrm>
            <a:off x="3955624" y="3646066"/>
            <a:ext cx="2735689" cy="79862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テキスト ボックス 164"/>
          <p:cNvSpPr txBox="1"/>
          <p:nvPr/>
        </p:nvSpPr>
        <p:spPr>
          <a:xfrm>
            <a:off x="4991122" y="3792940"/>
            <a:ext cx="1250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結論：これ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が提案分布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66" name="角丸四角形 165"/>
          <p:cNvSpPr/>
          <p:nvPr/>
        </p:nvSpPr>
        <p:spPr>
          <a:xfrm>
            <a:off x="478310" y="6213123"/>
            <a:ext cx="3007549" cy="35856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フリーフォーム 167"/>
          <p:cNvSpPr/>
          <p:nvPr/>
        </p:nvSpPr>
        <p:spPr>
          <a:xfrm>
            <a:off x="6686550" y="4123603"/>
            <a:ext cx="622471" cy="924647"/>
          </a:xfrm>
          <a:custGeom>
            <a:avLst/>
            <a:gdLst>
              <a:gd name="connsiteX0" fmla="*/ 0 w 622471"/>
              <a:gd name="connsiteY0" fmla="*/ 10247 h 924647"/>
              <a:gd name="connsiteX1" fmla="*/ 300038 w 622471"/>
              <a:gd name="connsiteY1" fmla="*/ 38822 h 924647"/>
              <a:gd name="connsiteX2" fmla="*/ 581025 w 622471"/>
              <a:gd name="connsiteY2" fmla="*/ 324572 h 924647"/>
              <a:gd name="connsiteX3" fmla="*/ 561975 w 622471"/>
              <a:gd name="connsiteY3" fmla="*/ 705572 h 924647"/>
              <a:gd name="connsiteX4" fmla="*/ 28575 w 622471"/>
              <a:gd name="connsiteY4" fmla="*/ 924647 h 92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471" h="924647">
                <a:moveTo>
                  <a:pt x="0" y="10247"/>
                </a:moveTo>
                <a:cubicBezTo>
                  <a:pt x="101600" y="-1659"/>
                  <a:pt x="203201" y="-13565"/>
                  <a:pt x="300038" y="38822"/>
                </a:cubicBezTo>
                <a:cubicBezTo>
                  <a:pt x="396875" y="91209"/>
                  <a:pt x="537369" y="213447"/>
                  <a:pt x="581025" y="324572"/>
                </a:cubicBezTo>
                <a:cubicBezTo>
                  <a:pt x="624681" y="435697"/>
                  <a:pt x="654050" y="605560"/>
                  <a:pt x="561975" y="705572"/>
                </a:cubicBezTo>
                <a:cubicBezTo>
                  <a:pt x="469900" y="805584"/>
                  <a:pt x="249237" y="865115"/>
                  <a:pt x="28575" y="924647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031437" y="5132890"/>
            <a:ext cx="134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最小二乗法で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>
                <a:solidFill>
                  <a:srgbClr val="00B0F0"/>
                </a:solidFill>
              </a:rPr>
              <a:t>平均</a:t>
            </a:r>
            <a:r>
              <a:rPr lang="ja-JP" altLang="en-US" sz="900" dirty="0" smtClean="0">
                <a:solidFill>
                  <a:srgbClr val="00B0F0"/>
                </a:solidFill>
              </a:rPr>
              <a:t>と分散を求める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4023139" y="5685964"/>
            <a:ext cx="8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の分散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3584352" y="6294840"/>
            <a:ext cx="8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平均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2" name="フリーフォーム 171"/>
          <p:cNvSpPr/>
          <p:nvPr/>
        </p:nvSpPr>
        <p:spPr>
          <a:xfrm>
            <a:off x="3490913" y="4200525"/>
            <a:ext cx="457810" cy="2214563"/>
          </a:xfrm>
          <a:custGeom>
            <a:avLst/>
            <a:gdLst>
              <a:gd name="connsiteX0" fmla="*/ 0 w 481012"/>
              <a:gd name="connsiteY0" fmla="*/ 2214563 h 2214563"/>
              <a:gd name="connsiteX1" fmla="*/ 138112 w 481012"/>
              <a:gd name="connsiteY1" fmla="*/ 2214563 h 2214563"/>
              <a:gd name="connsiteX2" fmla="*/ 138112 w 481012"/>
              <a:gd name="connsiteY2" fmla="*/ 0 h 2214563"/>
              <a:gd name="connsiteX3" fmla="*/ 481012 w 481012"/>
              <a:gd name="connsiteY3" fmla="*/ 0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" h="2214563">
                <a:moveTo>
                  <a:pt x="0" y="2214563"/>
                </a:moveTo>
                <a:lnTo>
                  <a:pt x="138112" y="2214563"/>
                </a:lnTo>
                <a:lnTo>
                  <a:pt x="138112" y="0"/>
                </a:lnTo>
                <a:lnTo>
                  <a:pt x="481012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角丸四角形 173"/>
          <p:cNvSpPr/>
          <p:nvPr/>
        </p:nvSpPr>
        <p:spPr>
          <a:xfrm>
            <a:off x="4724511" y="5653290"/>
            <a:ext cx="1198927" cy="33132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角丸四角形 174"/>
          <p:cNvSpPr/>
          <p:nvPr/>
        </p:nvSpPr>
        <p:spPr>
          <a:xfrm>
            <a:off x="4313487" y="6781035"/>
            <a:ext cx="1254788" cy="19441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2779102" y="5436521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7" name="正方形/長方形 176"/>
          <p:cNvSpPr/>
          <p:nvPr/>
        </p:nvSpPr>
        <p:spPr>
          <a:xfrm>
            <a:off x="2732206" y="5576168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8" name="正方形/長方形 177"/>
          <p:cNvSpPr/>
          <p:nvPr/>
        </p:nvSpPr>
        <p:spPr>
          <a:xfrm>
            <a:off x="4232910" y="5878724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9" name="正方形/長方形 178"/>
          <p:cNvSpPr/>
          <p:nvPr/>
        </p:nvSpPr>
        <p:spPr>
          <a:xfrm>
            <a:off x="3795795" y="6478869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0" name="正方形/長方形 179"/>
          <p:cNvSpPr/>
          <p:nvPr/>
        </p:nvSpPr>
        <p:spPr>
          <a:xfrm>
            <a:off x="5115010" y="5321113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1" name="正方形/長方形 180"/>
          <p:cNvSpPr/>
          <p:nvPr/>
        </p:nvSpPr>
        <p:spPr>
          <a:xfrm>
            <a:off x="5438006" y="5316928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5" name="図 184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5724503" y="6860752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87" name="角丸四角形 186"/>
          <p:cNvSpPr/>
          <p:nvPr/>
        </p:nvSpPr>
        <p:spPr>
          <a:xfrm>
            <a:off x="3729782" y="4746257"/>
            <a:ext cx="2994868" cy="7152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5691171" y="3856890"/>
            <a:ext cx="232267" cy="1101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9" name="正方形/長方形 188"/>
          <p:cNvSpPr/>
          <p:nvPr/>
        </p:nvSpPr>
        <p:spPr>
          <a:xfrm>
            <a:off x="3633101" y="6772812"/>
            <a:ext cx="270050" cy="87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0" name="正方形/長方形 189"/>
          <p:cNvSpPr/>
          <p:nvPr/>
        </p:nvSpPr>
        <p:spPr>
          <a:xfrm>
            <a:off x="3709923" y="6685967"/>
            <a:ext cx="90000" cy="87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1" name="正方形/長方形 190"/>
          <p:cNvSpPr/>
          <p:nvPr/>
        </p:nvSpPr>
        <p:spPr>
          <a:xfrm>
            <a:off x="1136967" y="6443226"/>
            <a:ext cx="116617" cy="66146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1904513" y="6437791"/>
            <a:ext cx="252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5060722" y="2764547"/>
            <a:ext cx="144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5393850" y="2763168"/>
            <a:ext cx="252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6" name="直線矢印コネクタ 195"/>
          <p:cNvCxnSpPr>
            <a:stCxn id="191" idx="3"/>
            <a:endCxn id="193" idx="2"/>
          </p:cNvCxnSpPr>
          <p:nvPr/>
        </p:nvCxnSpPr>
        <p:spPr>
          <a:xfrm flipV="1">
            <a:off x="1253584" y="2908547"/>
            <a:ext cx="3879138" cy="3567752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矢印コネクタ 197"/>
          <p:cNvCxnSpPr>
            <a:stCxn id="192" idx="3"/>
            <a:endCxn id="194" idx="2"/>
          </p:cNvCxnSpPr>
          <p:nvPr/>
        </p:nvCxnSpPr>
        <p:spPr>
          <a:xfrm flipV="1">
            <a:off x="2156513" y="2907168"/>
            <a:ext cx="3363337" cy="3584623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正方形/長方形 198"/>
          <p:cNvSpPr/>
          <p:nvPr/>
        </p:nvSpPr>
        <p:spPr>
          <a:xfrm>
            <a:off x="6042100" y="5912611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0" name="正方形/長方形 199"/>
          <p:cNvSpPr/>
          <p:nvPr/>
        </p:nvSpPr>
        <p:spPr>
          <a:xfrm>
            <a:off x="5945481" y="5808162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2" name="正方形/長方形 181"/>
          <p:cNvSpPr/>
          <p:nvPr/>
        </p:nvSpPr>
        <p:spPr>
          <a:xfrm>
            <a:off x="320347" y="208422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3" name="正方形/長方形 182"/>
          <p:cNvSpPr/>
          <p:nvPr/>
        </p:nvSpPr>
        <p:spPr>
          <a:xfrm>
            <a:off x="1938840" y="237625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984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6286"/>
            <a:ext cx="3300284" cy="44535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79" y="4397258"/>
            <a:ext cx="3300284" cy="42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62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b="14170"/>
          <a:stretch/>
        </p:blipFill>
        <p:spPr>
          <a:xfrm>
            <a:off x="3589537" y="3347310"/>
            <a:ext cx="3464693" cy="3935486"/>
          </a:xfrm>
          <a:prstGeom prst="rect">
            <a:avLst/>
          </a:prstGeom>
        </p:spPr>
      </p:pic>
      <p:sp>
        <p:nvSpPr>
          <p:cNvPr id="160" name="テキスト ボックス 159"/>
          <p:cNvSpPr txBox="1"/>
          <p:nvPr/>
        </p:nvSpPr>
        <p:spPr>
          <a:xfrm>
            <a:off x="4236364" y="3839829"/>
            <a:ext cx="83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03333" cy="14876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44117"/>
          <a:stretch/>
        </p:blipFill>
        <p:spPr>
          <a:xfrm>
            <a:off x="5260" y="3329940"/>
            <a:ext cx="3490453" cy="24688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31593"/>
          <a:stretch/>
        </p:blipFill>
        <p:spPr>
          <a:xfrm>
            <a:off x="3589537" y="135543"/>
            <a:ext cx="3464693" cy="317186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17" y="1906728"/>
            <a:ext cx="3490453" cy="134701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87628"/>
            <a:ext cx="3490453" cy="39624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2366687" y="3726180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1836691" y="3866606"/>
            <a:ext cx="391886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4" idx="1"/>
            <a:endCxn id="2" idx="0"/>
          </p:cNvCxnSpPr>
          <p:nvPr/>
        </p:nvCxnSpPr>
        <p:spPr>
          <a:xfrm flipH="1">
            <a:off x="2032634" y="3792810"/>
            <a:ext cx="334053" cy="73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623887" y="5179510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635421" y="5179510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69928" y="5310772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06599" y="5179510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7860" y="5029376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06670" y="5179510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00247" y="5179510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56979" y="5310772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99997" y="5069971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1453309" y="4890052"/>
                <a:ext cx="2023246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09" y="4890052"/>
                <a:ext cx="2023246" cy="224357"/>
              </a:xfrm>
              <a:prstGeom prst="rect">
                <a:avLst/>
              </a:prstGeom>
              <a:blipFill rotWithShape="0">
                <a:blip r:embed="rId9"/>
                <a:stretch>
                  <a:fillRect l="-602" t="-8108" r="-1807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正方形/長方形 27"/>
          <p:cNvSpPr/>
          <p:nvPr/>
        </p:nvSpPr>
        <p:spPr>
          <a:xfrm>
            <a:off x="1662745" y="4905583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230748" y="4974944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551191" y="4905583"/>
            <a:ext cx="82800" cy="792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338156" y="4974944"/>
            <a:ext cx="82800" cy="792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10266" y="5045329"/>
            <a:ext cx="828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862228" y="4905583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48784" y="5475645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660318" y="5475645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31496" y="5475645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1567" y="5475645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25144" y="5475645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88906" y="5651859"/>
            <a:ext cx="288000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660084" y="5651859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306934" y="5309588"/>
            <a:ext cx="557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事前推定</a:t>
            </a:r>
            <a:endParaRPr kumimoji="1" lang="ja-JP" altLang="en-US" sz="6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22860" y="5318926"/>
            <a:ext cx="3990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尤度</a:t>
            </a:r>
            <a:endParaRPr kumimoji="1" lang="ja-JP" altLang="en-US" sz="600" dirty="0"/>
          </a:p>
        </p:txBody>
      </p:sp>
      <p:sp>
        <p:nvSpPr>
          <p:cNvPr id="53" name="フリーフォーム 52"/>
          <p:cNvSpPr/>
          <p:nvPr/>
        </p:nvSpPr>
        <p:spPr>
          <a:xfrm>
            <a:off x="2133600" y="5589946"/>
            <a:ext cx="169251" cy="134580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264752" y="5620257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5"/>
          <a:srcRect b="68720"/>
          <a:stretch/>
        </p:blipFill>
        <p:spPr>
          <a:xfrm>
            <a:off x="19319" y="5832438"/>
            <a:ext cx="3464693" cy="14503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622153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796265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951783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646996" y="5533580"/>
            <a:ext cx="923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b="1" dirty="0" smtClean="0">
                <a:solidFill>
                  <a:srgbClr val="FF66FF"/>
                </a:solidFill>
              </a:rPr>
              <a:t>逆</a:t>
            </a:r>
            <a:r>
              <a:rPr lang="en-US" altLang="ja-JP" sz="600" b="1" dirty="0" smtClean="0">
                <a:solidFill>
                  <a:srgbClr val="FF66FF"/>
                </a:solidFill>
              </a:rPr>
              <a:t>(?)</a:t>
            </a:r>
            <a:r>
              <a:rPr lang="ja-JP" altLang="en-US" sz="600" b="1" dirty="0" smtClean="0">
                <a:solidFill>
                  <a:srgbClr val="FF66FF"/>
                </a:solidFill>
              </a:rPr>
              <a:t>周辺化で↑を出す</a:t>
            </a:r>
            <a:endParaRPr lang="en-US" altLang="ja-JP" sz="600" b="1" dirty="0" smtClean="0">
              <a:solidFill>
                <a:srgbClr val="FF66FF"/>
              </a:solidFill>
            </a:endParaRPr>
          </a:p>
          <a:p>
            <a:r>
              <a:rPr kumimoji="1" lang="en-US" altLang="ja-JP" sz="600" b="1" dirty="0" smtClean="0">
                <a:solidFill>
                  <a:srgbClr val="FF66FF"/>
                </a:solidFill>
              </a:rPr>
              <a:t>※</a:t>
            </a:r>
            <a:r>
              <a:rPr kumimoji="1" lang="ja-JP" altLang="en-US" sz="600" b="1" dirty="0" smtClean="0">
                <a:solidFill>
                  <a:srgbClr val="FF66FF"/>
                </a:solidFill>
              </a:rPr>
              <a:t>正式な用語ではない</a:t>
            </a:r>
            <a:endParaRPr kumimoji="1" lang="ja-JP" altLang="en-US" sz="600" b="1" dirty="0">
              <a:solidFill>
                <a:srgbClr val="FF66FF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497143" y="5639954"/>
            <a:ext cx="1098000" cy="146894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33376" y="5843407"/>
            <a:ext cx="2776537" cy="19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06671" y="6236419"/>
            <a:ext cx="1965068" cy="326306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068771" y="6616280"/>
            <a:ext cx="1283674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65545" y="6067693"/>
            <a:ext cx="563117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471739" y="6236419"/>
            <a:ext cx="714374" cy="3276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263097" y="6763176"/>
            <a:ext cx="380924" cy="9482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716422" y="6895538"/>
            <a:ext cx="72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矢印コネクタ 69"/>
          <p:cNvCxnSpPr>
            <a:stCxn id="68" idx="0"/>
          </p:cNvCxnSpPr>
          <p:nvPr/>
        </p:nvCxnSpPr>
        <p:spPr>
          <a:xfrm flipH="1" flipV="1">
            <a:off x="1028979" y="6509372"/>
            <a:ext cx="723443" cy="386166"/>
          </a:xfrm>
          <a:prstGeom prst="straightConnector1">
            <a:avLst/>
          </a:prstGeom>
          <a:ln w="3175">
            <a:solidFill>
              <a:srgbClr val="7030A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/>
          <p:cNvSpPr/>
          <p:nvPr/>
        </p:nvSpPr>
        <p:spPr>
          <a:xfrm>
            <a:off x="2259989" y="6890775"/>
            <a:ext cx="7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2328863" y="6524625"/>
            <a:ext cx="1162050" cy="366712"/>
          </a:xfrm>
          <a:custGeom>
            <a:avLst/>
            <a:gdLst>
              <a:gd name="connsiteX0" fmla="*/ 0 w 1162050"/>
              <a:gd name="connsiteY0" fmla="*/ 366712 h 366712"/>
              <a:gd name="connsiteX1" fmla="*/ 1162050 w 1162050"/>
              <a:gd name="connsiteY1" fmla="*/ 366712 h 366712"/>
              <a:gd name="connsiteX2" fmla="*/ 1162050 w 1162050"/>
              <a:gd name="connsiteY2" fmla="*/ 0 h 366712"/>
              <a:gd name="connsiteX3" fmla="*/ 852487 w 1162050"/>
              <a:gd name="connsiteY3" fmla="*/ 0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366712">
                <a:moveTo>
                  <a:pt x="0" y="366712"/>
                </a:moveTo>
                <a:lnTo>
                  <a:pt x="1162050" y="366712"/>
                </a:lnTo>
                <a:lnTo>
                  <a:pt x="1162050" y="0"/>
                </a:lnTo>
                <a:lnTo>
                  <a:pt x="852487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934759" y="823369"/>
            <a:ext cx="765953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810934" y="431271"/>
            <a:ext cx="144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530073" y="839460"/>
            <a:ext cx="14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36133" y="1002512"/>
            <a:ext cx="635992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フリーフォーム 85"/>
          <p:cNvSpPr/>
          <p:nvPr/>
        </p:nvSpPr>
        <p:spPr>
          <a:xfrm>
            <a:off x="5576888" y="947460"/>
            <a:ext cx="45719" cy="128866"/>
          </a:xfrm>
          <a:custGeom>
            <a:avLst/>
            <a:gdLst>
              <a:gd name="connsiteX0" fmla="*/ 0 w 66675"/>
              <a:gd name="connsiteY0" fmla="*/ 114300 h 114300"/>
              <a:gd name="connsiteX1" fmla="*/ 66675 w 66675"/>
              <a:gd name="connsiteY1" fmla="*/ 114300 h 114300"/>
              <a:gd name="connsiteX2" fmla="*/ 66675 w 666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" h="114300">
                <a:moveTo>
                  <a:pt x="0" y="114300"/>
                </a:moveTo>
                <a:lnTo>
                  <a:pt x="66675" y="114300"/>
                </a:lnTo>
                <a:lnTo>
                  <a:pt x="66675" y="0"/>
                </a:lnTo>
              </a:path>
            </a:pathLst>
          </a:custGeom>
          <a:noFill/>
          <a:ln w="6350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126758" y="431271"/>
            <a:ext cx="144000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8" name="図 87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2269" y="5423606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8829" y="970590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sp>
        <p:nvSpPr>
          <p:cNvPr id="91" name="フリーフォーム 90"/>
          <p:cNvSpPr/>
          <p:nvPr/>
        </p:nvSpPr>
        <p:spPr>
          <a:xfrm>
            <a:off x="1783080" y="1685924"/>
            <a:ext cx="2625138" cy="5316855"/>
          </a:xfrm>
          <a:custGeom>
            <a:avLst/>
            <a:gdLst>
              <a:gd name="connsiteX0" fmla="*/ 0 w 2720340"/>
              <a:gd name="connsiteY0" fmla="*/ 5341620 h 5341620"/>
              <a:gd name="connsiteX1" fmla="*/ 1821180 w 2720340"/>
              <a:gd name="connsiteY1" fmla="*/ 5341620 h 5341620"/>
              <a:gd name="connsiteX2" fmla="*/ 1821180 w 2720340"/>
              <a:gd name="connsiteY2" fmla="*/ 0 h 5341620"/>
              <a:gd name="connsiteX3" fmla="*/ 2720340 w 2720340"/>
              <a:gd name="connsiteY3" fmla="*/ 0 h 534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340" h="5341620">
                <a:moveTo>
                  <a:pt x="0" y="5341620"/>
                </a:moveTo>
                <a:lnTo>
                  <a:pt x="1821180" y="5341620"/>
                </a:lnTo>
                <a:lnTo>
                  <a:pt x="1821180" y="0"/>
                </a:lnTo>
                <a:lnTo>
                  <a:pt x="2720340" y="0"/>
                </a:lnTo>
              </a:path>
            </a:pathLst>
          </a:custGeom>
          <a:noFill/>
          <a:ln w="3175"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左中かっこ 91"/>
          <p:cNvSpPr/>
          <p:nvPr/>
        </p:nvSpPr>
        <p:spPr>
          <a:xfrm>
            <a:off x="4521200" y="1487628"/>
            <a:ext cx="45719" cy="396240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039916" y="431271"/>
            <a:ext cx="12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797952" y="431271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4593385" y="1534057"/>
            <a:ext cx="12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591791" y="1744224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6098149" y="1490641"/>
            <a:ext cx="809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1" lang="ja-JP" altLang="en-US" sz="900" dirty="0" err="1" smtClean="0">
                <a:solidFill>
                  <a:srgbClr val="00B050"/>
                </a:solidFill>
              </a:rPr>
              <a:t>で偏</a:t>
            </a:r>
            <a:r>
              <a:rPr kumimoji="1" lang="ja-JP" altLang="en-US" sz="900" dirty="0" smtClean="0">
                <a:solidFill>
                  <a:srgbClr val="00B050"/>
                </a:solidFill>
              </a:rPr>
              <a:t>微分</a:t>
            </a:r>
            <a:endParaRPr kumimoji="1" lang="ja-JP" altLang="en-US" sz="900" dirty="0">
              <a:solidFill>
                <a:srgbClr val="00B050"/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096555" y="1700808"/>
            <a:ext cx="809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1" lang="ja-JP" altLang="en-US" sz="900" dirty="0" err="1" smtClean="0">
                <a:solidFill>
                  <a:schemeClr val="accent2"/>
                </a:solidFill>
              </a:rPr>
              <a:t>で偏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微分</a:t>
            </a:r>
            <a:endParaRPr kumimoji="1" lang="ja-JP" altLang="en-US" sz="900" dirty="0">
              <a:solidFill>
                <a:schemeClr val="accent2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60821" y="2154958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306517" y="2154958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048488" y="2369270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265613" y="2778685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652952" y="2778685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178944" y="3163404"/>
            <a:ext cx="108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460275" y="3163404"/>
            <a:ext cx="108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818554" y="2760355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721913" y="3137784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 110"/>
          <p:cNvSpPr/>
          <p:nvPr/>
        </p:nvSpPr>
        <p:spPr>
          <a:xfrm>
            <a:off x="4893987" y="2904354"/>
            <a:ext cx="900000" cy="240499"/>
          </a:xfrm>
          <a:custGeom>
            <a:avLst/>
            <a:gdLst>
              <a:gd name="connsiteX0" fmla="*/ 0 w 922020"/>
              <a:gd name="connsiteY0" fmla="*/ 0 h 251460"/>
              <a:gd name="connsiteX1" fmla="*/ 0 w 922020"/>
              <a:gd name="connsiteY1" fmla="*/ 60960 h 251460"/>
              <a:gd name="connsiteX2" fmla="*/ 922020 w 922020"/>
              <a:gd name="connsiteY2" fmla="*/ 60960 h 251460"/>
              <a:gd name="connsiteX3" fmla="*/ 922020 w 922020"/>
              <a:gd name="connsiteY3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020" h="251460">
                <a:moveTo>
                  <a:pt x="0" y="0"/>
                </a:moveTo>
                <a:lnTo>
                  <a:pt x="0" y="60960"/>
                </a:lnTo>
                <a:lnTo>
                  <a:pt x="922020" y="60960"/>
                </a:lnTo>
                <a:lnTo>
                  <a:pt x="922020" y="251460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155453" y="3477435"/>
            <a:ext cx="526670" cy="14206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フリーフォーム 112"/>
          <p:cNvSpPr/>
          <p:nvPr/>
        </p:nvSpPr>
        <p:spPr>
          <a:xfrm>
            <a:off x="3192780" y="3619500"/>
            <a:ext cx="990600" cy="2613660"/>
          </a:xfrm>
          <a:custGeom>
            <a:avLst/>
            <a:gdLst>
              <a:gd name="connsiteX0" fmla="*/ 0 w 990600"/>
              <a:gd name="connsiteY0" fmla="*/ 2598420 h 2598420"/>
              <a:gd name="connsiteX1" fmla="*/ 411480 w 990600"/>
              <a:gd name="connsiteY1" fmla="*/ 2598420 h 2598420"/>
              <a:gd name="connsiteX2" fmla="*/ 411480 w 990600"/>
              <a:gd name="connsiteY2" fmla="*/ 22860 h 2598420"/>
              <a:gd name="connsiteX3" fmla="*/ 990600 w 990600"/>
              <a:gd name="connsiteY3" fmla="*/ 22860 h 2598420"/>
              <a:gd name="connsiteX4" fmla="*/ 990600 w 990600"/>
              <a:gd name="connsiteY4" fmla="*/ 0 h 259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2598420">
                <a:moveTo>
                  <a:pt x="0" y="2598420"/>
                </a:moveTo>
                <a:lnTo>
                  <a:pt x="411480" y="2598420"/>
                </a:lnTo>
                <a:lnTo>
                  <a:pt x="411480" y="22860"/>
                </a:lnTo>
                <a:lnTo>
                  <a:pt x="990600" y="22860"/>
                </a:lnTo>
                <a:lnTo>
                  <a:pt x="99060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4351357" y="4240792"/>
            <a:ext cx="1021063" cy="20687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4286308" y="4037770"/>
            <a:ext cx="2335471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017860" y="7139201"/>
            <a:ext cx="252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8" name="直線コネクタ 117"/>
          <p:cNvCxnSpPr>
            <a:stCxn id="185" idx="1"/>
            <a:endCxn id="117" idx="0"/>
          </p:cNvCxnSpPr>
          <p:nvPr/>
        </p:nvCxnSpPr>
        <p:spPr>
          <a:xfrm flipH="1">
            <a:off x="5143860" y="6927382"/>
            <a:ext cx="580643" cy="211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/>
          <p:cNvSpPr/>
          <p:nvPr/>
        </p:nvSpPr>
        <p:spPr>
          <a:xfrm>
            <a:off x="3824504" y="5179510"/>
            <a:ext cx="1107567" cy="2455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063168" y="5788905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3824504" y="4765439"/>
            <a:ext cx="2791503" cy="40444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4153618" y="6295599"/>
            <a:ext cx="1942938" cy="26164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4241221" y="5000348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442720" y="6337692"/>
            <a:ext cx="149071" cy="1716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182342" y="2369270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085502" y="2154958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403625" y="5810961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062565" y="5804611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5790447" y="2628128"/>
            <a:ext cx="12787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ランドマーク姿勢の不確かさ</a:t>
            </a:r>
            <a:endParaRPr lang="en-US" altLang="ja-JP" sz="7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/>
              <a:t>の写像</a:t>
            </a:r>
            <a:endParaRPr kumimoji="1" lang="ja-JP" altLang="en-US" sz="700" dirty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5855634" y="5760220"/>
            <a:ext cx="1203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9" name="フリーフォーム 8"/>
          <p:cNvSpPr/>
          <p:nvPr/>
        </p:nvSpPr>
        <p:spPr>
          <a:xfrm>
            <a:off x="5280660" y="3276600"/>
            <a:ext cx="1790700" cy="2522220"/>
          </a:xfrm>
          <a:custGeom>
            <a:avLst/>
            <a:gdLst>
              <a:gd name="connsiteX0" fmla="*/ 518160 w 1790700"/>
              <a:gd name="connsiteY0" fmla="*/ 0 h 2522220"/>
              <a:gd name="connsiteX1" fmla="*/ 518160 w 1790700"/>
              <a:gd name="connsiteY1" fmla="*/ 68580 h 2522220"/>
              <a:gd name="connsiteX2" fmla="*/ 1790700 w 1790700"/>
              <a:gd name="connsiteY2" fmla="*/ 68580 h 2522220"/>
              <a:gd name="connsiteX3" fmla="*/ 1790700 w 1790700"/>
              <a:gd name="connsiteY3" fmla="*/ 2446020 h 2522220"/>
              <a:gd name="connsiteX4" fmla="*/ 0 w 1790700"/>
              <a:gd name="connsiteY4" fmla="*/ 2446020 h 2522220"/>
              <a:gd name="connsiteX5" fmla="*/ 0 w 1790700"/>
              <a:gd name="connsiteY5" fmla="*/ 2522220 h 252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0700" h="2522220">
                <a:moveTo>
                  <a:pt x="518160" y="0"/>
                </a:moveTo>
                <a:lnTo>
                  <a:pt x="518160" y="68580"/>
                </a:lnTo>
                <a:lnTo>
                  <a:pt x="1790700" y="68580"/>
                </a:lnTo>
                <a:lnTo>
                  <a:pt x="1790700" y="2446020"/>
                </a:lnTo>
                <a:lnTo>
                  <a:pt x="0" y="2446020"/>
                </a:lnTo>
                <a:lnTo>
                  <a:pt x="0" y="2522220"/>
                </a:lnTo>
              </a:path>
            </a:pathLst>
          </a:custGeom>
          <a:noFill/>
          <a:ln w="3175">
            <a:solidFill>
              <a:srgbClr val="7030A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47048" y="6641725"/>
            <a:ext cx="8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事前推定の段階で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カルマン</a:t>
            </a:r>
            <a:r>
              <a:rPr lang="ja-JP" altLang="en-US" sz="600" dirty="0">
                <a:solidFill>
                  <a:srgbClr val="FF0000"/>
                </a:solidFill>
              </a:rPr>
              <a:t>ゲイン</a:t>
            </a:r>
            <a:r>
              <a:rPr lang="ja-JP" altLang="en-US" sz="600" dirty="0" smtClean="0">
                <a:solidFill>
                  <a:srgbClr val="FF0000"/>
                </a:solidFill>
              </a:rPr>
              <a:t>が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出てくる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4452737" y="6795090"/>
            <a:ext cx="486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4178267" y="6901653"/>
            <a:ext cx="279666" cy="2297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/>
          <p:cNvSpPr/>
          <p:nvPr/>
        </p:nvSpPr>
        <p:spPr>
          <a:xfrm>
            <a:off x="2669207" y="42263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0" name="正方形/長方形 129"/>
          <p:cNvSpPr/>
          <p:nvPr/>
        </p:nvSpPr>
        <p:spPr>
          <a:xfrm>
            <a:off x="2601297" y="698814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1" name="正方形/長方形 130"/>
          <p:cNvSpPr/>
          <p:nvPr/>
        </p:nvSpPr>
        <p:spPr>
          <a:xfrm>
            <a:off x="1091584" y="837419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2" name="正方形/長方形 131"/>
          <p:cNvSpPr/>
          <p:nvPr/>
        </p:nvSpPr>
        <p:spPr>
          <a:xfrm>
            <a:off x="1012030" y="972591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3" name="正方形/長方形 132"/>
          <p:cNvSpPr/>
          <p:nvPr/>
        </p:nvSpPr>
        <p:spPr>
          <a:xfrm>
            <a:off x="859836" y="1111517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6644" y="2058448"/>
            <a:ext cx="794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92D050"/>
                </a:solidFill>
              </a:rPr>
              <a:t>事前推定</a:t>
            </a:r>
            <a:r>
              <a:rPr kumimoji="1" lang="ja-JP" altLang="en-US" sz="600" dirty="0" smtClean="0"/>
              <a:t>で広い</a:t>
            </a:r>
            <a:endParaRPr kumimoji="1" lang="en-US" altLang="ja-JP" sz="600" dirty="0" smtClean="0"/>
          </a:p>
          <a:p>
            <a:r>
              <a:rPr lang="ja-JP" altLang="en-US" sz="600" dirty="0"/>
              <a:t>領域</a:t>
            </a:r>
            <a:r>
              <a:rPr lang="ja-JP" altLang="en-US" sz="600" dirty="0" smtClean="0"/>
              <a:t>に粒子をまく</a:t>
            </a:r>
            <a:endParaRPr kumimoji="1" lang="ja-JP" altLang="en-US" sz="600" dirty="0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864498" y="2349175"/>
            <a:ext cx="71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計測更新</a:t>
            </a:r>
            <a:r>
              <a:rPr kumimoji="1" lang="ja-JP" altLang="en-US" sz="600" dirty="0" smtClean="0"/>
              <a:t>で狭い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領域に粒子しか</a:t>
            </a:r>
            <a:endParaRPr kumimoji="1" lang="en-US" altLang="ja-JP" sz="600" dirty="0" smtClean="0"/>
          </a:p>
          <a:p>
            <a:r>
              <a:rPr lang="ja-JP" altLang="en-US" sz="600" dirty="0"/>
              <a:t>生き残らない</a:t>
            </a:r>
            <a:endParaRPr kumimoji="1" lang="ja-JP" altLang="en-US" sz="600" dirty="0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2842614" y="2569369"/>
            <a:ext cx="106653" cy="126206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8537" y="2678421"/>
            <a:ext cx="6667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>
                <a:solidFill>
                  <a:srgbClr val="FF0000"/>
                </a:solidFill>
              </a:rPr>
              <a:t>観測</a:t>
            </a:r>
            <a:r>
              <a:rPr lang="ja-JP" altLang="en-US" sz="600" dirty="0" smtClean="0">
                <a:solidFill>
                  <a:srgbClr val="FF0000"/>
                </a:solidFill>
              </a:rPr>
              <a:t>がこの辺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0" name="フリーフォーム 29"/>
          <p:cNvSpPr/>
          <p:nvPr/>
        </p:nvSpPr>
        <p:spPr>
          <a:xfrm>
            <a:off x="897096" y="2033948"/>
            <a:ext cx="660288" cy="738438"/>
          </a:xfrm>
          <a:custGeom>
            <a:avLst/>
            <a:gdLst>
              <a:gd name="connsiteX0" fmla="*/ 98267 w 660288"/>
              <a:gd name="connsiteY0" fmla="*/ 2021 h 738438"/>
              <a:gd name="connsiteX1" fmla="*/ 355442 w 660288"/>
              <a:gd name="connsiteY1" fmla="*/ 87746 h 738438"/>
              <a:gd name="connsiteX2" fmla="*/ 536417 w 660288"/>
              <a:gd name="connsiteY2" fmla="*/ 230621 h 738438"/>
              <a:gd name="connsiteX3" fmla="*/ 655479 w 660288"/>
              <a:gd name="connsiteY3" fmla="*/ 473508 h 738438"/>
              <a:gd name="connsiteX4" fmla="*/ 622142 w 660288"/>
              <a:gd name="connsiteY4" fmla="*/ 730683 h 738438"/>
              <a:gd name="connsiteX5" fmla="*/ 486410 w 660288"/>
              <a:gd name="connsiteY5" fmla="*/ 654483 h 738438"/>
              <a:gd name="connsiteX6" fmla="*/ 400685 w 660288"/>
              <a:gd name="connsiteY6" fmla="*/ 480652 h 738438"/>
              <a:gd name="connsiteX7" fmla="*/ 329248 w 660288"/>
              <a:gd name="connsiteY7" fmla="*/ 356827 h 738438"/>
              <a:gd name="connsiteX8" fmla="*/ 195898 w 660288"/>
              <a:gd name="connsiteY8" fmla="*/ 271102 h 738438"/>
              <a:gd name="connsiteX9" fmla="*/ 76835 w 660288"/>
              <a:gd name="connsiteY9" fmla="*/ 182996 h 738438"/>
              <a:gd name="connsiteX10" fmla="*/ 7779 w 660288"/>
              <a:gd name="connsiteY10" fmla="*/ 104415 h 738438"/>
              <a:gd name="connsiteX11" fmla="*/ 10160 w 660288"/>
              <a:gd name="connsiteY11" fmla="*/ 32977 h 738438"/>
              <a:gd name="connsiteX12" fmla="*/ 98267 w 660288"/>
              <a:gd name="connsiteY12" fmla="*/ 2021 h 73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288" h="738438">
                <a:moveTo>
                  <a:pt x="98267" y="2021"/>
                </a:moveTo>
                <a:cubicBezTo>
                  <a:pt x="155814" y="11149"/>
                  <a:pt x="282417" y="49646"/>
                  <a:pt x="355442" y="87746"/>
                </a:cubicBezTo>
                <a:cubicBezTo>
                  <a:pt x="428467" y="125846"/>
                  <a:pt x="486411" y="166327"/>
                  <a:pt x="536417" y="230621"/>
                </a:cubicBezTo>
                <a:cubicBezTo>
                  <a:pt x="586423" y="294915"/>
                  <a:pt x="641192" y="390164"/>
                  <a:pt x="655479" y="473508"/>
                </a:cubicBezTo>
                <a:cubicBezTo>
                  <a:pt x="669766" y="556852"/>
                  <a:pt x="650320" y="700521"/>
                  <a:pt x="622142" y="730683"/>
                </a:cubicBezTo>
                <a:cubicBezTo>
                  <a:pt x="593964" y="760845"/>
                  <a:pt x="523319" y="696155"/>
                  <a:pt x="486410" y="654483"/>
                </a:cubicBezTo>
                <a:cubicBezTo>
                  <a:pt x="449501" y="612811"/>
                  <a:pt x="426879" y="530261"/>
                  <a:pt x="400685" y="480652"/>
                </a:cubicBezTo>
                <a:cubicBezTo>
                  <a:pt x="374491" y="431043"/>
                  <a:pt x="363379" y="391752"/>
                  <a:pt x="329248" y="356827"/>
                </a:cubicBezTo>
                <a:cubicBezTo>
                  <a:pt x="295117" y="321902"/>
                  <a:pt x="237967" y="300074"/>
                  <a:pt x="195898" y="271102"/>
                </a:cubicBezTo>
                <a:cubicBezTo>
                  <a:pt x="153829" y="242130"/>
                  <a:pt x="108188" y="210777"/>
                  <a:pt x="76835" y="182996"/>
                </a:cubicBezTo>
                <a:cubicBezTo>
                  <a:pt x="45482" y="155215"/>
                  <a:pt x="18892" y="129418"/>
                  <a:pt x="7779" y="104415"/>
                </a:cubicBezTo>
                <a:cubicBezTo>
                  <a:pt x="-3334" y="79412"/>
                  <a:pt x="-2540" y="49249"/>
                  <a:pt x="10160" y="32977"/>
                </a:cubicBezTo>
                <a:cubicBezTo>
                  <a:pt x="22860" y="16705"/>
                  <a:pt x="40720" y="-7107"/>
                  <a:pt x="98267" y="2021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20703904">
            <a:off x="2951556" y="2442425"/>
            <a:ext cx="87667" cy="176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2024536" y="1246698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6" name="正方形/長方形 135"/>
          <p:cNvSpPr/>
          <p:nvPr/>
        </p:nvSpPr>
        <p:spPr>
          <a:xfrm>
            <a:off x="900572" y="1515515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616853" y="4024757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2277785" y="3567052"/>
            <a:ext cx="6069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dirty="0" err="1" smtClean="0">
                <a:solidFill>
                  <a:srgbClr val="FF0000"/>
                </a:solidFill>
              </a:rPr>
              <a:t>FastSLAM</a:t>
            </a:r>
            <a:r>
              <a:rPr kumimoji="1" lang="en-US" altLang="ja-JP" sz="600" dirty="0" smtClean="0">
                <a:solidFill>
                  <a:srgbClr val="FF0000"/>
                </a:solidFill>
              </a:rPr>
              <a:t> 1.0</a:t>
            </a:r>
            <a:endParaRPr kumimoji="1" lang="ja-JP" altLang="en-US" sz="6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951165" y="4023756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1227240" y="4203087"/>
            <a:ext cx="12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3194779" y="4197014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4" name="正方形/長方形 143"/>
          <p:cNvSpPr/>
          <p:nvPr/>
        </p:nvSpPr>
        <p:spPr>
          <a:xfrm>
            <a:off x="2586105" y="4706809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5" name="正方形/長方形 144"/>
          <p:cNvSpPr/>
          <p:nvPr/>
        </p:nvSpPr>
        <p:spPr>
          <a:xfrm>
            <a:off x="1448508" y="4884431"/>
            <a:ext cx="548657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フリーフォーム 36"/>
          <p:cNvSpPr/>
          <p:nvPr/>
        </p:nvSpPr>
        <p:spPr>
          <a:xfrm>
            <a:off x="139700" y="4834979"/>
            <a:ext cx="3038475" cy="194221"/>
          </a:xfrm>
          <a:custGeom>
            <a:avLst/>
            <a:gdLst>
              <a:gd name="connsiteX0" fmla="*/ 3038475 w 3038475"/>
              <a:gd name="connsiteY0" fmla="*/ 105321 h 194221"/>
              <a:gd name="connsiteX1" fmla="*/ 2949575 w 3038475"/>
              <a:gd name="connsiteY1" fmla="*/ 22771 h 194221"/>
              <a:gd name="connsiteX2" fmla="*/ 2663825 w 3038475"/>
              <a:gd name="connsiteY2" fmla="*/ 6896 h 194221"/>
              <a:gd name="connsiteX3" fmla="*/ 2317750 w 3038475"/>
              <a:gd name="connsiteY3" fmla="*/ 10071 h 194221"/>
              <a:gd name="connsiteX4" fmla="*/ 1854200 w 3038475"/>
              <a:gd name="connsiteY4" fmla="*/ 546 h 194221"/>
              <a:gd name="connsiteX5" fmla="*/ 1371600 w 3038475"/>
              <a:gd name="connsiteY5" fmla="*/ 29121 h 194221"/>
              <a:gd name="connsiteX6" fmla="*/ 1019175 w 3038475"/>
              <a:gd name="connsiteY6" fmla="*/ 48171 h 194221"/>
              <a:gd name="connsiteX7" fmla="*/ 552450 w 3038475"/>
              <a:gd name="connsiteY7" fmla="*/ 73571 h 194221"/>
              <a:gd name="connsiteX8" fmla="*/ 285750 w 3038475"/>
              <a:gd name="connsiteY8" fmla="*/ 114846 h 194221"/>
              <a:gd name="connsiteX9" fmla="*/ 117475 w 3038475"/>
              <a:gd name="connsiteY9" fmla="*/ 124371 h 194221"/>
              <a:gd name="connsiteX10" fmla="*/ 0 w 3038475"/>
              <a:gd name="connsiteY10" fmla="*/ 194221 h 19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8475" h="194221">
                <a:moveTo>
                  <a:pt x="3038475" y="105321"/>
                </a:moveTo>
                <a:cubicBezTo>
                  <a:pt x="3025246" y="72248"/>
                  <a:pt x="3012017" y="39175"/>
                  <a:pt x="2949575" y="22771"/>
                </a:cubicBezTo>
                <a:cubicBezTo>
                  <a:pt x="2887133" y="6367"/>
                  <a:pt x="2769129" y="9013"/>
                  <a:pt x="2663825" y="6896"/>
                </a:cubicBezTo>
                <a:cubicBezTo>
                  <a:pt x="2558521" y="4779"/>
                  <a:pt x="2452687" y="11129"/>
                  <a:pt x="2317750" y="10071"/>
                </a:cubicBezTo>
                <a:cubicBezTo>
                  <a:pt x="2182813" y="9013"/>
                  <a:pt x="2011892" y="-2629"/>
                  <a:pt x="1854200" y="546"/>
                </a:cubicBezTo>
                <a:cubicBezTo>
                  <a:pt x="1696508" y="3721"/>
                  <a:pt x="1371600" y="29121"/>
                  <a:pt x="1371600" y="29121"/>
                </a:cubicBezTo>
                <a:lnTo>
                  <a:pt x="1019175" y="48171"/>
                </a:lnTo>
                <a:cubicBezTo>
                  <a:pt x="882650" y="55579"/>
                  <a:pt x="674687" y="62458"/>
                  <a:pt x="552450" y="73571"/>
                </a:cubicBezTo>
                <a:cubicBezTo>
                  <a:pt x="430212" y="84683"/>
                  <a:pt x="358246" y="106379"/>
                  <a:pt x="285750" y="114846"/>
                </a:cubicBezTo>
                <a:cubicBezTo>
                  <a:pt x="213254" y="123313"/>
                  <a:pt x="165100" y="111142"/>
                  <a:pt x="117475" y="124371"/>
                </a:cubicBezTo>
                <a:cubicBezTo>
                  <a:pt x="69850" y="137600"/>
                  <a:pt x="34925" y="165910"/>
                  <a:pt x="0" y="194221"/>
                </a:cubicBez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2000250" y="5102225"/>
            <a:ext cx="632223" cy="221952"/>
          </a:xfrm>
          <a:custGeom>
            <a:avLst/>
            <a:gdLst>
              <a:gd name="connsiteX0" fmla="*/ 0 w 632223"/>
              <a:gd name="connsiteY0" fmla="*/ 0 h 221952"/>
              <a:gd name="connsiteX1" fmla="*/ 136525 w 632223"/>
              <a:gd name="connsiteY1" fmla="*/ 31750 h 221952"/>
              <a:gd name="connsiteX2" fmla="*/ 361950 w 632223"/>
              <a:gd name="connsiteY2" fmla="*/ 25400 h 221952"/>
              <a:gd name="connsiteX3" fmla="*/ 587375 w 632223"/>
              <a:gd name="connsiteY3" fmla="*/ 44450 h 221952"/>
              <a:gd name="connsiteX4" fmla="*/ 631825 w 632223"/>
              <a:gd name="connsiteY4" fmla="*/ 165100 h 221952"/>
              <a:gd name="connsiteX5" fmla="*/ 577850 w 632223"/>
              <a:gd name="connsiteY5" fmla="*/ 215900 h 221952"/>
              <a:gd name="connsiteX6" fmla="*/ 473075 w 632223"/>
              <a:gd name="connsiteY6" fmla="*/ 219075 h 22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223" h="221952">
                <a:moveTo>
                  <a:pt x="0" y="0"/>
                </a:moveTo>
                <a:cubicBezTo>
                  <a:pt x="38100" y="13758"/>
                  <a:pt x="76200" y="27517"/>
                  <a:pt x="136525" y="31750"/>
                </a:cubicBezTo>
                <a:cubicBezTo>
                  <a:pt x="196850" y="35983"/>
                  <a:pt x="286808" y="23283"/>
                  <a:pt x="361950" y="25400"/>
                </a:cubicBezTo>
                <a:cubicBezTo>
                  <a:pt x="437092" y="27517"/>
                  <a:pt x="542396" y="21167"/>
                  <a:pt x="587375" y="44450"/>
                </a:cubicBezTo>
                <a:cubicBezTo>
                  <a:pt x="632354" y="67733"/>
                  <a:pt x="633413" y="136525"/>
                  <a:pt x="631825" y="165100"/>
                </a:cubicBezTo>
                <a:cubicBezTo>
                  <a:pt x="630238" y="193675"/>
                  <a:pt x="604308" y="206904"/>
                  <a:pt x="577850" y="215900"/>
                </a:cubicBezTo>
                <a:cubicBezTo>
                  <a:pt x="551392" y="224896"/>
                  <a:pt x="512233" y="221985"/>
                  <a:pt x="473075" y="219075"/>
                </a:cubicBezTo>
              </a:path>
            </a:pathLst>
          </a:custGeom>
          <a:noFill/>
          <a:ln w="3175">
            <a:solidFill>
              <a:schemeClr val="tx1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1601687" y="5639954"/>
            <a:ext cx="50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/>
        </p:nvSpPr>
        <p:spPr>
          <a:xfrm>
            <a:off x="735806" y="5784056"/>
            <a:ext cx="2421732" cy="295275"/>
          </a:xfrm>
          <a:custGeom>
            <a:avLst/>
            <a:gdLst>
              <a:gd name="connsiteX0" fmla="*/ 1369219 w 2421732"/>
              <a:gd name="connsiteY0" fmla="*/ 0 h 295275"/>
              <a:gd name="connsiteX1" fmla="*/ 2421732 w 2421732"/>
              <a:gd name="connsiteY1" fmla="*/ 0 h 295275"/>
              <a:gd name="connsiteX2" fmla="*/ 2421732 w 2421732"/>
              <a:gd name="connsiteY2" fmla="*/ 295275 h 295275"/>
              <a:gd name="connsiteX3" fmla="*/ 0 w 2421732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1732" h="295275">
                <a:moveTo>
                  <a:pt x="1369219" y="0"/>
                </a:moveTo>
                <a:lnTo>
                  <a:pt x="2421732" y="0"/>
                </a:lnTo>
                <a:lnTo>
                  <a:pt x="2421732" y="295275"/>
                </a:lnTo>
                <a:lnTo>
                  <a:pt x="0" y="295275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/>
          <p:cNvCxnSpPr>
            <a:stCxn id="44" idx="2"/>
          </p:cNvCxnSpPr>
          <p:nvPr/>
        </p:nvCxnSpPr>
        <p:spPr>
          <a:xfrm>
            <a:off x="3157538" y="6079331"/>
            <a:ext cx="0" cy="163799"/>
          </a:xfrm>
          <a:prstGeom prst="straightConnector1">
            <a:avLst/>
          </a:prstGeom>
          <a:ln w="3175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426244" y="5762625"/>
            <a:ext cx="66675" cy="80963"/>
          </a:xfrm>
          <a:custGeom>
            <a:avLst/>
            <a:gdLst>
              <a:gd name="connsiteX0" fmla="*/ 66675 w 66675"/>
              <a:gd name="connsiteY0" fmla="*/ 0 h 80963"/>
              <a:gd name="connsiteX1" fmla="*/ 0 w 66675"/>
              <a:gd name="connsiteY1" fmla="*/ 0 h 80963"/>
              <a:gd name="connsiteX2" fmla="*/ 0 w 66675"/>
              <a:gd name="connsiteY2" fmla="*/ 80963 h 8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" h="80963">
                <a:moveTo>
                  <a:pt x="66675" y="0"/>
                </a:moveTo>
                <a:lnTo>
                  <a:pt x="0" y="0"/>
                </a:lnTo>
                <a:lnTo>
                  <a:pt x="0" y="80963"/>
                </a:lnTo>
              </a:path>
            </a:pathLst>
          </a:custGeom>
          <a:noFill/>
          <a:ln w="3175">
            <a:solidFill>
              <a:srgbClr val="00206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824958" y="6300267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1353959" y="6305927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2302851" y="6627378"/>
            <a:ext cx="21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/>
          <p:cNvSpPr/>
          <p:nvPr/>
        </p:nvSpPr>
        <p:spPr>
          <a:xfrm>
            <a:off x="266029" y="6766862"/>
            <a:ext cx="21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2" name="正方形/長方形 151"/>
          <p:cNvSpPr/>
          <p:nvPr/>
        </p:nvSpPr>
        <p:spPr>
          <a:xfrm>
            <a:off x="266426" y="7036960"/>
            <a:ext cx="21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3079505" y="7032197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4" name="正方形/長方形 153"/>
          <p:cNvSpPr/>
          <p:nvPr/>
        </p:nvSpPr>
        <p:spPr>
          <a:xfrm>
            <a:off x="6180758" y="1578319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5" name="正方形/長方形 154"/>
          <p:cNvSpPr/>
          <p:nvPr/>
        </p:nvSpPr>
        <p:spPr>
          <a:xfrm>
            <a:off x="6171979" y="1788486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6" name="正方形/長方形 155"/>
          <p:cNvSpPr/>
          <p:nvPr/>
        </p:nvSpPr>
        <p:spPr>
          <a:xfrm>
            <a:off x="5952100" y="2683285"/>
            <a:ext cx="378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7" name="正方形/長方形 156"/>
          <p:cNvSpPr/>
          <p:nvPr/>
        </p:nvSpPr>
        <p:spPr>
          <a:xfrm>
            <a:off x="5968690" y="2784053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8" name="正方形/長方形 157"/>
          <p:cNvSpPr/>
          <p:nvPr/>
        </p:nvSpPr>
        <p:spPr>
          <a:xfrm>
            <a:off x="4324743" y="38880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フリーフォーム 71"/>
          <p:cNvSpPr/>
          <p:nvPr/>
        </p:nvSpPr>
        <p:spPr>
          <a:xfrm>
            <a:off x="2271713" y="3209925"/>
            <a:ext cx="2390775" cy="3028950"/>
          </a:xfrm>
          <a:custGeom>
            <a:avLst/>
            <a:gdLst>
              <a:gd name="connsiteX0" fmla="*/ 0 w 2390775"/>
              <a:gd name="connsiteY0" fmla="*/ 3028950 h 3028950"/>
              <a:gd name="connsiteX1" fmla="*/ 0 w 2390775"/>
              <a:gd name="connsiteY1" fmla="*/ 2933700 h 3028950"/>
              <a:gd name="connsiteX2" fmla="*/ 1228725 w 2390775"/>
              <a:gd name="connsiteY2" fmla="*/ 2933700 h 3028950"/>
              <a:gd name="connsiteX3" fmla="*/ 1228725 w 2390775"/>
              <a:gd name="connsiteY3" fmla="*/ 0 h 3028950"/>
              <a:gd name="connsiteX4" fmla="*/ 2390775 w 2390775"/>
              <a:gd name="connsiteY4" fmla="*/ 0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5" h="3028950">
                <a:moveTo>
                  <a:pt x="0" y="3028950"/>
                </a:moveTo>
                <a:lnTo>
                  <a:pt x="0" y="2933700"/>
                </a:lnTo>
                <a:lnTo>
                  <a:pt x="1228725" y="2933700"/>
                </a:lnTo>
                <a:lnTo>
                  <a:pt x="1228725" y="0"/>
                </a:lnTo>
                <a:lnTo>
                  <a:pt x="2390775" y="0"/>
                </a:ln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4659343" y="3114077"/>
            <a:ext cx="2409888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矢印コネクタ 77"/>
          <p:cNvCxnSpPr/>
          <p:nvPr/>
        </p:nvCxnSpPr>
        <p:spPr>
          <a:xfrm>
            <a:off x="6330100" y="3303496"/>
            <a:ext cx="0" cy="7342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>
            <a:off x="3599063" y="4428614"/>
            <a:ext cx="7618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テキスト ボックス 160"/>
          <p:cNvSpPr txBox="1"/>
          <p:nvPr/>
        </p:nvSpPr>
        <p:spPr>
          <a:xfrm>
            <a:off x="5355578" y="4244634"/>
            <a:ext cx="11166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162" name="正方形/長方形 161"/>
          <p:cNvSpPr/>
          <p:nvPr/>
        </p:nvSpPr>
        <p:spPr>
          <a:xfrm>
            <a:off x="5439625" y="429381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3" name="直線矢印コネクタ 162"/>
          <p:cNvCxnSpPr/>
          <p:nvPr/>
        </p:nvCxnSpPr>
        <p:spPr>
          <a:xfrm flipH="1">
            <a:off x="4504743" y="5931693"/>
            <a:ext cx="306191" cy="4045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角丸四角形 163"/>
          <p:cNvSpPr/>
          <p:nvPr/>
        </p:nvSpPr>
        <p:spPr>
          <a:xfrm>
            <a:off x="3955624" y="3646066"/>
            <a:ext cx="2735689" cy="79862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テキスト ボックス 164"/>
          <p:cNvSpPr txBox="1"/>
          <p:nvPr/>
        </p:nvSpPr>
        <p:spPr>
          <a:xfrm>
            <a:off x="4991122" y="3792940"/>
            <a:ext cx="1250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結論：これ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が提案分布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66" name="角丸四角形 165"/>
          <p:cNvSpPr/>
          <p:nvPr/>
        </p:nvSpPr>
        <p:spPr>
          <a:xfrm>
            <a:off x="478310" y="6213123"/>
            <a:ext cx="3007549" cy="35856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フリーフォーム 167"/>
          <p:cNvSpPr/>
          <p:nvPr/>
        </p:nvSpPr>
        <p:spPr>
          <a:xfrm>
            <a:off x="6686550" y="4123603"/>
            <a:ext cx="622471" cy="924647"/>
          </a:xfrm>
          <a:custGeom>
            <a:avLst/>
            <a:gdLst>
              <a:gd name="connsiteX0" fmla="*/ 0 w 622471"/>
              <a:gd name="connsiteY0" fmla="*/ 10247 h 924647"/>
              <a:gd name="connsiteX1" fmla="*/ 300038 w 622471"/>
              <a:gd name="connsiteY1" fmla="*/ 38822 h 924647"/>
              <a:gd name="connsiteX2" fmla="*/ 581025 w 622471"/>
              <a:gd name="connsiteY2" fmla="*/ 324572 h 924647"/>
              <a:gd name="connsiteX3" fmla="*/ 561975 w 622471"/>
              <a:gd name="connsiteY3" fmla="*/ 705572 h 924647"/>
              <a:gd name="connsiteX4" fmla="*/ 28575 w 622471"/>
              <a:gd name="connsiteY4" fmla="*/ 924647 h 92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471" h="924647">
                <a:moveTo>
                  <a:pt x="0" y="10247"/>
                </a:moveTo>
                <a:cubicBezTo>
                  <a:pt x="101600" y="-1659"/>
                  <a:pt x="203201" y="-13565"/>
                  <a:pt x="300038" y="38822"/>
                </a:cubicBezTo>
                <a:cubicBezTo>
                  <a:pt x="396875" y="91209"/>
                  <a:pt x="537369" y="213447"/>
                  <a:pt x="581025" y="324572"/>
                </a:cubicBezTo>
                <a:cubicBezTo>
                  <a:pt x="624681" y="435697"/>
                  <a:pt x="654050" y="605560"/>
                  <a:pt x="561975" y="705572"/>
                </a:cubicBezTo>
                <a:cubicBezTo>
                  <a:pt x="469900" y="805584"/>
                  <a:pt x="249237" y="865115"/>
                  <a:pt x="28575" y="924647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031437" y="5132890"/>
            <a:ext cx="134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最小二乗法で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>
                <a:solidFill>
                  <a:srgbClr val="00B0F0"/>
                </a:solidFill>
              </a:rPr>
              <a:t>平均</a:t>
            </a:r>
            <a:r>
              <a:rPr lang="ja-JP" altLang="en-US" sz="900" dirty="0" smtClean="0">
                <a:solidFill>
                  <a:srgbClr val="00B0F0"/>
                </a:solidFill>
              </a:rPr>
              <a:t>と分散を求める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4023139" y="5685964"/>
            <a:ext cx="8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の分散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3584352" y="6294840"/>
            <a:ext cx="8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平均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2" name="フリーフォーム 171"/>
          <p:cNvSpPr/>
          <p:nvPr/>
        </p:nvSpPr>
        <p:spPr>
          <a:xfrm>
            <a:off x="3490913" y="4200525"/>
            <a:ext cx="457810" cy="2214563"/>
          </a:xfrm>
          <a:custGeom>
            <a:avLst/>
            <a:gdLst>
              <a:gd name="connsiteX0" fmla="*/ 0 w 481012"/>
              <a:gd name="connsiteY0" fmla="*/ 2214563 h 2214563"/>
              <a:gd name="connsiteX1" fmla="*/ 138112 w 481012"/>
              <a:gd name="connsiteY1" fmla="*/ 2214563 h 2214563"/>
              <a:gd name="connsiteX2" fmla="*/ 138112 w 481012"/>
              <a:gd name="connsiteY2" fmla="*/ 0 h 2214563"/>
              <a:gd name="connsiteX3" fmla="*/ 481012 w 481012"/>
              <a:gd name="connsiteY3" fmla="*/ 0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" h="2214563">
                <a:moveTo>
                  <a:pt x="0" y="2214563"/>
                </a:moveTo>
                <a:lnTo>
                  <a:pt x="138112" y="2214563"/>
                </a:lnTo>
                <a:lnTo>
                  <a:pt x="138112" y="0"/>
                </a:lnTo>
                <a:lnTo>
                  <a:pt x="481012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角丸四角形 173"/>
          <p:cNvSpPr/>
          <p:nvPr/>
        </p:nvSpPr>
        <p:spPr>
          <a:xfrm>
            <a:off x="4724511" y="5653290"/>
            <a:ext cx="1198927" cy="33132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角丸四角形 174"/>
          <p:cNvSpPr/>
          <p:nvPr/>
        </p:nvSpPr>
        <p:spPr>
          <a:xfrm>
            <a:off x="4313487" y="6781035"/>
            <a:ext cx="1254788" cy="19441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2779102" y="5436521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7" name="正方形/長方形 176"/>
          <p:cNvSpPr/>
          <p:nvPr/>
        </p:nvSpPr>
        <p:spPr>
          <a:xfrm>
            <a:off x="2732206" y="5576168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8" name="正方形/長方形 177"/>
          <p:cNvSpPr/>
          <p:nvPr/>
        </p:nvSpPr>
        <p:spPr>
          <a:xfrm>
            <a:off x="4232910" y="5878724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9" name="正方形/長方形 178"/>
          <p:cNvSpPr/>
          <p:nvPr/>
        </p:nvSpPr>
        <p:spPr>
          <a:xfrm>
            <a:off x="3795795" y="6478869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0" name="正方形/長方形 179"/>
          <p:cNvSpPr/>
          <p:nvPr/>
        </p:nvSpPr>
        <p:spPr>
          <a:xfrm>
            <a:off x="5115010" y="5321113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1" name="正方形/長方形 180"/>
          <p:cNvSpPr/>
          <p:nvPr/>
        </p:nvSpPr>
        <p:spPr>
          <a:xfrm>
            <a:off x="5438006" y="5316928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5" name="図 184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5724503" y="6860752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87" name="角丸四角形 186"/>
          <p:cNvSpPr/>
          <p:nvPr/>
        </p:nvSpPr>
        <p:spPr>
          <a:xfrm>
            <a:off x="3729782" y="4746257"/>
            <a:ext cx="2994868" cy="7152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5691171" y="3856890"/>
            <a:ext cx="232267" cy="11019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9" name="正方形/長方形 188"/>
          <p:cNvSpPr/>
          <p:nvPr/>
        </p:nvSpPr>
        <p:spPr>
          <a:xfrm>
            <a:off x="3633101" y="6772812"/>
            <a:ext cx="270050" cy="877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0" name="正方形/長方形 189"/>
          <p:cNvSpPr/>
          <p:nvPr/>
        </p:nvSpPr>
        <p:spPr>
          <a:xfrm>
            <a:off x="3709923" y="6685967"/>
            <a:ext cx="90000" cy="877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1" name="正方形/長方形 190"/>
          <p:cNvSpPr/>
          <p:nvPr/>
        </p:nvSpPr>
        <p:spPr>
          <a:xfrm>
            <a:off x="1136967" y="6443226"/>
            <a:ext cx="116617" cy="66146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1904513" y="6437791"/>
            <a:ext cx="252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5060722" y="2764547"/>
            <a:ext cx="144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5393850" y="2763168"/>
            <a:ext cx="252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6" name="直線矢印コネクタ 195"/>
          <p:cNvCxnSpPr>
            <a:stCxn id="191" idx="3"/>
            <a:endCxn id="193" idx="2"/>
          </p:cNvCxnSpPr>
          <p:nvPr/>
        </p:nvCxnSpPr>
        <p:spPr>
          <a:xfrm flipV="1">
            <a:off x="1253584" y="2908547"/>
            <a:ext cx="3879138" cy="3567752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矢印コネクタ 197"/>
          <p:cNvCxnSpPr>
            <a:stCxn id="192" idx="3"/>
            <a:endCxn id="194" idx="2"/>
          </p:cNvCxnSpPr>
          <p:nvPr/>
        </p:nvCxnSpPr>
        <p:spPr>
          <a:xfrm flipV="1">
            <a:off x="2156513" y="2907168"/>
            <a:ext cx="3363337" cy="3584623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正方形/長方形 198"/>
          <p:cNvSpPr/>
          <p:nvPr/>
        </p:nvSpPr>
        <p:spPr>
          <a:xfrm>
            <a:off x="6042100" y="59126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0" name="正方形/長方形 199"/>
          <p:cNvSpPr/>
          <p:nvPr/>
        </p:nvSpPr>
        <p:spPr>
          <a:xfrm>
            <a:off x="5945481" y="5808162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2" name="正方形/長方形 181"/>
          <p:cNvSpPr/>
          <p:nvPr/>
        </p:nvSpPr>
        <p:spPr>
          <a:xfrm>
            <a:off x="320347" y="208422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3" name="正方形/長方形 182"/>
          <p:cNvSpPr/>
          <p:nvPr/>
        </p:nvSpPr>
        <p:spPr>
          <a:xfrm>
            <a:off x="1938840" y="237625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28484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88216"/>
          <a:stretch/>
        </p:blipFill>
        <p:spPr>
          <a:xfrm>
            <a:off x="0" y="0"/>
            <a:ext cx="3914250" cy="6104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22327"/>
          <a:stretch/>
        </p:blipFill>
        <p:spPr>
          <a:xfrm>
            <a:off x="0" y="610437"/>
            <a:ext cx="3921526" cy="4063164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4158046" y="402886"/>
            <a:ext cx="3750724" cy="990297"/>
            <a:chOff x="4096133" y="1429053"/>
            <a:chExt cx="3750724" cy="99029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4"/>
            <a:srcRect b="79921"/>
            <a:stretch/>
          </p:blipFill>
          <p:spPr>
            <a:xfrm>
              <a:off x="4096133" y="1429053"/>
              <a:ext cx="3750724" cy="9902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" name="正方形/長方形 1"/>
            <p:cNvSpPr/>
            <p:nvPr/>
          </p:nvSpPr>
          <p:spPr>
            <a:xfrm>
              <a:off x="4119948" y="1448105"/>
              <a:ext cx="456817" cy="104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4405698" y="2252967"/>
              <a:ext cx="2772000" cy="104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/>
          <p:cNvSpPr txBox="1"/>
          <p:nvPr/>
        </p:nvSpPr>
        <p:spPr>
          <a:xfrm>
            <a:off x="4076701" y="141867"/>
            <a:ext cx="1014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FastSLAM1.0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31593" b="58219"/>
          <a:stretch/>
        </p:blipFill>
        <p:spPr>
          <a:xfrm>
            <a:off x="4158046" y="1918368"/>
            <a:ext cx="3464693" cy="47240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6291262" y="2233613"/>
            <a:ext cx="576000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33673" y="2193435"/>
            <a:ext cx="576000" cy="119062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3314700" y="2176463"/>
            <a:ext cx="3043238" cy="85725"/>
          </a:xfrm>
          <a:custGeom>
            <a:avLst/>
            <a:gdLst>
              <a:gd name="connsiteX0" fmla="*/ 3043238 w 3043238"/>
              <a:gd name="connsiteY0" fmla="*/ 57150 h 85725"/>
              <a:gd name="connsiteX1" fmla="*/ 3043238 w 3043238"/>
              <a:gd name="connsiteY1" fmla="*/ 0 h 85725"/>
              <a:gd name="connsiteX2" fmla="*/ 114300 w 3043238"/>
              <a:gd name="connsiteY2" fmla="*/ 0 h 85725"/>
              <a:gd name="connsiteX3" fmla="*/ 114300 w 3043238"/>
              <a:gd name="connsiteY3" fmla="*/ 85725 h 85725"/>
              <a:gd name="connsiteX4" fmla="*/ 0 w 3043238"/>
              <a:gd name="connsiteY4" fmla="*/ 8572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3238" h="85725">
                <a:moveTo>
                  <a:pt x="3043238" y="57150"/>
                </a:moveTo>
                <a:lnTo>
                  <a:pt x="3043238" y="0"/>
                </a:lnTo>
                <a:lnTo>
                  <a:pt x="114300" y="0"/>
                </a:lnTo>
                <a:lnTo>
                  <a:pt x="114300" y="85725"/>
                </a:lnTo>
                <a:lnTo>
                  <a:pt x="0" y="85725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62272" y="2410747"/>
            <a:ext cx="959253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0" y="2582488"/>
            <a:ext cx="108000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76701" y="1658516"/>
            <a:ext cx="153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00B050"/>
                </a:solidFill>
              </a:rPr>
              <a:t>FastSLAM2.0</a:t>
            </a:r>
            <a:r>
              <a:rPr lang="ja-JP" altLang="en-US" sz="1100" dirty="0">
                <a:solidFill>
                  <a:srgbClr val="00B050"/>
                </a:solidFill>
              </a:rPr>
              <a:t> </a:t>
            </a:r>
            <a:r>
              <a:rPr lang="ja-JP" altLang="en-US" sz="1100" dirty="0" smtClean="0">
                <a:solidFill>
                  <a:srgbClr val="00B050"/>
                </a:solidFill>
              </a:rPr>
              <a:t>提案分布</a:t>
            </a:r>
            <a:endParaRPr kumimoji="1" lang="en-US" altLang="ja-JP" sz="1100" dirty="0" smtClean="0">
              <a:solidFill>
                <a:srgbClr val="00B05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82373" y="1911548"/>
            <a:ext cx="130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ランドマークの位置推定</a:t>
            </a:r>
            <a:r>
              <a:rPr lang="ja-JP" altLang="en-US" sz="700" dirty="0" smtClean="0">
                <a:solidFill>
                  <a:srgbClr val="00B050"/>
                </a:solidFill>
              </a:rPr>
              <a:t>では，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kumimoji="1" lang="ja-JP" altLang="en-US" sz="700" dirty="0">
                <a:solidFill>
                  <a:srgbClr val="00B050"/>
                </a:solidFill>
              </a:rPr>
              <a:t>ロボット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の位置は定数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204735" y="2426875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4582" y="2577725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6"/>
          <a:srcRect t="36426" b="46088"/>
          <a:stretch/>
        </p:blipFill>
        <p:spPr>
          <a:xfrm>
            <a:off x="4158046" y="2735307"/>
            <a:ext cx="3420018" cy="7810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テキスト ボックス 23"/>
          <p:cNvSpPr txBox="1"/>
          <p:nvPr/>
        </p:nvSpPr>
        <p:spPr>
          <a:xfrm>
            <a:off x="4106108" y="2468220"/>
            <a:ext cx="2099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FF0000"/>
                </a:solidFill>
              </a:rPr>
              <a:t>FastSLAM1.0 </a:t>
            </a:r>
            <a:r>
              <a:rPr lang="ja-JP" altLang="en-US" sz="1100" dirty="0">
                <a:solidFill>
                  <a:srgbClr val="FF0000"/>
                </a:solidFill>
              </a:rPr>
              <a:t>特徴</a:t>
            </a:r>
            <a:r>
              <a:rPr kumimoji="1" lang="ja-JP" altLang="en-US" sz="1100" dirty="0" smtClean="0">
                <a:solidFill>
                  <a:srgbClr val="FF0000"/>
                </a:solidFill>
              </a:rPr>
              <a:t>更新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5" name="フリーフォーム 24"/>
          <p:cNvSpPr/>
          <p:nvPr/>
        </p:nvSpPr>
        <p:spPr>
          <a:xfrm>
            <a:off x="3028950" y="3314700"/>
            <a:ext cx="416101" cy="705085"/>
          </a:xfrm>
          <a:custGeom>
            <a:avLst/>
            <a:gdLst>
              <a:gd name="connsiteX0" fmla="*/ 295275 w 416101"/>
              <a:gd name="connsiteY0" fmla="*/ 0 h 671513"/>
              <a:gd name="connsiteX1" fmla="*/ 395288 w 416101"/>
              <a:gd name="connsiteY1" fmla="*/ 180975 h 671513"/>
              <a:gd name="connsiteX2" fmla="*/ 409575 w 416101"/>
              <a:gd name="connsiteY2" fmla="*/ 471488 h 671513"/>
              <a:gd name="connsiteX3" fmla="*/ 314325 w 416101"/>
              <a:gd name="connsiteY3" fmla="*/ 619125 h 671513"/>
              <a:gd name="connsiteX4" fmla="*/ 0 w 416101"/>
              <a:gd name="connsiteY4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101" h="671513">
                <a:moveTo>
                  <a:pt x="295275" y="0"/>
                </a:moveTo>
                <a:cubicBezTo>
                  <a:pt x="335756" y="51197"/>
                  <a:pt x="376238" y="102394"/>
                  <a:pt x="395288" y="180975"/>
                </a:cubicBezTo>
                <a:cubicBezTo>
                  <a:pt x="414338" y="259556"/>
                  <a:pt x="423069" y="398463"/>
                  <a:pt x="409575" y="471488"/>
                </a:cubicBezTo>
                <a:cubicBezTo>
                  <a:pt x="396081" y="544513"/>
                  <a:pt x="382587" y="585788"/>
                  <a:pt x="314325" y="619125"/>
                </a:cubicBezTo>
                <a:cubicBezTo>
                  <a:pt x="246063" y="652462"/>
                  <a:pt x="123031" y="661987"/>
                  <a:pt x="0" y="671513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519985" y="3607590"/>
            <a:ext cx="94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頑張るとこうなる．</a:t>
            </a:r>
            <a:endParaRPr kumimoji="1" lang="en-US" altLang="ja-JP" sz="800" dirty="0" smtClean="0">
              <a:solidFill>
                <a:srgbClr val="00B0F0"/>
              </a:solidFill>
            </a:endParaRPr>
          </a:p>
          <a:p>
            <a:r>
              <a:rPr lang="ja-JP" altLang="en-US" sz="800" dirty="0">
                <a:solidFill>
                  <a:srgbClr val="00B0F0"/>
                </a:solidFill>
              </a:rPr>
              <a:t>提案</a:t>
            </a:r>
            <a:r>
              <a:rPr lang="ja-JP" altLang="en-US" sz="800" dirty="0" smtClean="0">
                <a:solidFill>
                  <a:srgbClr val="00B0F0"/>
                </a:solidFill>
              </a:rPr>
              <a:t>分布</a:t>
            </a:r>
            <a:r>
              <a:rPr lang="ja-JP" altLang="en-US" sz="800" dirty="0">
                <a:solidFill>
                  <a:srgbClr val="00B0F0"/>
                </a:solidFill>
              </a:rPr>
              <a:t>のとき</a:t>
            </a:r>
            <a:r>
              <a:rPr lang="ja-JP" altLang="en-US" sz="800" dirty="0" smtClean="0">
                <a:solidFill>
                  <a:srgbClr val="00B0F0"/>
                </a:solidFill>
              </a:rPr>
              <a:t>と</a:t>
            </a:r>
            <a:endParaRPr lang="en-US" altLang="ja-JP" sz="800" dirty="0" smtClean="0">
              <a:solidFill>
                <a:srgbClr val="00B0F0"/>
              </a:solidFill>
            </a:endParaRPr>
          </a:p>
          <a:p>
            <a:r>
              <a:rPr lang="ja-JP" altLang="en-US" sz="800" dirty="0">
                <a:solidFill>
                  <a:srgbClr val="00B0F0"/>
                </a:solidFill>
              </a:rPr>
              <a:t>同様</a:t>
            </a:r>
            <a:endParaRPr kumimoji="1" lang="en-US" altLang="ja-JP" sz="800" dirty="0" smtClean="0">
              <a:solidFill>
                <a:srgbClr val="00B0F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2345242" y="4365101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158045" y="3571875"/>
            <a:ext cx="3464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B0F0"/>
                </a:solidFill>
              </a:rPr>
              <a:t>頑張って導出した結果</a:t>
            </a:r>
            <a:r>
              <a:rPr kumimoji="1" lang="ja-JP" altLang="en-US" sz="1000" dirty="0" smtClean="0"/>
              <a:t>と，</a:t>
            </a:r>
            <a:r>
              <a:rPr kumimoji="1" lang="en-US" altLang="ja-JP" sz="1000" dirty="0" smtClean="0">
                <a:solidFill>
                  <a:srgbClr val="FF0000"/>
                </a:solidFill>
              </a:rPr>
              <a:t>FastSLAM1.0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で計算した結果</a:t>
            </a:r>
            <a:r>
              <a:rPr kumimoji="1" lang="ja-JP" altLang="en-US" sz="1000" dirty="0" smtClean="0"/>
              <a:t>が</a:t>
            </a:r>
            <a:endParaRPr kumimoji="1" lang="en-US" altLang="ja-JP" sz="1000" dirty="0" smtClean="0"/>
          </a:p>
          <a:p>
            <a:r>
              <a:rPr lang="ja-JP" altLang="en-US" sz="1000" dirty="0"/>
              <a:t>同様</a:t>
            </a:r>
            <a:r>
              <a:rPr lang="ja-JP" altLang="en-US" sz="1000" dirty="0" smtClean="0"/>
              <a:t>の結果になっている</a:t>
            </a:r>
            <a:r>
              <a:rPr lang="ja-JP" altLang="en-US" sz="1000" dirty="0"/>
              <a:t>．</a:t>
            </a:r>
            <a:endParaRPr lang="en-US" altLang="ja-JP" sz="1000" dirty="0" smtClean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/>
          <a:srcRect b="14170"/>
          <a:stretch/>
        </p:blipFill>
        <p:spPr>
          <a:xfrm>
            <a:off x="8056645" y="204997"/>
            <a:ext cx="3464693" cy="3935486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8622561" y="335122"/>
            <a:ext cx="526670" cy="14206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818465" y="1098479"/>
            <a:ext cx="1021063" cy="20687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753416" y="895457"/>
            <a:ext cx="2335471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484968" y="3996888"/>
            <a:ext cx="252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/>
          <p:cNvCxnSpPr>
            <a:stCxn id="68" idx="1"/>
            <a:endCxn id="34" idx="0"/>
          </p:cNvCxnSpPr>
          <p:nvPr/>
        </p:nvCxnSpPr>
        <p:spPr>
          <a:xfrm flipH="1">
            <a:off x="9610968" y="3785069"/>
            <a:ext cx="580643" cy="211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91612" y="2037197"/>
            <a:ext cx="1107567" cy="2455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530276" y="2646592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291612" y="1623126"/>
            <a:ext cx="2791503" cy="40444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620726" y="3153286"/>
            <a:ext cx="1942938" cy="26164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708329" y="1858035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909828" y="3195379"/>
            <a:ext cx="149071" cy="1716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870733" y="2668648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529673" y="2662298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322742" y="2617907"/>
            <a:ext cx="1203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014156" y="3499412"/>
            <a:ext cx="8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事前推定の段階で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カルマン</a:t>
            </a:r>
            <a:r>
              <a:rPr lang="ja-JP" altLang="en-US" sz="600" dirty="0">
                <a:solidFill>
                  <a:srgbClr val="FF0000"/>
                </a:solidFill>
              </a:rPr>
              <a:t>ゲイン</a:t>
            </a:r>
            <a:r>
              <a:rPr lang="ja-JP" altLang="en-US" sz="600" dirty="0" smtClean="0">
                <a:solidFill>
                  <a:srgbClr val="FF0000"/>
                </a:solidFill>
              </a:rPr>
              <a:t>が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出てくる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919845" y="3652777"/>
            <a:ext cx="486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矢印コネクタ 46"/>
          <p:cNvCxnSpPr/>
          <p:nvPr/>
        </p:nvCxnSpPr>
        <p:spPr>
          <a:xfrm>
            <a:off x="8645375" y="3759340"/>
            <a:ext cx="279666" cy="2297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8791851" y="745780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10797208" y="161183"/>
            <a:ext cx="0" cy="7342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8066171" y="1286301"/>
            <a:ext cx="7618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8703472" y="697516"/>
            <a:ext cx="83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9822686" y="1102321"/>
            <a:ext cx="11166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9906733" y="1151506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4" name="直線矢印コネクタ 53"/>
          <p:cNvCxnSpPr/>
          <p:nvPr/>
        </p:nvCxnSpPr>
        <p:spPr>
          <a:xfrm flipH="1">
            <a:off x="8971851" y="2789380"/>
            <a:ext cx="306191" cy="4045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角丸四角形 54"/>
          <p:cNvSpPr/>
          <p:nvPr/>
        </p:nvSpPr>
        <p:spPr>
          <a:xfrm>
            <a:off x="8422732" y="503753"/>
            <a:ext cx="2735689" cy="79862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458230" y="650627"/>
            <a:ext cx="1250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結論：これ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が提案分布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57" name="フリーフォーム 56"/>
          <p:cNvSpPr/>
          <p:nvPr/>
        </p:nvSpPr>
        <p:spPr>
          <a:xfrm>
            <a:off x="11153658" y="981290"/>
            <a:ext cx="622471" cy="924647"/>
          </a:xfrm>
          <a:custGeom>
            <a:avLst/>
            <a:gdLst>
              <a:gd name="connsiteX0" fmla="*/ 0 w 622471"/>
              <a:gd name="connsiteY0" fmla="*/ 10247 h 924647"/>
              <a:gd name="connsiteX1" fmla="*/ 300038 w 622471"/>
              <a:gd name="connsiteY1" fmla="*/ 38822 h 924647"/>
              <a:gd name="connsiteX2" fmla="*/ 581025 w 622471"/>
              <a:gd name="connsiteY2" fmla="*/ 324572 h 924647"/>
              <a:gd name="connsiteX3" fmla="*/ 561975 w 622471"/>
              <a:gd name="connsiteY3" fmla="*/ 705572 h 924647"/>
              <a:gd name="connsiteX4" fmla="*/ 28575 w 622471"/>
              <a:gd name="connsiteY4" fmla="*/ 924647 h 92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471" h="924647">
                <a:moveTo>
                  <a:pt x="0" y="10247"/>
                </a:moveTo>
                <a:cubicBezTo>
                  <a:pt x="101600" y="-1659"/>
                  <a:pt x="203201" y="-13565"/>
                  <a:pt x="300038" y="38822"/>
                </a:cubicBezTo>
                <a:cubicBezTo>
                  <a:pt x="396875" y="91209"/>
                  <a:pt x="537369" y="213447"/>
                  <a:pt x="581025" y="324572"/>
                </a:cubicBezTo>
                <a:cubicBezTo>
                  <a:pt x="624681" y="435697"/>
                  <a:pt x="654050" y="605560"/>
                  <a:pt x="561975" y="705572"/>
                </a:cubicBezTo>
                <a:cubicBezTo>
                  <a:pt x="469900" y="805584"/>
                  <a:pt x="249237" y="865115"/>
                  <a:pt x="28575" y="924647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8545" y="1990577"/>
            <a:ext cx="134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最小二乗法で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>
                <a:solidFill>
                  <a:srgbClr val="00B0F0"/>
                </a:solidFill>
              </a:rPr>
              <a:t>平均</a:t>
            </a:r>
            <a:r>
              <a:rPr lang="ja-JP" altLang="en-US" sz="900" dirty="0" smtClean="0">
                <a:solidFill>
                  <a:srgbClr val="00B0F0"/>
                </a:solidFill>
              </a:rPr>
              <a:t>と分散を求める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8490247" y="2543651"/>
            <a:ext cx="8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の分散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8051460" y="3152527"/>
            <a:ext cx="8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平均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62" name="角丸四角形 61"/>
          <p:cNvSpPr/>
          <p:nvPr/>
        </p:nvSpPr>
        <p:spPr>
          <a:xfrm>
            <a:off x="9191619" y="2510977"/>
            <a:ext cx="1198927" cy="33132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角丸四角形 62"/>
          <p:cNvSpPr/>
          <p:nvPr/>
        </p:nvSpPr>
        <p:spPr>
          <a:xfrm>
            <a:off x="8780595" y="3638722"/>
            <a:ext cx="1254788" cy="19441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00018" y="2736411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262903" y="3336556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9582118" y="2178800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9905114" y="2174615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10191611" y="3718439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69" name="角丸四角形 68"/>
          <p:cNvSpPr/>
          <p:nvPr/>
        </p:nvSpPr>
        <p:spPr>
          <a:xfrm>
            <a:off x="8196890" y="1603944"/>
            <a:ext cx="2994868" cy="7152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158279" y="714577"/>
            <a:ext cx="232267" cy="1101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8100209" y="3630499"/>
            <a:ext cx="270050" cy="87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8177031" y="3543654"/>
            <a:ext cx="90000" cy="87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0509208" y="2770298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10412589" y="2665849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8014156" y="141867"/>
            <a:ext cx="3815894" cy="40554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2889250" y="3924300"/>
            <a:ext cx="5226050" cy="355600"/>
          </a:xfrm>
          <a:custGeom>
            <a:avLst/>
            <a:gdLst>
              <a:gd name="connsiteX0" fmla="*/ 5283200 w 5283200"/>
              <a:gd name="connsiteY0" fmla="*/ 266700 h 355600"/>
              <a:gd name="connsiteX1" fmla="*/ 5283200 w 5283200"/>
              <a:gd name="connsiteY1" fmla="*/ 355600 h 355600"/>
              <a:gd name="connsiteX2" fmla="*/ 0 w 5283200"/>
              <a:gd name="connsiteY2" fmla="*/ 355600 h 355600"/>
              <a:gd name="connsiteX3" fmla="*/ 0 w 5283200"/>
              <a:gd name="connsiteY3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3200" h="355600">
                <a:moveTo>
                  <a:pt x="5283200" y="266700"/>
                </a:moveTo>
                <a:lnTo>
                  <a:pt x="5283200" y="355600"/>
                </a:lnTo>
                <a:lnTo>
                  <a:pt x="0" y="35560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9" name="直線矢印コネクタ 78"/>
          <p:cNvCxnSpPr>
            <a:stCxn id="17" idx="3"/>
          </p:cNvCxnSpPr>
          <p:nvPr/>
        </p:nvCxnSpPr>
        <p:spPr>
          <a:xfrm flipV="1">
            <a:off x="5607050" y="1543050"/>
            <a:ext cx="2407106" cy="24627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>
            <a:stCxn id="17" idx="3"/>
            <a:endCxn id="9" idx="0"/>
          </p:cNvCxnSpPr>
          <p:nvPr/>
        </p:nvCxnSpPr>
        <p:spPr>
          <a:xfrm>
            <a:off x="5607050" y="1789321"/>
            <a:ext cx="283343" cy="1290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正方形/長方形 75"/>
          <p:cNvSpPr/>
          <p:nvPr/>
        </p:nvSpPr>
        <p:spPr>
          <a:xfrm>
            <a:off x="4239477" y="3770159"/>
            <a:ext cx="270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2606524" y="3763809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3193747" y="2058390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8144653" y="4202414"/>
            <a:ext cx="153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00B050"/>
                </a:solidFill>
              </a:rPr>
              <a:t>FastSLAM2.0</a:t>
            </a:r>
            <a:r>
              <a:rPr lang="ja-JP" altLang="en-US" sz="1100" dirty="0">
                <a:solidFill>
                  <a:srgbClr val="00B050"/>
                </a:solidFill>
              </a:rPr>
              <a:t> </a:t>
            </a:r>
            <a:r>
              <a:rPr lang="ja-JP" altLang="en-US" sz="1100" dirty="0" smtClean="0">
                <a:solidFill>
                  <a:srgbClr val="00B050"/>
                </a:solidFill>
              </a:rPr>
              <a:t>提案分布</a:t>
            </a:r>
            <a:endParaRPr kumimoji="1" lang="en-US" altLang="ja-JP" sz="11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646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88216"/>
          <a:stretch/>
        </p:blipFill>
        <p:spPr>
          <a:xfrm>
            <a:off x="0" y="0"/>
            <a:ext cx="3914250" cy="6104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22327"/>
          <a:stretch/>
        </p:blipFill>
        <p:spPr>
          <a:xfrm>
            <a:off x="0" y="610437"/>
            <a:ext cx="3921526" cy="4063164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4158046" y="402886"/>
            <a:ext cx="3750724" cy="990297"/>
            <a:chOff x="4096133" y="1429053"/>
            <a:chExt cx="3750724" cy="99029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4"/>
            <a:srcRect b="79921"/>
            <a:stretch/>
          </p:blipFill>
          <p:spPr>
            <a:xfrm>
              <a:off x="4096133" y="1429053"/>
              <a:ext cx="3750724" cy="9902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" name="正方形/長方形 1"/>
            <p:cNvSpPr/>
            <p:nvPr/>
          </p:nvSpPr>
          <p:spPr>
            <a:xfrm>
              <a:off x="4119948" y="1448105"/>
              <a:ext cx="456817" cy="104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4405698" y="2252967"/>
              <a:ext cx="2772000" cy="104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/>
          <p:cNvSpPr txBox="1"/>
          <p:nvPr/>
        </p:nvSpPr>
        <p:spPr>
          <a:xfrm>
            <a:off x="4076701" y="141867"/>
            <a:ext cx="1014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FastSLAM1.0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31593" b="58219"/>
          <a:stretch/>
        </p:blipFill>
        <p:spPr>
          <a:xfrm>
            <a:off x="4158046" y="1918368"/>
            <a:ext cx="3464693" cy="47240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6291262" y="2233613"/>
            <a:ext cx="576000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33673" y="2193435"/>
            <a:ext cx="576000" cy="119062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3314700" y="2176463"/>
            <a:ext cx="3043238" cy="85725"/>
          </a:xfrm>
          <a:custGeom>
            <a:avLst/>
            <a:gdLst>
              <a:gd name="connsiteX0" fmla="*/ 3043238 w 3043238"/>
              <a:gd name="connsiteY0" fmla="*/ 57150 h 85725"/>
              <a:gd name="connsiteX1" fmla="*/ 3043238 w 3043238"/>
              <a:gd name="connsiteY1" fmla="*/ 0 h 85725"/>
              <a:gd name="connsiteX2" fmla="*/ 114300 w 3043238"/>
              <a:gd name="connsiteY2" fmla="*/ 0 h 85725"/>
              <a:gd name="connsiteX3" fmla="*/ 114300 w 3043238"/>
              <a:gd name="connsiteY3" fmla="*/ 85725 h 85725"/>
              <a:gd name="connsiteX4" fmla="*/ 0 w 3043238"/>
              <a:gd name="connsiteY4" fmla="*/ 8572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3238" h="85725">
                <a:moveTo>
                  <a:pt x="3043238" y="57150"/>
                </a:moveTo>
                <a:lnTo>
                  <a:pt x="3043238" y="0"/>
                </a:lnTo>
                <a:lnTo>
                  <a:pt x="114300" y="0"/>
                </a:lnTo>
                <a:lnTo>
                  <a:pt x="114300" y="85725"/>
                </a:lnTo>
                <a:lnTo>
                  <a:pt x="0" y="85725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62272" y="2410747"/>
            <a:ext cx="959253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0" y="2582488"/>
            <a:ext cx="108000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76701" y="1658516"/>
            <a:ext cx="153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00B050"/>
                </a:solidFill>
              </a:rPr>
              <a:t>FastSLAM2.0</a:t>
            </a:r>
            <a:r>
              <a:rPr lang="ja-JP" altLang="en-US" sz="1100" dirty="0">
                <a:solidFill>
                  <a:srgbClr val="00B050"/>
                </a:solidFill>
              </a:rPr>
              <a:t> </a:t>
            </a:r>
            <a:r>
              <a:rPr lang="ja-JP" altLang="en-US" sz="1100" dirty="0" smtClean="0">
                <a:solidFill>
                  <a:srgbClr val="00B050"/>
                </a:solidFill>
              </a:rPr>
              <a:t>提案分布</a:t>
            </a:r>
            <a:endParaRPr kumimoji="1" lang="en-US" altLang="ja-JP" sz="1100" dirty="0" smtClean="0">
              <a:solidFill>
                <a:srgbClr val="00B05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82373" y="1911548"/>
            <a:ext cx="130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ランドマークの位置推定</a:t>
            </a:r>
            <a:r>
              <a:rPr lang="ja-JP" altLang="en-US" sz="700" dirty="0" smtClean="0">
                <a:solidFill>
                  <a:srgbClr val="00B050"/>
                </a:solidFill>
              </a:rPr>
              <a:t>では，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kumimoji="1" lang="ja-JP" altLang="en-US" sz="700" dirty="0">
                <a:solidFill>
                  <a:srgbClr val="00B050"/>
                </a:solidFill>
              </a:rPr>
              <a:t>ロボット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の位置は定数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193747" y="2058390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204735" y="2426875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4582" y="2577725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6"/>
          <a:srcRect t="36426" b="46088"/>
          <a:stretch/>
        </p:blipFill>
        <p:spPr>
          <a:xfrm>
            <a:off x="4158046" y="2735307"/>
            <a:ext cx="3420018" cy="7810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テキスト ボックス 23"/>
          <p:cNvSpPr txBox="1"/>
          <p:nvPr/>
        </p:nvSpPr>
        <p:spPr>
          <a:xfrm>
            <a:off x="4106108" y="2468220"/>
            <a:ext cx="2099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FF0000"/>
                </a:solidFill>
              </a:rPr>
              <a:t>FastSLAM1.0 </a:t>
            </a:r>
            <a:r>
              <a:rPr lang="ja-JP" altLang="en-US" sz="1100" dirty="0">
                <a:solidFill>
                  <a:srgbClr val="FF0000"/>
                </a:solidFill>
              </a:rPr>
              <a:t>特徴</a:t>
            </a:r>
            <a:r>
              <a:rPr kumimoji="1" lang="ja-JP" altLang="en-US" sz="1100" dirty="0" smtClean="0">
                <a:solidFill>
                  <a:srgbClr val="FF0000"/>
                </a:solidFill>
              </a:rPr>
              <a:t>更新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5" name="フリーフォーム 24"/>
          <p:cNvSpPr/>
          <p:nvPr/>
        </p:nvSpPr>
        <p:spPr>
          <a:xfrm>
            <a:off x="3028950" y="3314700"/>
            <a:ext cx="416101" cy="705085"/>
          </a:xfrm>
          <a:custGeom>
            <a:avLst/>
            <a:gdLst>
              <a:gd name="connsiteX0" fmla="*/ 295275 w 416101"/>
              <a:gd name="connsiteY0" fmla="*/ 0 h 671513"/>
              <a:gd name="connsiteX1" fmla="*/ 395288 w 416101"/>
              <a:gd name="connsiteY1" fmla="*/ 180975 h 671513"/>
              <a:gd name="connsiteX2" fmla="*/ 409575 w 416101"/>
              <a:gd name="connsiteY2" fmla="*/ 471488 h 671513"/>
              <a:gd name="connsiteX3" fmla="*/ 314325 w 416101"/>
              <a:gd name="connsiteY3" fmla="*/ 619125 h 671513"/>
              <a:gd name="connsiteX4" fmla="*/ 0 w 416101"/>
              <a:gd name="connsiteY4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101" h="671513">
                <a:moveTo>
                  <a:pt x="295275" y="0"/>
                </a:moveTo>
                <a:cubicBezTo>
                  <a:pt x="335756" y="51197"/>
                  <a:pt x="376238" y="102394"/>
                  <a:pt x="395288" y="180975"/>
                </a:cubicBezTo>
                <a:cubicBezTo>
                  <a:pt x="414338" y="259556"/>
                  <a:pt x="423069" y="398463"/>
                  <a:pt x="409575" y="471488"/>
                </a:cubicBezTo>
                <a:cubicBezTo>
                  <a:pt x="396081" y="544513"/>
                  <a:pt x="382587" y="585788"/>
                  <a:pt x="314325" y="619125"/>
                </a:cubicBezTo>
                <a:cubicBezTo>
                  <a:pt x="246063" y="652462"/>
                  <a:pt x="123031" y="661987"/>
                  <a:pt x="0" y="671513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519985" y="3607590"/>
            <a:ext cx="94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頑張るとこうなる．</a:t>
            </a:r>
            <a:endParaRPr kumimoji="1" lang="en-US" altLang="ja-JP" sz="800" dirty="0" smtClean="0">
              <a:solidFill>
                <a:srgbClr val="00B0F0"/>
              </a:solidFill>
            </a:endParaRPr>
          </a:p>
          <a:p>
            <a:r>
              <a:rPr lang="ja-JP" altLang="en-US" sz="800" dirty="0">
                <a:solidFill>
                  <a:srgbClr val="00B0F0"/>
                </a:solidFill>
              </a:rPr>
              <a:t>提案</a:t>
            </a:r>
            <a:r>
              <a:rPr lang="ja-JP" altLang="en-US" sz="800" dirty="0" smtClean="0">
                <a:solidFill>
                  <a:srgbClr val="00B0F0"/>
                </a:solidFill>
              </a:rPr>
              <a:t>分布</a:t>
            </a:r>
            <a:r>
              <a:rPr lang="ja-JP" altLang="en-US" sz="800" dirty="0">
                <a:solidFill>
                  <a:srgbClr val="00B0F0"/>
                </a:solidFill>
              </a:rPr>
              <a:t>のとき</a:t>
            </a:r>
            <a:r>
              <a:rPr lang="ja-JP" altLang="en-US" sz="800" dirty="0" smtClean="0">
                <a:solidFill>
                  <a:srgbClr val="00B0F0"/>
                </a:solidFill>
              </a:rPr>
              <a:t>と</a:t>
            </a:r>
            <a:endParaRPr lang="en-US" altLang="ja-JP" sz="800" dirty="0" smtClean="0">
              <a:solidFill>
                <a:srgbClr val="00B0F0"/>
              </a:solidFill>
            </a:endParaRPr>
          </a:p>
          <a:p>
            <a:r>
              <a:rPr lang="ja-JP" altLang="en-US" sz="800" dirty="0">
                <a:solidFill>
                  <a:srgbClr val="00B0F0"/>
                </a:solidFill>
              </a:rPr>
              <a:t>同様</a:t>
            </a:r>
            <a:endParaRPr kumimoji="1" lang="en-US" altLang="ja-JP" sz="800" dirty="0" smtClean="0">
              <a:solidFill>
                <a:srgbClr val="00B0F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2345242" y="436510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158045" y="3571875"/>
            <a:ext cx="3464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B0F0"/>
                </a:solidFill>
              </a:rPr>
              <a:t>頑張って導出した結果</a:t>
            </a:r>
            <a:r>
              <a:rPr kumimoji="1" lang="ja-JP" altLang="en-US" sz="1000" dirty="0" smtClean="0"/>
              <a:t>と，</a:t>
            </a:r>
            <a:r>
              <a:rPr kumimoji="1" lang="en-US" altLang="ja-JP" sz="1000" dirty="0" smtClean="0">
                <a:solidFill>
                  <a:srgbClr val="FF0000"/>
                </a:solidFill>
              </a:rPr>
              <a:t>FastSLAM1.0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で計算した結果</a:t>
            </a:r>
            <a:r>
              <a:rPr kumimoji="1" lang="ja-JP" altLang="en-US" sz="1000" dirty="0" smtClean="0"/>
              <a:t>が</a:t>
            </a:r>
            <a:endParaRPr kumimoji="1" lang="en-US" altLang="ja-JP" sz="1000" dirty="0" smtClean="0"/>
          </a:p>
          <a:p>
            <a:r>
              <a:rPr lang="ja-JP" altLang="en-US" sz="1000" dirty="0"/>
              <a:t>同様</a:t>
            </a:r>
            <a:r>
              <a:rPr lang="ja-JP" altLang="en-US" sz="1000" dirty="0" smtClean="0"/>
              <a:t>の結果になっている</a:t>
            </a:r>
            <a:r>
              <a:rPr lang="ja-JP" altLang="en-US" sz="1000" dirty="0"/>
              <a:t>．</a:t>
            </a:r>
            <a:endParaRPr lang="en-US" altLang="ja-JP" sz="1000" dirty="0" smtClean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/>
          <a:srcRect b="14170"/>
          <a:stretch/>
        </p:blipFill>
        <p:spPr>
          <a:xfrm>
            <a:off x="8056645" y="204997"/>
            <a:ext cx="3464693" cy="3935486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8622561" y="335122"/>
            <a:ext cx="526670" cy="14206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818465" y="1098479"/>
            <a:ext cx="1021063" cy="20687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753416" y="895457"/>
            <a:ext cx="2335471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484968" y="3996888"/>
            <a:ext cx="252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/>
          <p:cNvCxnSpPr>
            <a:stCxn id="68" idx="1"/>
            <a:endCxn id="34" idx="0"/>
          </p:cNvCxnSpPr>
          <p:nvPr/>
        </p:nvCxnSpPr>
        <p:spPr>
          <a:xfrm flipH="1">
            <a:off x="9610968" y="3785069"/>
            <a:ext cx="580643" cy="211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91612" y="2037197"/>
            <a:ext cx="1107567" cy="2455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530276" y="2646592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291612" y="1623126"/>
            <a:ext cx="2791503" cy="40444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620726" y="3153286"/>
            <a:ext cx="1942938" cy="26164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708329" y="1858035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909828" y="3195379"/>
            <a:ext cx="149071" cy="1716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870733" y="2668648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529673" y="2662298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322742" y="2617907"/>
            <a:ext cx="1203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014156" y="3499412"/>
            <a:ext cx="8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事前推定の段階で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カルマン</a:t>
            </a:r>
            <a:r>
              <a:rPr lang="ja-JP" altLang="en-US" sz="600" dirty="0">
                <a:solidFill>
                  <a:srgbClr val="FF0000"/>
                </a:solidFill>
              </a:rPr>
              <a:t>ゲイン</a:t>
            </a:r>
            <a:r>
              <a:rPr lang="ja-JP" altLang="en-US" sz="600" dirty="0" smtClean="0">
                <a:solidFill>
                  <a:srgbClr val="FF0000"/>
                </a:solidFill>
              </a:rPr>
              <a:t>が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出てくる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919845" y="3652777"/>
            <a:ext cx="486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矢印コネクタ 46"/>
          <p:cNvCxnSpPr/>
          <p:nvPr/>
        </p:nvCxnSpPr>
        <p:spPr>
          <a:xfrm>
            <a:off x="8645375" y="3759340"/>
            <a:ext cx="279666" cy="2297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10797208" y="161183"/>
            <a:ext cx="0" cy="7342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8066171" y="1286301"/>
            <a:ext cx="7618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8703472" y="697516"/>
            <a:ext cx="83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9822686" y="1102321"/>
            <a:ext cx="11166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9906733" y="115150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4" name="直線矢印コネクタ 53"/>
          <p:cNvCxnSpPr/>
          <p:nvPr/>
        </p:nvCxnSpPr>
        <p:spPr>
          <a:xfrm flipH="1">
            <a:off x="8971851" y="2789380"/>
            <a:ext cx="306191" cy="4045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角丸四角形 54"/>
          <p:cNvSpPr/>
          <p:nvPr/>
        </p:nvSpPr>
        <p:spPr>
          <a:xfrm>
            <a:off x="8422732" y="503753"/>
            <a:ext cx="2735689" cy="79862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458230" y="650627"/>
            <a:ext cx="1250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結論：これ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が提案分布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57" name="フリーフォーム 56"/>
          <p:cNvSpPr/>
          <p:nvPr/>
        </p:nvSpPr>
        <p:spPr>
          <a:xfrm>
            <a:off x="11153658" y="981290"/>
            <a:ext cx="622471" cy="924647"/>
          </a:xfrm>
          <a:custGeom>
            <a:avLst/>
            <a:gdLst>
              <a:gd name="connsiteX0" fmla="*/ 0 w 622471"/>
              <a:gd name="connsiteY0" fmla="*/ 10247 h 924647"/>
              <a:gd name="connsiteX1" fmla="*/ 300038 w 622471"/>
              <a:gd name="connsiteY1" fmla="*/ 38822 h 924647"/>
              <a:gd name="connsiteX2" fmla="*/ 581025 w 622471"/>
              <a:gd name="connsiteY2" fmla="*/ 324572 h 924647"/>
              <a:gd name="connsiteX3" fmla="*/ 561975 w 622471"/>
              <a:gd name="connsiteY3" fmla="*/ 705572 h 924647"/>
              <a:gd name="connsiteX4" fmla="*/ 28575 w 622471"/>
              <a:gd name="connsiteY4" fmla="*/ 924647 h 92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471" h="924647">
                <a:moveTo>
                  <a:pt x="0" y="10247"/>
                </a:moveTo>
                <a:cubicBezTo>
                  <a:pt x="101600" y="-1659"/>
                  <a:pt x="203201" y="-13565"/>
                  <a:pt x="300038" y="38822"/>
                </a:cubicBezTo>
                <a:cubicBezTo>
                  <a:pt x="396875" y="91209"/>
                  <a:pt x="537369" y="213447"/>
                  <a:pt x="581025" y="324572"/>
                </a:cubicBezTo>
                <a:cubicBezTo>
                  <a:pt x="624681" y="435697"/>
                  <a:pt x="654050" y="605560"/>
                  <a:pt x="561975" y="705572"/>
                </a:cubicBezTo>
                <a:cubicBezTo>
                  <a:pt x="469900" y="805584"/>
                  <a:pt x="249237" y="865115"/>
                  <a:pt x="28575" y="924647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8545" y="1990577"/>
            <a:ext cx="134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最小二乗法で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>
                <a:solidFill>
                  <a:srgbClr val="00B0F0"/>
                </a:solidFill>
              </a:rPr>
              <a:t>平均</a:t>
            </a:r>
            <a:r>
              <a:rPr lang="ja-JP" altLang="en-US" sz="900" dirty="0" smtClean="0">
                <a:solidFill>
                  <a:srgbClr val="00B0F0"/>
                </a:solidFill>
              </a:rPr>
              <a:t>と分散を求める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8490247" y="2543651"/>
            <a:ext cx="8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の分散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8051460" y="3152527"/>
            <a:ext cx="8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平均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62" name="角丸四角形 61"/>
          <p:cNvSpPr/>
          <p:nvPr/>
        </p:nvSpPr>
        <p:spPr>
          <a:xfrm>
            <a:off x="9191619" y="2510977"/>
            <a:ext cx="1198927" cy="33132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角丸四角形 62"/>
          <p:cNvSpPr/>
          <p:nvPr/>
        </p:nvSpPr>
        <p:spPr>
          <a:xfrm>
            <a:off x="8780595" y="3638722"/>
            <a:ext cx="1254788" cy="19441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00018" y="2736411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262903" y="3336556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9582118" y="2178800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9905114" y="2174615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10191611" y="3718439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69" name="角丸四角形 68"/>
          <p:cNvSpPr/>
          <p:nvPr/>
        </p:nvSpPr>
        <p:spPr>
          <a:xfrm>
            <a:off x="8196890" y="1603944"/>
            <a:ext cx="2994868" cy="7152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158279" y="714577"/>
            <a:ext cx="232267" cy="11019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8100209" y="3630499"/>
            <a:ext cx="270050" cy="877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8177031" y="3543654"/>
            <a:ext cx="90000" cy="877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0509208" y="277029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10412589" y="2665849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8014156" y="141867"/>
            <a:ext cx="3815894" cy="40554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2889250" y="3924300"/>
            <a:ext cx="5226050" cy="355600"/>
          </a:xfrm>
          <a:custGeom>
            <a:avLst/>
            <a:gdLst>
              <a:gd name="connsiteX0" fmla="*/ 5283200 w 5283200"/>
              <a:gd name="connsiteY0" fmla="*/ 266700 h 355600"/>
              <a:gd name="connsiteX1" fmla="*/ 5283200 w 5283200"/>
              <a:gd name="connsiteY1" fmla="*/ 355600 h 355600"/>
              <a:gd name="connsiteX2" fmla="*/ 0 w 5283200"/>
              <a:gd name="connsiteY2" fmla="*/ 355600 h 355600"/>
              <a:gd name="connsiteX3" fmla="*/ 0 w 5283200"/>
              <a:gd name="connsiteY3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3200" h="355600">
                <a:moveTo>
                  <a:pt x="5283200" y="266700"/>
                </a:moveTo>
                <a:lnTo>
                  <a:pt x="5283200" y="355600"/>
                </a:lnTo>
                <a:lnTo>
                  <a:pt x="0" y="35560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9" name="直線矢印コネクタ 78"/>
          <p:cNvCxnSpPr>
            <a:stCxn id="17" idx="3"/>
          </p:cNvCxnSpPr>
          <p:nvPr/>
        </p:nvCxnSpPr>
        <p:spPr>
          <a:xfrm flipV="1">
            <a:off x="5607050" y="1543050"/>
            <a:ext cx="2407106" cy="24627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>
            <a:stCxn id="17" idx="3"/>
            <a:endCxn id="9" idx="0"/>
          </p:cNvCxnSpPr>
          <p:nvPr/>
        </p:nvCxnSpPr>
        <p:spPr>
          <a:xfrm>
            <a:off x="5607050" y="1789321"/>
            <a:ext cx="283343" cy="1290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正方形/長方形 75"/>
          <p:cNvSpPr/>
          <p:nvPr/>
        </p:nvSpPr>
        <p:spPr>
          <a:xfrm>
            <a:off x="4239477" y="3770159"/>
            <a:ext cx="27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2606524" y="3763809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8791851" y="74578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8144653" y="4202414"/>
            <a:ext cx="153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00B050"/>
                </a:solidFill>
              </a:rPr>
              <a:t>FastSLAM2.0</a:t>
            </a:r>
            <a:r>
              <a:rPr lang="ja-JP" altLang="en-US" sz="1100" dirty="0">
                <a:solidFill>
                  <a:srgbClr val="00B050"/>
                </a:solidFill>
              </a:rPr>
              <a:t> </a:t>
            </a:r>
            <a:r>
              <a:rPr lang="ja-JP" altLang="en-US" sz="1100" dirty="0" smtClean="0">
                <a:solidFill>
                  <a:srgbClr val="00B050"/>
                </a:solidFill>
              </a:rPr>
              <a:t>提案分布</a:t>
            </a:r>
            <a:endParaRPr kumimoji="1" lang="en-US" altLang="ja-JP" sz="11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22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t="80343"/>
          <a:stretch/>
        </p:blipFill>
        <p:spPr>
          <a:xfrm>
            <a:off x="0" y="0"/>
            <a:ext cx="3921526" cy="10282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6961"/>
          <a:stretch/>
        </p:blipFill>
        <p:spPr>
          <a:xfrm>
            <a:off x="0" y="1028263"/>
            <a:ext cx="3943353" cy="27436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58826"/>
          <a:stretch/>
        </p:blipFill>
        <p:spPr>
          <a:xfrm>
            <a:off x="4088569" y="2505075"/>
            <a:ext cx="3943353" cy="13600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3795"/>
          <a:stretch/>
        </p:blipFill>
        <p:spPr>
          <a:xfrm>
            <a:off x="4088570" y="114913"/>
            <a:ext cx="3943353" cy="239016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85251" y="1566145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21207" y="2137607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21207" y="2453949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12135" y="1566145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97523" y="2137607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7523" y="2453949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42740" y="2296975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863947" y="1811373"/>
            <a:ext cx="396000" cy="12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258030" y="1928692"/>
            <a:ext cx="215153" cy="1876843"/>
          </a:xfrm>
          <a:custGeom>
            <a:avLst/>
            <a:gdLst>
              <a:gd name="connsiteX0" fmla="*/ 0 w 215153"/>
              <a:gd name="connsiteY0" fmla="*/ 0 h 2113110"/>
              <a:gd name="connsiteX1" fmla="*/ 215153 w 215153"/>
              <a:gd name="connsiteY1" fmla="*/ 0 h 2113110"/>
              <a:gd name="connsiteX2" fmla="*/ 215153 w 215153"/>
              <a:gd name="connsiteY2" fmla="*/ 2113110 h 21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" h="2113110">
                <a:moveTo>
                  <a:pt x="0" y="0"/>
                </a:moveTo>
                <a:lnTo>
                  <a:pt x="215153" y="0"/>
                </a:lnTo>
                <a:lnTo>
                  <a:pt x="215153" y="211311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/>
          <a:srcRect t="82494" b="-1"/>
          <a:stretch/>
        </p:blipFill>
        <p:spPr>
          <a:xfrm>
            <a:off x="252510" y="3820984"/>
            <a:ext cx="3490453" cy="77339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6"/>
          <a:srcRect b="84428"/>
          <a:stretch/>
        </p:blipFill>
        <p:spPr>
          <a:xfrm>
            <a:off x="266569" y="4628064"/>
            <a:ext cx="3464693" cy="722043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252510" y="3797931"/>
            <a:ext cx="3490453" cy="158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08303" y="2768041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447519" y="3081977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599756" y="3397238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195489" y="3233661"/>
            <a:ext cx="1183643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02492" y="4107814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69523" y="3583880"/>
            <a:ext cx="11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54534" y="101533"/>
            <a:ext cx="1548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102603" y="253217"/>
            <a:ext cx="180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1330539" y="1477176"/>
            <a:ext cx="576000" cy="36000"/>
          </a:xfrm>
          <a:custGeom>
            <a:avLst/>
            <a:gdLst>
              <a:gd name="connsiteX0" fmla="*/ 0 w 699248"/>
              <a:gd name="connsiteY0" fmla="*/ 0 h 61473"/>
              <a:gd name="connsiteX1" fmla="*/ 0 w 699248"/>
              <a:gd name="connsiteY1" fmla="*/ 61473 h 61473"/>
              <a:gd name="connsiteX2" fmla="*/ 637775 w 699248"/>
              <a:gd name="connsiteY2" fmla="*/ 61473 h 61473"/>
              <a:gd name="connsiteX3" fmla="*/ 699248 w 699248"/>
              <a:gd name="connsiteY3" fmla="*/ 0 h 6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248" h="61473">
                <a:moveTo>
                  <a:pt x="0" y="0"/>
                </a:moveTo>
                <a:lnTo>
                  <a:pt x="0" y="61473"/>
                </a:lnTo>
                <a:lnTo>
                  <a:pt x="637775" y="61473"/>
                </a:lnTo>
                <a:lnTo>
                  <a:pt x="699248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677285" y="1332836"/>
            <a:ext cx="5669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提案分布？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1435" y="2338440"/>
                <a:ext cx="5904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8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800" dirty="0" smtClean="0"/>
                  <a:t>消す</a:t>
                </a:r>
                <a:endParaRPr lang="en-US" altLang="ja-JP" sz="800" dirty="0" smtClean="0"/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" y="2338440"/>
                <a:ext cx="590478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正方形/長方形 32"/>
          <p:cNvSpPr/>
          <p:nvPr/>
        </p:nvSpPr>
        <p:spPr>
          <a:xfrm>
            <a:off x="4825573" y="5041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957545" y="5041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070467" y="504130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6742713" y="655750"/>
            <a:ext cx="169251" cy="134580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873865" y="686061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885373" y="999430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08123" y="75178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040095" y="75178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600567" y="751780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7370724" y="224477"/>
                <a:ext cx="1293010" cy="663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00" dirty="0" smtClean="0"/>
                  <a:t>逆周辺化</a:t>
                </a:r>
                <a:endParaRPr lang="en-US" altLang="ja-JP" sz="600" dirty="0" smtClean="0"/>
              </a:p>
              <a:p>
                <a:r>
                  <a:rPr kumimoji="1" lang="ja-JP" altLang="en-US" sz="600" dirty="0" smtClean="0"/>
                  <a:t>→元のままじゃ計算できない．</a:t>
                </a:r>
                <a:endParaRPr kumimoji="1" lang="en-US" altLang="ja-JP" sz="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の予測値を計算するためには，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ja-JP" altLang="en-US" sz="600" dirty="0" smtClean="0"/>
                  <a:t>が必要．</a:t>
                </a:r>
                <a:endParaRPr lang="en-US" altLang="ja-JP" sz="600" dirty="0" smtClean="0"/>
              </a:p>
              <a:p>
                <a:r>
                  <a:rPr kumimoji="1" lang="ja-JP" altLang="en-US" sz="600" dirty="0"/>
                  <a:t>展開</a:t>
                </a:r>
                <a:r>
                  <a:rPr kumimoji="1" lang="ja-JP" altLang="en-US" sz="600" dirty="0" smtClean="0"/>
                  <a:t>して変数を消しやすい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を</a:t>
                </a:r>
                <a:endParaRPr lang="en-US" altLang="ja-JP" sz="600" dirty="0" smtClean="0"/>
              </a:p>
              <a:p>
                <a:r>
                  <a:rPr lang="ja-JP" altLang="en-US" sz="600" dirty="0" smtClean="0"/>
                  <a:t>先に導入し，</a:t>
                </a:r>
                <a:r>
                  <a:rPr lang="en-US" altLang="ja-JP" sz="600" dirty="0"/>
                  <a:t> </a:t>
                </a:r>
                <a:r>
                  <a:rPr lang="ja-JP" altLang="en-US" sz="600" dirty="0"/>
                  <a:t>次に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ja-JP" altLang="en-US" sz="600" dirty="0" smtClean="0"/>
                  <a:t>を導入する．</a:t>
                </a:r>
                <a:endParaRPr kumimoji="1" lang="en-US" altLang="ja-JP" sz="600" dirty="0" smtClean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724" y="224477"/>
                <a:ext cx="1293010" cy="66300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正方形/長方形 42"/>
          <p:cNvSpPr/>
          <p:nvPr/>
        </p:nvSpPr>
        <p:spPr>
          <a:xfrm>
            <a:off x="4517073" y="1226316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819895" y="1232666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059695" y="1224836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20167" y="122483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78980" y="9994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16957" y="122529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 rot="16200000">
            <a:off x="6848487" y="1196044"/>
            <a:ext cx="121605" cy="262411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7019731" y="1266448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sp>
        <p:nvSpPr>
          <p:cNvPr id="53" name="正方形/長方形 52"/>
          <p:cNvSpPr/>
          <p:nvPr/>
        </p:nvSpPr>
        <p:spPr>
          <a:xfrm>
            <a:off x="5700369" y="1451795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893976" y="1451795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275955" y="1452821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792723" y="1448384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654582" y="1446687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866552" y="1446035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/>
          <p:cNvCxnSpPr>
            <a:endCxn id="80" idx="0"/>
          </p:cNvCxnSpPr>
          <p:nvPr/>
        </p:nvCxnSpPr>
        <p:spPr>
          <a:xfrm>
            <a:off x="5310889" y="1760826"/>
            <a:ext cx="386720" cy="584699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endCxn id="83" idx="0"/>
          </p:cNvCxnSpPr>
          <p:nvPr/>
        </p:nvCxnSpPr>
        <p:spPr>
          <a:xfrm>
            <a:off x="5801418" y="1726430"/>
            <a:ext cx="1020915" cy="612010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>
            <a:endCxn id="81" idx="0"/>
          </p:cNvCxnSpPr>
          <p:nvPr/>
        </p:nvCxnSpPr>
        <p:spPr>
          <a:xfrm flipH="1">
            <a:off x="6334510" y="1760826"/>
            <a:ext cx="285657" cy="584699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4159699" y="4005561"/>
                <a:ext cx="2752265" cy="632289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7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kumimoji="1"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num>
                      <m:den>
                        <m:r>
                          <a:rPr lang="ja-JP" altLang="en-US" sz="7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ja-JP" sz="7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700" dirty="0" smtClean="0"/>
                  <a:t> とおく。それ以外は全て定数と考える。</a:t>
                </a:r>
                <a:endParaRPr kumimoji="1" lang="en-US" altLang="ja-JP" sz="700" dirty="0" smtClean="0"/>
              </a:p>
              <a:p>
                <a14:m>
                  <m:oMath xmlns:m="http://schemas.openxmlformats.org/officeDocument/2006/math">
                    <m:r>
                      <a:rPr lang="ja-JP" altLang="en-US" sz="700" i="1">
                        <a:latin typeface="Cambria Math" panose="02040503050406030204" pitchFamily="18" charset="0"/>
                      </a:rPr>
                      <m:t>定数</m:t>
                    </m:r>
                    <m:r>
                      <a:rPr lang="en-US" altLang="ja-JP" sz="7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ja-JP" sz="700" i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en-US" altLang="ja-JP" sz="7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7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sz="700" i="1">
                        <a:latin typeface="Cambria Math" panose="02040503050406030204" pitchFamily="18" charset="0"/>
                      </a:rPr>
                      <m:t>定数</m:t>
                    </m:r>
                    <m:r>
                      <a:rPr lang="en-US" altLang="ja-JP" sz="700" i="1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ja-JP" sz="7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ja-JP" sz="700" i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ja-JP" sz="700" dirty="0" smtClean="0"/>
                  <a:t>=0</a:t>
                </a:r>
              </a:p>
              <a:p>
                <a:r>
                  <a:rPr lang="ja-JP" altLang="en-US" sz="700" dirty="0" smtClean="0"/>
                  <a:t>すなわち</a:t>
                </a:r>
                <a:r>
                  <a:rPr lang="ja-JP" altLang="en-US" sz="7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ja-JP" altLang="en-US" sz="700" i="1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ja-JP" altLang="en-US" sz="700" dirty="0"/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99" y="4005561"/>
                <a:ext cx="2752265" cy="632289"/>
              </a:xfrm>
              <a:prstGeom prst="rect">
                <a:avLst/>
              </a:prstGeom>
              <a:blipFill rotWithShape="0">
                <a:blip r:embed="rId9"/>
                <a:stretch>
                  <a:fillRect l="-1987" t="-952" b="-5714"/>
                </a:stretch>
              </a:blipFill>
              <a:ln w="63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正方形/長方形 66"/>
          <p:cNvSpPr/>
          <p:nvPr/>
        </p:nvSpPr>
        <p:spPr>
          <a:xfrm>
            <a:off x="4861456" y="2161391"/>
            <a:ext cx="1102439" cy="11679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58202" y="4681691"/>
            <a:ext cx="38835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→</a:t>
            </a:r>
            <a:r>
              <a:rPr kumimoji="1" lang="en-US" altLang="ja-JP" sz="900" dirty="0" smtClean="0"/>
              <a:t>FastSLA</a:t>
            </a:r>
            <a:r>
              <a:rPr lang="en-US" altLang="ja-JP" sz="900" dirty="0" smtClean="0"/>
              <a:t>M1.0</a:t>
            </a:r>
            <a:r>
              <a:rPr lang="ja-JP" altLang="en-US" sz="900" dirty="0" smtClean="0"/>
              <a:t>では、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これが重み算出に使われる。</a:t>
            </a:r>
            <a:endParaRPr kumimoji="1" lang="en-US" altLang="ja-JP" sz="900" dirty="0" smtClean="0"/>
          </a:p>
          <a:p>
            <a:r>
              <a:rPr lang="ja-JP" altLang="en-US" sz="900" dirty="0">
                <a:solidFill>
                  <a:schemeClr val="accent2"/>
                </a:solidFill>
              </a:rPr>
              <a:t>　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観測モデル</a:t>
            </a:r>
            <a:r>
              <a:rPr kumimoji="1" lang="ja-JP" altLang="en-US" sz="900" dirty="0" smtClean="0"/>
              <a:t>による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尤度</a:t>
            </a:r>
            <a:r>
              <a:rPr kumimoji="1" lang="ja-JP" altLang="en-US" sz="900" dirty="0" smtClean="0"/>
              <a:t>しか分布に考慮されない。</a:t>
            </a:r>
            <a:endParaRPr kumimoji="1" lang="ja-JP" altLang="en-US" sz="90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4151418" y="5130975"/>
            <a:ext cx="38511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→</a:t>
            </a:r>
            <a:r>
              <a:rPr kumimoji="1" lang="en-US" altLang="ja-JP" sz="900" dirty="0" smtClean="0"/>
              <a:t>FastSLA</a:t>
            </a:r>
            <a:r>
              <a:rPr lang="en-US" altLang="ja-JP" sz="900" dirty="0" smtClean="0"/>
              <a:t>M2.0</a:t>
            </a:r>
            <a:r>
              <a:rPr lang="ja-JP" altLang="en-US" sz="900" dirty="0" smtClean="0"/>
              <a:t>では、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lang="ja-JP" altLang="en-US" sz="900" dirty="0"/>
              <a:t>ロボット</a:t>
            </a:r>
            <a:r>
              <a:rPr lang="ja-JP" altLang="en-US" sz="900" dirty="0" smtClean="0"/>
              <a:t>とランドマークの</a:t>
            </a:r>
            <a:r>
              <a:rPr kumimoji="1" lang="ja-JP" altLang="en-US" sz="900" dirty="0" smtClean="0"/>
              <a:t>事前推定の分布も考慮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en-US" altLang="ja-JP" sz="900" dirty="0" smtClean="0"/>
              <a:t>1.0</a:t>
            </a:r>
            <a:r>
              <a:rPr lang="ja-JP" altLang="en-US" sz="900" dirty="0" smtClean="0"/>
              <a:t>では周辺化されていたパラメータを陽に扱うようにした。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これにより、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特定のロボット事前推定</a:t>
            </a:r>
            <a:r>
              <a:rPr kumimoji="1" lang="ja-JP" altLang="en-US" sz="900" dirty="0" smtClean="0"/>
              <a:t>と、特定の</a:t>
            </a:r>
            <a:r>
              <a:rPr kumimoji="1" lang="ja-JP" altLang="en-US" sz="900" dirty="0" smtClean="0">
                <a:solidFill>
                  <a:srgbClr val="00B050"/>
                </a:solidFill>
              </a:rPr>
              <a:t>ランドマーク事前推定</a:t>
            </a:r>
            <a:r>
              <a:rPr lang="ja-JP" altLang="en-US" sz="900" dirty="0" smtClean="0"/>
              <a:t>の</a:t>
            </a:r>
            <a:endParaRPr lang="en-US" altLang="ja-JP" sz="900" dirty="0" smtClean="0"/>
          </a:p>
          <a:p>
            <a:r>
              <a:rPr lang="ja-JP" altLang="en-US" sz="900" dirty="0" smtClean="0"/>
              <a:t>　不確かさを考慮した</a:t>
            </a:r>
            <a:r>
              <a:rPr kumimoji="1" lang="ja-JP" altLang="en-US" sz="900" dirty="0" smtClean="0"/>
              <a:t>分布を表現できる。</a:t>
            </a:r>
            <a:endParaRPr kumimoji="1" lang="ja-JP" altLang="en-US" sz="900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5882000" y="1658929"/>
            <a:ext cx="435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2"/>
                </a:solidFill>
              </a:rPr>
              <a:t>尤度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4518770" y="1745665"/>
            <a:ext cx="945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ロボット事前推定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6559090" y="1703595"/>
            <a:ext cx="945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50"/>
                </a:solidFill>
              </a:rPr>
              <a:t>ランドマーク</a:t>
            </a:r>
            <a:endParaRPr kumimoji="1" lang="en-US" altLang="ja-JP" sz="800" dirty="0" smtClean="0">
              <a:solidFill>
                <a:srgbClr val="00B050"/>
              </a:solidFill>
            </a:endParaRPr>
          </a:p>
          <a:p>
            <a:r>
              <a:rPr kumimoji="1" lang="ja-JP" altLang="en-US" sz="800" dirty="0" smtClean="0">
                <a:solidFill>
                  <a:srgbClr val="00B050"/>
                </a:solidFill>
              </a:rPr>
              <a:t>事前推定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76" name="図 75"/>
          <p:cNvPicPr>
            <a:picLocks noChangeAspect="1"/>
          </p:cNvPicPr>
          <p:nvPr/>
        </p:nvPicPr>
        <p:blipFill rotWithShape="1">
          <a:blip r:embed="rId10"/>
          <a:srcRect t="47216" b="29942"/>
          <a:stretch/>
        </p:blipFill>
        <p:spPr>
          <a:xfrm>
            <a:off x="283379" y="5490132"/>
            <a:ext cx="3451744" cy="1016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7" name="正方形/長方形 76"/>
          <p:cNvSpPr/>
          <p:nvPr/>
        </p:nvSpPr>
        <p:spPr>
          <a:xfrm>
            <a:off x="448439" y="4259653"/>
            <a:ext cx="130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5814060" y="1407796"/>
            <a:ext cx="518160" cy="45719"/>
          </a:xfrm>
          <a:custGeom>
            <a:avLst/>
            <a:gdLst>
              <a:gd name="connsiteX0" fmla="*/ 0 w 518160"/>
              <a:gd name="connsiteY0" fmla="*/ 53340 h 53340"/>
              <a:gd name="connsiteX1" fmla="*/ 0 w 518160"/>
              <a:gd name="connsiteY1" fmla="*/ 0 h 53340"/>
              <a:gd name="connsiteX2" fmla="*/ 518160 w 518160"/>
              <a:gd name="connsiteY2" fmla="*/ 0 h 53340"/>
              <a:gd name="connsiteX3" fmla="*/ 518160 w 518160"/>
              <a:gd name="connsiteY3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53340">
                <a:moveTo>
                  <a:pt x="0" y="53340"/>
                </a:moveTo>
                <a:lnTo>
                  <a:pt x="0" y="0"/>
                </a:lnTo>
                <a:lnTo>
                  <a:pt x="518160" y="0"/>
                </a:lnTo>
                <a:lnTo>
                  <a:pt x="518160" y="5334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 78"/>
          <p:cNvSpPr/>
          <p:nvPr/>
        </p:nvSpPr>
        <p:spPr>
          <a:xfrm>
            <a:off x="4837723" y="1376286"/>
            <a:ext cx="1116000" cy="75137"/>
          </a:xfrm>
          <a:custGeom>
            <a:avLst/>
            <a:gdLst>
              <a:gd name="connsiteX0" fmla="*/ 0 w 518160"/>
              <a:gd name="connsiteY0" fmla="*/ 53340 h 53340"/>
              <a:gd name="connsiteX1" fmla="*/ 0 w 518160"/>
              <a:gd name="connsiteY1" fmla="*/ 0 h 53340"/>
              <a:gd name="connsiteX2" fmla="*/ 518160 w 518160"/>
              <a:gd name="connsiteY2" fmla="*/ 0 h 53340"/>
              <a:gd name="connsiteX3" fmla="*/ 518160 w 518160"/>
              <a:gd name="connsiteY3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53340">
                <a:moveTo>
                  <a:pt x="0" y="53340"/>
                </a:moveTo>
                <a:lnTo>
                  <a:pt x="0" y="0"/>
                </a:lnTo>
                <a:lnTo>
                  <a:pt x="518160" y="0"/>
                </a:lnTo>
                <a:lnTo>
                  <a:pt x="518160" y="5334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2965" y="972155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/>
              <p:cNvSpPr txBox="1"/>
              <p:nvPr/>
            </p:nvSpPr>
            <p:spPr>
              <a:xfrm>
                <a:off x="5635520" y="2345732"/>
                <a:ext cx="141321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90" name="テキスト ボックス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520" y="2345732"/>
                <a:ext cx="141321" cy="138499"/>
              </a:xfrm>
              <a:prstGeom prst="rect">
                <a:avLst/>
              </a:prstGeom>
              <a:blipFill rotWithShape="0">
                <a:blip r:embed="rId12"/>
                <a:stretch>
                  <a:fillRect l="-20833" r="-4167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/>
              <p:cNvSpPr txBox="1"/>
              <p:nvPr/>
            </p:nvSpPr>
            <p:spPr>
              <a:xfrm>
                <a:off x="6755300" y="2345525"/>
                <a:ext cx="144463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91" name="テキスト ボックス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300" y="2345525"/>
                <a:ext cx="144463" cy="138499"/>
              </a:xfrm>
              <a:prstGeom prst="rect">
                <a:avLst/>
              </a:prstGeom>
              <a:blipFill rotWithShape="0">
                <a:blip r:embed="rId13"/>
                <a:stretch>
                  <a:fillRect l="-25000" r="-4167" b="-3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正方形/長方形 82"/>
          <p:cNvSpPr/>
          <p:nvPr/>
        </p:nvSpPr>
        <p:spPr>
          <a:xfrm>
            <a:off x="6750333" y="2338440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499609" y="2345525"/>
            <a:ext cx="396000" cy="144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010510" y="2345525"/>
            <a:ext cx="648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6989377" y="2268446"/>
            <a:ext cx="50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観測空間</a:t>
            </a:r>
            <a:endParaRPr lang="en-US" altLang="ja-JP" sz="600" dirty="0" smtClean="0"/>
          </a:p>
          <a:p>
            <a:r>
              <a:rPr lang="ja-JP" altLang="en-US" sz="600" dirty="0" smtClean="0"/>
              <a:t>に写像</a:t>
            </a:r>
            <a:endParaRPr kumimoji="1" lang="ja-JP" altLang="en-US" sz="600" dirty="0"/>
          </a:p>
        </p:txBody>
      </p:sp>
      <p:sp>
        <p:nvSpPr>
          <p:cNvPr id="93" name="正方形/長方形 92"/>
          <p:cNvSpPr/>
          <p:nvPr/>
        </p:nvSpPr>
        <p:spPr>
          <a:xfrm>
            <a:off x="6032695" y="4210885"/>
            <a:ext cx="162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501085" y="4376254"/>
            <a:ext cx="162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>
            <a:off x="8409395" y="2967846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図 10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808" y="2078435"/>
            <a:ext cx="1286054" cy="914528"/>
          </a:xfrm>
          <a:prstGeom prst="rect">
            <a:avLst/>
          </a:prstGeom>
        </p:spPr>
      </p:pic>
      <p:sp>
        <p:nvSpPr>
          <p:cNvPr id="102" name="テキスト ボックス 101"/>
          <p:cNvSpPr txBox="1"/>
          <p:nvPr/>
        </p:nvSpPr>
        <p:spPr>
          <a:xfrm>
            <a:off x="8161966" y="1707263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FastSLAM1.0</a:t>
            </a:r>
            <a:endParaRPr kumimoji="1" lang="ja-JP" altLang="en-US" dirty="0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8777822" y="2079705"/>
            <a:ext cx="933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>
                <a:solidFill>
                  <a:schemeClr val="accent2"/>
                </a:solidFill>
              </a:rPr>
              <a:t>尤度</a:t>
            </a:r>
            <a:r>
              <a:rPr lang="ja-JP" altLang="en-US" sz="1200" b="1" dirty="0" smtClean="0">
                <a:solidFill>
                  <a:schemeClr val="accent2"/>
                </a:solidFill>
              </a:rPr>
              <a:t>のみ</a:t>
            </a:r>
            <a:endParaRPr kumimoji="1" lang="ja-JP" altLang="en-US" sz="1200" b="1" dirty="0">
              <a:solidFill>
                <a:schemeClr val="accent2"/>
              </a:solidFill>
            </a:endParaRPr>
          </a:p>
        </p:txBody>
      </p:sp>
      <p:cxnSp>
        <p:nvCxnSpPr>
          <p:cNvPr id="104" name="直線矢印コネクタ 103"/>
          <p:cNvCxnSpPr/>
          <p:nvPr/>
        </p:nvCxnSpPr>
        <p:spPr>
          <a:xfrm>
            <a:off x="8352879" y="4449882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/>
          <p:cNvSpPr txBox="1"/>
          <p:nvPr/>
        </p:nvSpPr>
        <p:spPr>
          <a:xfrm>
            <a:off x="8175795" y="3160224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FastSLAM2.0</a:t>
            </a:r>
            <a:endParaRPr kumimoji="1" lang="ja-JP" altLang="en-US" dirty="0"/>
          </a:p>
        </p:txBody>
      </p:sp>
      <p:pic>
        <p:nvPicPr>
          <p:cNvPr id="106" name="図 10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38" y="3537314"/>
            <a:ext cx="1286054" cy="914528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679" y="3671166"/>
            <a:ext cx="1581150" cy="788434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54" y="3825002"/>
            <a:ext cx="2352675" cy="626839"/>
          </a:xfrm>
          <a:prstGeom prst="rect">
            <a:avLst/>
          </a:prstGeom>
        </p:spPr>
      </p:pic>
      <p:sp>
        <p:nvSpPr>
          <p:cNvPr id="107" name="テキスト ボックス 106"/>
          <p:cNvSpPr txBox="1"/>
          <p:nvPr/>
        </p:nvSpPr>
        <p:spPr>
          <a:xfrm>
            <a:off x="8956378" y="3494901"/>
            <a:ext cx="59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chemeClr val="accent2"/>
                </a:solidFill>
              </a:rPr>
              <a:t>尤度</a:t>
            </a:r>
            <a:endParaRPr kumimoji="1" lang="ja-JP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9807551" y="3447201"/>
            <a:ext cx="115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50"/>
                </a:solidFill>
              </a:rPr>
              <a:t>ランドマークの</a:t>
            </a:r>
            <a:endParaRPr lang="en-US" altLang="ja-JP" sz="1200" b="1" dirty="0" smtClean="0">
              <a:solidFill>
                <a:srgbClr val="00B050"/>
              </a:solidFill>
            </a:endParaRPr>
          </a:p>
          <a:p>
            <a:r>
              <a:rPr lang="ja-JP" altLang="en-US" sz="1200" b="1" dirty="0" smtClean="0">
                <a:solidFill>
                  <a:srgbClr val="00B050"/>
                </a:solidFill>
              </a:rPr>
              <a:t>事前推定</a:t>
            </a:r>
            <a:endParaRPr kumimoji="1" lang="ja-JP" altLang="en-US" sz="1200" b="1" dirty="0">
              <a:solidFill>
                <a:srgbClr val="00B050"/>
              </a:solidFill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10168461" y="3882394"/>
            <a:ext cx="102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F0"/>
                </a:solidFill>
              </a:rPr>
              <a:t>ロボットの</a:t>
            </a:r>
            <a:endParaRPr lang="en-US" altLang="ja-JP" sz="1200" b="1" dirty="0" smtClean="0">
              <a:solidFill>
                <a:srgbClr val="00B0F0"/>
              </a:solidFill>
            </a:endParaRPr>
          </a:p>
          <a:p>
            <a:r>
              <a:rPr lang="ja-JP" altLang="en-US" sz="1200" b="1" dirty="0" smtClean="0">
                <a:solidFill>
                  <a:srgbClr val="00B0F0"/>
                </a:solidFill>
              </a:rPr>
              <a:t>事前推定</a:t>
            </a:r>
            <a:endParaRPr kumimoji="1" lang="ja-JP" altLang="en-US" sz="1200" b="1" dirty="0">
              <a:solidFill>
                <a:srgbClr val="00B0F0"/>
              </a:solidFill>
            </a:endParaRPr>
          </a:p>
        </p:txBody>
      </p:sp>
      <p:sp>
        <p:nvSpPr>
          <p:cNvPr id="110" name="下矢印 109"/>
          <p:cNvSpPr/>
          <p:nvPr/>
        </p:nvSpPr>
        <p:spPr>
          <a:xfrm>
            <a:off x="9496246" y="4572509"/>
            <a:ext cx="465517" cy="50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1" name="直線矢印コネクタ 110"/>
          <p:cNvCxnSpPr/>
          <p:nvPr/>
        </p:nvCxnSpPr>
        <p:spPr>
          <a:xfrm>
            <a:off x="8321112" y="5805013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図 1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15" y="5458335"/>
            <a:ext cx="2880952" cy="338920"/>
          </a:xfrm>
          <a:prstGeom prst="rect">
            <a:avLst/>
          </a:prstGeom>
        </p:spPr>
      </p:pic>
      <p:sp>
        <p:nvSpPr>
          <p:cNvPr id="118" name="テキスト ボックス 117"/>
          <p:cNvSpPr txBox="1"/>
          <p:nvPr/>
        </p:nvSpPr>
        <p:spPr>
          <a:xfrm>
            <a:off x="9961763" y="5171619"/>
            <a:ext cx="59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FF0000"/>
                </a:solidFill>
              </a:rPr>
              <a:t>重み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10054808" y="4548698"/>
            <a:ext cx="1167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分散の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重ね合わせ</a:t>
            </a:r>
            <a:endParaRPr kumimoji="1" lang="ja-JP" altLang="en-US" sz="14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3237" y="5471952"/>
            <a:ext cx="78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/>
              <a:t>FastSLAM1.0</a:t>
            </a:r>
          </a:p>
          <a:p>
            <a:r>
              <a:rPr kumimoji="1" lang="ja-JP" altLang="en-US" sz="900" dirty="0" err="1" smtClean="0"/>
              <a:t>での</a:t>
            </a:r>
            <a:r>
              <a:rPr kumimoji="1" lang="ja-JP" altLang="en-US" sz="900" dirty="0" smtClean="0"/>
              <a:t>重み</a:t>
            </a:r>
            <a:endParaRPr kumimoji="1" lang="ja-JP" altLang="en-US" sz="900" dirty="0"/>
          </a:p>
        </p:txBody>
      </p:sp>
      <p:sp>
        <p:nvSpPr>
          <p:cNvPr id="95" name="正方形/長方形 94"/>
          <p:cNvSpPr/>
          <p:nvPr/>
        </p:nvSpPr>
        <p:spPr>
          <a:xfrm>
            <a:off x="8172779" y="1726431"/>
            <a:ext cx="3088458" cy="135843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8172778" y="3203123"/>
            <a:ext cx="3088458" cy="27558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241018" y="5819372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2" name="正方形/長方形 111"/>
          <p:cNvSpPr/>
          <p:nvPr/>
        </p:nvSpPr>
        <p:spPr>
          <a:xfrm>
            <a:off x="1666201" y="6379939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4311177" y="5001419"/>
            <a:ext cx="25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4" name="正方形/長方形 113"/>
          <p:cNvSpPr/>
          <p:nvPr/>
        </p:nvSpPr>
        <p:spPr>
          <a:xfrm>
            <a:off x="5002886" y="2671710"/>
            <a:ext cx="2072344" cy="249392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4086225" y="2757488"/>
            <a:ext cx="900113" cy="1552575"/>
          </a:xfrm>
          <a:custGeom>
            <a:avLst/>
            <a:gdLst>
              <a:gd name="connsiteX0" fmla="*/ 66675 w 900113"/>
              <a:gd name="connsiteY0" fmla="*/ 1552575 h 1552575"/>
              <a:gd name="connsiteX1" fmla="*/ 0 w 900113"/>
              <a:gd name="connsiteY1" fmla="*/ 1552575 h 1552575"/>
              <a:gd name="connsiteX2" fmla="*/ 0 w 900113"/>
              <a:gd name="connsiteY2" fmla="*/ 0 h 1552575"/>
              <a:gd name="connsiteX3" fmla="*/ 900113 w 900113"/>
              <a:gd name="connsiteY3" fmla="*/ 0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113" h="1552575">
                <a:moveTo>
                  <a:pt x="66675" y="1552575"/>
                </a:moveTo>
                <a:lnTo>
                  <a:pt x="0" y="1552575"/>
                </a:lnTo>
                <a:lnTo>
                  <a:pt x="0" y="0"/>
                </a:lnTo>
                <a:lnTo>
                  <a:pt x="900113" y="0"/>
                </a:lnTo>
              </a:path>
            </a:pathLst>
          </a:custGeom>
          <a:noFill/>
          <a:ln w="3175">
            <a:solidFill>
              <a:schemeClr val="accent2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8864702" y="2144583"/>
            <a:ext cx="16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9037144" y="3566001"/>
            <a:ext cx="16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5196121" y="5004426"/>
            <a:ext cx="126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3" name="正方形/長方形 122"/>
          <p:cNvSpPr/>
          <p:nvPr/>
        </p:nvSpPr>
        <p:spPr>
          <a:xfrm>
            <a:off x="9895617" y="3499824"/>
            <a:ext cx="792000" cy="16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4" name="正方形/長方形 123"/>
          <p:cNvSpPr/>
          <p:nvPr/>
        </p:nvSpPr>
        <p:spPr>
          <a:xfrm>
            <a:off x="10230633" y="3941426"/>
            <a:ext cx="540000" cy="16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5" name="正方形/長方形 124"/>
          <p:cNvSpPr/>
          <p:nvPr/>
        </p:nvSpPr>
        <p:spPr>
          <a:xfrm>
            <a:off x="10137852" y="4821549"/>
            <a:ext cx="360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6" name="正方形/長方形 125"/>
          <p:cNvSpPr/>
          <p:nvPr/>
        </p:nvSpPr>
        <p:spPr>
          <a:xfrm>
            <a:off x="1717357" y="773029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717375" y="1544293"/>
            <a:ext cx="2485551" cy="198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2590986" y="959867"/>
            <a:ext cx="1351338" cy="620844"/>
          </a:xfrm>
          <a:custGeom>
            <a:avLst/>
            <a:gdLst>
              <a:gd name="connsiteX0" fmla="*/ 621388 w 1379178"/>
              <a:gd name="connsiteY0" fmla="*/ 671908 h 671908"/>
              <a:gd name="connsiteX1" fmla="*/ 1379178 w 1379178"/>
              <a:gd name="connsiteY1" fmla="*/ 671908 h 671908"/>
              <a:gd name="connsiteX2" fmla="*/ 1379178 w 1379178"/>
              <a:gd name="connsiteY2" fmla="*/ 0 h 671908"/>
              <a:gd name="connsiteX3" fmla="*/ 0 w 1379178"/>
              <a:gd name="connsiteY3" fmla="*/ 0 h 67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9178" h="671908">
                <a:moveTo>
                  <a:pt x="621388" y="671908"/>
                </a:moveTo>
                <a:lnTo>
                  <a:pt x="1379178" y="671908"/>
                </a:lnTo>
                <a:lnTo>
                  <a:pt x="1379178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3178488" y="1581255"/>
            <a:ext cx="763836" cy="635168"/>
          </a:xfrm>
          <a:custGeom>
            <a:avLst/>
            <a:gdLst>
              <a:gd name="connsiteX0" fmla="*/ 732530 w 732530"/>
              <a:gd name="connsiteY0" fmla="*/ 0 h 656752"/>
              <a:gd name="connsiteX1" fmla="*/ 732530 w 732530"/>
              <a:gd name="connsiteY1" fmla="*/ 656752 h 656752"/>
              <a:gd name="connsiteX2" fmla="*/ 0 w 732530"/>
              <a:gd name="connsiteY2" fmla="*/ 656752 h 65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2530" h="656752">
                <a:moveTo>
                  <a:pt x="732530" y="0"/>
                </a:moveTo>
                <a:lnTo>
                  <a:pt x="732530" y="656752"/>
                </a:lnTo>
                <a:lnTo>
                  <a:pt x="0" y="656752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76585" y="2379907"/>
            <a:ext cx="108000" cy="13984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6" name="直線矢印コネクタ 55"/>
          <p:cNvCxnSpPr>
            <a:endCxn id="18" idx="1"/>
          </p:cNvCxnSpPr>
          <p:nvPr/>
        </p:nvCxnSpPr>
        <p:spPr>
          <a:xfrm flipV="1">
            <a:off x="578439" y="2368975"/>
            <a:ext cx="364301" cy="59122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>
            <a:endCxn id="17" idx="1"/>
          </p:cNvCxnSpPr>
          <p:nvPr/>
        </p:nvCxnSpPr>
        <p:spPr>
          <a:xfrm>
            <a:off x="574238" y="2427749"/>
            <a:ext cx="223285" cy="98200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角丸四角形 130"/>
          <p:cNvSpPr/>
          <p:nvPr/>
        </p:nvSpPr>
        <p:spPr>
          <a:xfrm>
            <a:off x="1646498" y="906055"/>
            <a:ext cx="894881" cy="1150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668691" y="905423"/>
            <a:ext cx="36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3" name="正方形/長方形 132"/>
          <p:cNvSpPr/>
          <p:nvPr/>
        </p:nvSpPr>
        <p:spPr>
          <a:xfrm>
            <a:off x="977349" y="2923657"/>
            <a:ext cx="11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1059365" y="3231975"/>
            <a:ext cx="11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テキスト ボックス 134"/>
              <p:cNvSpPr txBox="1"/>
              <p:nvPr/>
            </p:nvSpPr>
            <p:spPr>
              <a:xfrm>
                <a:off x="1433" y="2902657"/>
                <a:ext cx="8680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800" i="1">
                        <a:latin typeface="Cambria Math" panose="02040503050406030204" pitchFamily="18" charset="0"/>
                      </a:rPr>
                      <m:t>を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出</m:t>
                    </m:r>
                  </m:oMath>
                </a14:m>
                <a:r>
                  <a:rPr lang="ja-JP" altLang="en-US" sz="800" dirty="0" smtClean="0"/>
                  <a:t>す</a:t>
                </a:r>
                <a:endParaRPr lang="en-US" altLang="ja-JP" sz="800" dirty="0" smtClean="0"/>
              </a:p>
              <a:p>
                <a:r>
                  <a:rPr lang="ja-JP" altLang="en-US" sz="500" dirty="0" smtClean="0"/>
                  <a:t>→後ほど帰結させる</a:t>
                </a:r>
                <a:r>
                  <a:rPr lang="en-US" altLang="ja-JP" sz="500" dirty="0" smtClean="0"/>
                  <a:t/>
                </a:r>
                <a:br>
                  <a:rPr lang="en-US" altLang="ja-JP" sz="500" dirty="0" smtClean="0"/>
                </a:br>
                <a:r>
                  <a:rPr lang="ja-JP" altLang="en-US" sz="500" dirty="0" smtClean="0"/>
                  <a:t>単一ガウス分布において，</a:t>
                </a:r>
                <a:endParaRPr lang="en-US" altLang="ja-JP" sz="500" dirty="0" smtClean="0"/>
              </a:p>
              <a:p>
                <a:r>
                  <a:rPr lang="ja-JP" altLang="en-US" sz="500" dirty="0" smtClean="0"/>
                  <a:t>観測を中心にできる．</a:t>
                </a:r>
                <a:endParaRPr lang="en-US" altLang="ja-JP" sz="500" dirty="0" smtClean="0"/>
              </a:p>
              <a:p>
                <a:r>
                  <a:rPr lang="ja-JP" altLang="en-US" sz="500" dirty="0" smtClean="0"/>
                  <a:t>→尤度として合理的</a:t>
                </a:r>
                <a:endParaRPr lang="en-US" altLang="ja-JP" sz="500" dirty="0" smtClean="0"/>
              </a:p>
            </p:txBody>
          </p:sp>
        </mc:Choice>
        <mc:Fallback xmlns="">
          <p:sp>
            <p:nvSpPr>
              <p:cNvPr id="135" name="テキスト ボックス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" y="2902657"/>
                <a:ext cx="868089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正方形/長方形 135"/>
          <p:cNvSpPr/>
          <p:nvPr/>
        </p:nvSpPr>
        <p:spPr>
          <a:xfrm>
            <a:off x="76585" y="2950474"/>
            <a:ext cx="10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91265" y="3225320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正方形/長方形 137"/>
          <p:cNvSpPr/>
          <p:nvPr/>
        </p:nvSpPr>
        <p:spPr>
          <a:xfrm>
            <a:off x="141565" y="3304073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9" name="正方形/長方形 128"/>
          <p:cNvSpPr/>
          <p:nvPr/>
        </p:nvSpPr>
        <p:spPr>
          <a:xfrm>
            <a:off x="4109747" y="27493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9" name="正方形/長方形 138"/>
          <p:cNvSpPr/>
          <p:nvPr/>
        </p:nvSpPr>
        <p:spPr>
          <a:xfrm>
            <a:off x="7457729" y="566910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7591703" y="563307"/>
            <a:ext cx="118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8316879" y="662811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2" name="正方形/長方形 141"/>
          <p:cNvSpPr/>
          <p:nvPr/>
        </p:nvSpPr>
        <p:spPr>
          <a:xfrm>
            <a:off x="8036039" y="751780"/>
            <a:ext cx="118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3" name="正方形/長方形 142"/>
          <p:cNvSpPr/>
          <p:nvPr/>
        </p:nvSpPr>
        <p:spPr>
          <a:xfrm>
            <a:off x="4614032" y="1795613"/>
            <a:ext cx="32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4" name="正方形/長方形 143"/>
          <p:cNvSpPr/>
          <p:nvPr/>
        </p:nvSpPr>
        <p:spPr>
          <a:xfrm>
            <a:off x="5975342" y="1711532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5" name="正方形/長方形 144"/>
          <p:cNvSpPr/>
          <p:nvPr/>
        </p:nvSpPr>
        <p:spPr>
          <a:xfrm>
            <a:off x="6644852" y="1759454"/>
            <a:ext cx="54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6" name="正方形/長方形 145"/>
          <p:cNvSpPr/>
          <p:nvPr/>
        </p:nvSpPr>
        <p:spPr>
          <a:xfrm>
            <a:off x="7075977" y="2315346"/>
            <a:ext cx="152398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7" name="正方形/長方形 146"/>
          <p:cNvSpPr/>
          <p:nvPr/>
        </p:nvSpPr>
        <p:spPr>
          <a:xfrm>
            <a:off x="5228839" y="5592658"/>
            <a:ext cx="36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8" name="正方形/長方形 147"/>
          <p:cNvSpPr/>
          <p:nvPr/>
        </p:nvSpPr>
        <p:spPr>
          <a:xfrm>
            <a:off x="6565781" y="5595622"/>
            <a:ext cx="576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215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t="80343"/>
          <a:stretch/>
        </p:blipFill>
        <p:spPr>
          <a:xfrm>
            <a:off x="0" y="0"/>
            <a:ext cx="3921526" cy="10282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6961"/>
          <a:stretch/>
        </p:blipFill>
        <p:spPr>
          <a:xfrm>
            <a:off x="0" y="1028263"/>
            <a:ext cx="3943353" cy="27436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58826"/>
          <a:stretch/>
        </p:blipFill>
        <p:spPr>
          <a:xfrm>
            <a:off x="4088569" y="2505075"/>
            <a:ext cx="3943353" cy="13600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3795"/>
          <a:stretch/>
        </p:blipFill>
        <p:spPr>
          <a:xfrm>
            <a:off x="4088570" y="114913"/>
            <a:ext cx="3943353" cy="239016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85251" y="1566145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21207" y="2137607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21207" y="2453949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12135" y="1566145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97523" y="2137607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7523" y="2453949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42740" y="2296975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863947" y="1811373"/>
            <a:ext cx="396000" cy="12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258030" y="1928692"/>
            <a:ext cx="215153" cy="1876843"/>
          </a:xfrm>
          <a:custGeom>
            <a:avLst/>
            <a:gdLst>
              <a:gd name="connsiteX0" fmla="*/ 0 w 215153"/>
              <a:gd name="connsiteY0" fmla="*/ 0 h 2113110"/>
              <a:gd name="connsiteX1" fmla="*/ 215153 w 215153"/>
              <a:gd name="connsiteY1" fmla="*/ 0 h 2113110"/>
              <a:gd name="connsiteX2" fmla="*/ 215153 w 215153"/>
              <a:gd name="connsiteY2" fmla="*/ 2113110 h 21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" h="2113110">
                <a:moveTo>
                  <a:pt x="0" y="0"/>
                </a:moveTo>
                <a:lnTo>
                  <a:pt x="215153" y="0"/>
                </a:lnTo>
                <a:lnTo>
                  <a:pt x="215153" y="211311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/>
          <a:srcRect t="82494" b="-1"/>
          <a:stretch/>
        </p:blipFill>
        <p:spPr>
          <a:xfrm>
            <a:off x="252510" y="3820984"/>
            <a:ext cx="3490453" cy="77339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6"/>
          <a:srcRect b="84428"/>
          <a:stretch/>
        </p:blipFill>
        <p:spPr>
          <a:xfrm>
            <a:off x="266569" y="4628064"/>
            <a:ext cx="3464693" cy="722043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252510" y="3797931"/>
            <a:ext cx="3490453" cy="158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08303" y="2768041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447519" y="3081977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599756" y="3397238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195489" y="3233661"/>
            <a:ext cx="1183643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02492" y="4107814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69523" y="3583880"/>
            <a:ext cx="11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54534" y="101533"/>
            <a:ext cx="1548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102603" y="253217"/>
            <a:ext cx="180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1330539" y="1477176"/>
            <a:ext cx="576000" cy="36000"/>
          </a:xfrm>
          <a:custGeom>
            <a:avLst/>
            <a:gdLst>
              <a:gd name="connsiteX0" fmla="*/ 0 w 699248"/>
              <a:gd name="connsiteY0" fmla="*/ 0 h 61473"/>
              <a:gd name="connsiteX1" fmla="*/ 0 w 699248"/>
              <a:gd name="connsiteY1" fmla="*/ 61473 h 61473"/>
              <a:gd name="connsiteX2" fmla="*/ 637775 w 699248"/>
              <a:gd name="connsiteY2" fmla="*/ 61473 h 61473"/>
              <a:gd name="connsiteX3" fmla="*/ 699248 w 699248"/>
              <a:gd name="connsiteY3" fmla="*/ 0 h 6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248" h="61473">
                <a:moveTo>
                  <a:pt x="0" y="0"/>
                </a:moveTo>
                <a:lnTo>
                  <a:pt x="0" y="61473"/>
                </a:lnTo>
                <a:lnTo>
                  <a:pt x="637775" y="61473"/>
                </a:lnTo>
                <a:lnTo>
                  <a:pt x="699248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677285" y="1332836"/>
            <a:ext cx="5669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提案分布？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1435" y="2338440"/>
                <a:ext cx="5904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8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800" dirty="0" smtClean="0"/>
                  <a:t>消す</a:t>
                </a:r>
                <a:endParaRPr lang="en-US" altLang="ja-JP" sz="800" dirty="0" smtClean="0"/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" y="2338440"/>
                <a:ext cx="590478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正方形/長方形 32"/>
          <p:cNvSpPr/>
          <p:nvPr/>
        </p:nvSpPr>
        <p:spPr>
          <a:xfrm>
            <a:off x="4825573" y="5041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957545" y="5041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070467" y="504130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6742713" y="655750"/>
            <a:ext cx="169251" cy="134580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873865" y="686061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885373" y="999430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08123" y="75178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040095" y="75178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600567" y="751780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7370724" y="224477"/>
                <a:ext cx="1293010" cy="663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00" dirty="0" smtClean="0"/>
                  <a:t>逆周辺化</a:t>
                </a:r>
                <a:endParaRPr lang="en-US" altLang="ja-JP" sz="600" dirty="0" smtClean="0"/>
              </a:p>
              <a:p>
                <a:r>
                  <a:rPr kumimoji="1" lang="ja-JP" altLang="en-US" sz="600" dirty="0" smtClean="0"/>
                  <a:t>→元のままじゃ計算できない．</a:t>
                </a:r>
                <a:endParaRPr kumimoji="1" lang="en-US" altLang="ja-JP" sz="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の予測値を計算するためには，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ja-JP" altLang="en-US" sz="600" dirty="0" smtClean="0"/>
                  <a:t>が必要．</a:t>
                </a:r>
                <a:endParaRPr lang="en-US" altLang="ja-JP" sz="600" dirty="0" smtClean="0"/>
              </a:p>
              <a:p>
                <a:r>
                  <a:rPr kumimoji="1" lang="ja-JP" altLang="en-US" sz="600" dirty="0"/>
                  <a:t>展開</a:t>
                </a:r>
                <a:r>
                  <a:rPr kumimoji="1" lang="ja-JP" altLang="en-US" sz="600" dirty="0" smtClean="0"/>
                  <a:t>して変数を消しやすい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を</a:t>
                </a:r>
                <a:endParaRPr lang="en-US" altLang="ja-JP" sz="600" dirty="0" smtClean="0"/>
              </a:p>
              <a:p>
                <a:r>
                  <a:rPr lang="ja-JP" altLang="en-US" sz="600" dirty="0" smtClean="0"/>
                  <a:t>先に導入し，</a:t>
                </a:r>
                <a:r>
                  <a:rPr lang="en-US" altLang="ja-JP" sz="600" dirty="0"/>
                  <a:t> </a:t>
                </a:r>
                <a:r>
                  <a:rPr lang="ja-JP" altLang="en-US" sz="600" dirty="0"/>
                  <a:t>次に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ja-JP" altLang="en-US" sz="600" dirty="0" smtClean="0"/>
                  <a:t>を導入する．</a:t>
                </a:r>
                <a:endParaRPr kumimoji="1" lang="en-US" altLang="ja-JP" sz="600" dirty="0" smtClean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724" y="224477"/>
                <a:ext cx="1293010" cy="66300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正方形/長方形 42"/>
          <p:cNvSpPr/>
          <p:nvPr/>
        </p:nvSpPr>
        <p:spPr>
          <a:xfrm>
            <a:off x="4517073" y="1226316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819895" y="1232666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059695" y="1224836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20167" y="122483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78980" y="9994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16957" y="122529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 rot="16200000">
            <a:off x="6848487" y="1196044"/>
            <a:ext cx="121605" cy="262411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7019731" y="1266448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sp>
        <p:nvSpPr>
          <p:cNvPr id="53" name="正方形/長方形 52"/>
          <p:cNvSpPr/>
          <p:nvPr/>
        </p:nvSpPr>
        <p:spPr>
          <a:xfrm>
            <a:off x="5700369" y="1451795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893976" y="1451795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275955" y="1452821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792723" y="1448384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654582" y="1446687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866552" y="1446035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/>
          <p:cNvCxnSpPr>
            <a:endCxn id="80" idx="0"/>
          </p:cNvCxnSpPr>
          <p:nvPr/>
        </p:nvCxnSpPr>
        <p:spPr>
          <a:xfrm>
            <a:off x="5310889" y="1760826"/>
            <a:ext cx="386720" cy="584699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endCxn id="83" idx="0"/>
          </p:cNvCxnSpPr>
          <p:nvPr/>
        </p:nvCxnSpPr>
        <p:spPr>
          <a:xfrm>
            <a:off x="5801418" y="1726430"/>
            <a:ext cx="1020915" cy="612010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>
            <a:endCxn id="81" idx="0"/>
          </p:cNvCxnSpPr>
          <p:nvPr/>
        </p:nvCxnSpPr>
        <p:spPr>
          <a:xfrm flipH="1">
            <a:off x="6334510" y="1760826"/>
            <a:ext cx="285657" cy="584699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4159699" y="4005561"/>
                <a:ext cx="2752265" cy="632289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7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kumimoji="1"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num>
                      <m:den>
                        <m:r>
                          <a:rPr lang="ja-JP" altLang="en-US" sz="7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ja-JP" sz="7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700" dirty="0" smtClean="0"/>
                  <a:t> とおく。それ以外は全て定数と考える。</a:t>
                </a:r>
                <a:endParaRPr kumimoji="1" lang="en-US" altLang="ja-JP" sz="700" dirty="0" smtClean="0"/>
              </a:p>
              <a:p>
                <a14:m>
                  <m:oMath xmlns:m="http://schemas.openxmlformats.org/officeDocument/2006/math">
                    <m:r>
                      <a:rPr lang="ja-JP" altLang="en-US" sz="700" i="1">
                        <a:latin typeface="Cambria Math" panose="02040503050406030204" pitchFamily="18" charset="0"/>
                      </a:rPr>
                      <m:t>定数</m:t>
                    </m:r>
                    <m:r>
                      <a:rPr lang="en-US" altLang="ja-JP" sz="7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ja-JP" sz="700" i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en-US" altLang="ja-JP" sz="7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7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sz="700" i="1">
                        <a:latin typeface="Cambria Math" panose="02040503050406030204" pitchFamily="18" charset="0"/>
                      </a:rPr>
                      <m:t>定数</m:t>
                    </m:r>
                    <m:r>
                      <a:rPr lang="en-US" altLang="ja-JP" sz="700" i="1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ja-JP" sz="7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ja-JP" sz="700" i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ja-JP" sz="700" dirty="0" smtClean="0"/>
                  <a:t>=0</a:t>
                </a:r>
              </a:p>
              <a:p>
                <a:r>
                  <a:rPr lang="ja-JP" altLang="en-US" sz="700" dirty="0" smtClean="0"/>
                  <a:t>すなわち</a:t>
                </a:r>
                <a:r>
                  <a:rPr lang="ja-JP" altLang="en-US" sz="7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ja-JP" altLang="en-US" sz="700" i="1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ja-JP" altLang="en-US" sz="700" dirty="0"/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99" y="4005561"/>
                <a:ext cx="2752265" cy="632289"/>
              </a:xfrm>
              <a:prstGeom prst="rect">
                <a:avLst/>
              </a:prstGeom>
              <a:blipFill rotWithShape="0">
                <a:blip r:embed="rId9"/>
                <a:stretch>
                  <a:fillRect l="-1987" t="-952" b="-5714"/>
                </a:stretch>
              </a:blipFill>
              <a:ln w="63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正方形/長方形 66"/>
          <p:cNvSpPr/>
          <p:nvPr/>
        </p:nvSpPr>
        <p:spPr>
          <a:xfrm>
            <a:off x="4861456" y="2161391"/>
            <a:ext cx="1102439" cy="11679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58202" y="4681691"/>
            <a:ext cx="38835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→</a:t>
            </a:r>
            <a:r>
              <a:rPr kumimoji="1" lang="en-US" altLang="ja-JP" sz="900" dirty="0" smtClean="0"/>
              <a:t>FastSLA</a:t>
            </a:r>
            <a:r>
              <a:rPr lang="en-US" altLang="ja-JP" sz="900" dirty="0" smtClean="0"/>
              <a:t>M1.0</a:t>
            </a:r>
            <a:r>
              <a:rPr lang="ja-JP" altLang="en-US" sz="900" dirty="0" smtClean="0"/>
              <a:t>では、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これが重み算出に使われる。</a:t>
            </a:r>
            <a:endParaRPr kumimoji="1" lang="en-US" altLang="ja-JP" sz="900" dirty="0" smtClean="0"/>
          </a:p>
          <a:p>
            <a:r>
              <a:rPr lang="ja-JP" altLang="en-US" sz="900" dirty="0">
                <a:solidFill>
                  <a:schemeClr val="accent2"/>
                </a:solidFill>
              </a:rPr>
              <a:t>　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観測モデル</a:t>
            </a:r>
            <a:r>
              <a:rPr kumimoji="1" lang="ja-JP" altLang="en-US" sz="900" dirty="0" smtClean="0"/>
              <a:t>による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尤度</a:t>
            </a:r>
            <a:r>
              <a:rPr kumimoji="1" lang="ja-JP" altLang="en-US" sz="900" dirty="0" smtClean="0"/>
              <a:t>しか分布に考慮されない。</a:t>
            </a:r>
            <a:endParaRPr kumimoji="1" lang="ja-JP" altLang="en-US" sz="90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4151418" y="5130975"/>
            <a:ext cx="38511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→</a:t>
            </a:r>
            <a:r>
              <a:rPr kumimoji="1" lang="en-US" altLang="ja-JP" sz="900" dirty="0" smtClean="0"/>
              <a:t>FastSLA</a:t>
            </a:r>
            <a:r>
              <a:rPr lang="en-US" altLang="ja-JP" sz="900" dirty="0" smtClean="0"/>
              <a:t>M2.0</a:t>
            </a:r>
            <a:r>
              <a:rPr lang="ja-JP" altLang="en-US" sz="900" dirty="0" smtClean="0"/>
              <a:t>では、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lang="ja-JP" altLang="en-US" sz="900" dirty="0"/>
              <a:t>ロボット</a:t>
            </a:r>
            <a:r>
              <a:rPr lang="ja-JP" altLang="en-US" sz="900" dirty="0" smtClean="0"/>
              <a:t>とランドマークの</a:t>
            </a:r>
            <a:r>
              <a:rPr kumimoji="1" lang="ja-JP" altLang="en-US" sz="900" dirty="0" smtClean="0"/>
              <a:t>事前推定の分布も考慮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en-US" altLang="ja-JP" sz="900" dirty="0" smtClean="0"/>
              <a:t>1.0</a:t>
            </a:r>
            <a:r>
              <a:rPr lang="ja-JP" altLang="en-US" sz="900" dirty="0" smtClean="0"/>
              <a:t>では周辺化されていたパラメータを陽に扱うようにした。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これにより、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特定のロボット事前推定</a:t>
            </a:r>
            <a:r>
              <a:rPr kumimoji="1" lang="ja-JP" altLang="en-US" sz="900" dirty="0" smtClean="0"/>
              <a:t>と、特定の</a:t>
            </a:r>
            <a:r>
              <a:rPr kumimoji="1" lang="ja-JP" altLang="en-US" sz="900" dirty="0" smtClean="0">
                <a:solidFill>
                  <a:srgbClr val="00B050"/>
                </a:solidFill>
              </a:rPr>
              <a:t>ランドマーク事前推定</a:t>
            </a:r>
            <a:r>
              <a:rPr lang="ja-JP" altLang="en-US" sz="900" dirty="0" smtClean="0"/>
              <a:t>の</a:t>
            </a:r>
            <a:endParaRPr lang="en-US" altLang="ja-JP" sz="900" dirty="0" smtClean="0"/>
          </a:p>
          <a:p>
            <a:r>
              <a:rPr lang="ja-JP" altLang="en-US" sz="900" dirty="0" smtClean="0"/>
              <a:t>　不確かさを考慮した</a:t>
            </a:r>
            <a:r>
              <a:rPr kumimoji="1" lang="ja-JP" altLang="en-US" sz="900" dirty="0" smtClean="0"/>
              <a:t>分布を表現できる。</a:t>
            </a:r>
            <a:endParaRPr kumimoji="1" lang="ja-JP" altLang="en-US" sz="900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5882000" y="1658929"/>
            <a:ext cx="435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2"/>
                </a:solidFill>
              </a:rPr>
              <a:t>尤度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4518770" y="1745665"/>
            <a:ext cx="945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ロボット事前推定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6559090" y="1703595"/>
            <a:ext cx="945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50"/>
                </a:solidFill>
              </a:rPr>
              <a:t>ランドマーク</a:t>
            </a:r>
            <a:endParaRPr kumimoji="1" lang="en-US" altLang="ja-JP" sz="800" dirty="0" smtClean="0">
              <a:solidFill>
                <a:srgbClr val="00B050"/>
              </a:solidFill>
            </a:endParaRPr>
          </a:p>
          <a:p>
            <a:r>
              <a:rPr kumimoji="1" lang="ja-JP" altLang="en-US" sz="800" dirty="0" smtClean="0">
                <a:solidFill>
                  <a:srgbClr val="00B050"/>
                </a:solidFill>
              </a:rPr>
              <a:t>事前推定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76" name="図 75"/>
          <p:cNvPicPr>
            <a:picLocks noChangeAspect="1"/>
          </p:cNvPicPr>
          <p:nvPr/>
        </p:nvPicPr>
        <p:blipFill rotWithShape="1">
          <a:blip r:embed="rId10"/>
          <a:srcRect t="47216" b="29942"/>
          <a:stretch/>
        </p:blipFill>
        <p:spPr>
          <a:xfrm>
            <a:off x="283379" y="5490132"/>
            <a:ext cx="3451744" cy="1016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7" name="正方形/長方形 76"/>
          <p:cNvSpPr/>
          <p:nvPr/>
        </p:nvSpPr>
        <p:spPr>
          <a:xfrm>
            <a:off x="448439" y="4259653"/>
            <a:ext cx="130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5814060" y="1407796"/>
            <a:ext cx="518160" cy="45719"/>
          </a:xfrm>
          <a:custGeom>
            <a:avLst/>
            <a:gdLst>
              <a:gd name="connsiteX0" fmla="*/ 0 w 518160"/>
              <a:gd name="connsiteY0" fmla="*/ 53340 h 53340"/>
              <a:gd name="connsiteX1" fmla="*/ 0 w 518160"/>
              <a:gd name="connsiteY1" fmla="*/ 0 h 53340"/>
              <a:gd name="connsiteX2" fmla="*/ 518160 w 518160"/>
              <a:gd name="connsiteY2" fmla="*/ 0 h 53340"/>
              <a:gd name="connsiteX3" fmla="*/ 518160 w 518160"/>
              <a:gd name="connsiteY3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53340">
                <a:moveTo>
                  <a:pt x="0" y="53340"/>
                </a:moveTo>
                <a:lnTo>
                  <a:pt x="0" y="0"/>
                </a:lnTo>
                <a:lnTo>
                  <a:pt x="518160" y="0"/>
                </a:lnTo>
                <a:lnTo>
                  <a:pt x="518160" y="5334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 78"/>
          <p:cNvSpPr/>
          <p:nvPr/>
        </p:nvSpPr>
        <p:spPr>
          <a:xfrm>
            <a:off x="4837723" y="1376286"/>
            <a:ext cx="1116000" cy="75137"/>
          </a:xfrm>
          <a:custGeom>
            <a:avLst/>
            <a:gdLst>
              <a:gd name="connsiteX0" fmla="*/ 0 w 518160"/>
              <a:gd name="connsiteY0" fmla="*/ 53340 h 53340"/>
              <a:gd name="connsiteX1" fmla="*/ 0 w 518160"/>
              <a:gd name="connsiteY1" fmla="*/ 0 h 53340"/>
              <a:gd name="connsiteX2" fmla="*/ 518160 w 518160"/>
              <a:gd name="connsiteY2" fmla="*/ 0 h 53340"/>
              <a:gd name="connsiteX3" fmla="*/ 518160 w 518160"/>
              <a:gd name="connsiteY3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53340">
                <a:moveTo>
                  <a:pt x="0" y="53340"/>
                </a:moveTo>
                <a:lnTo>
                  <a:pt x="0" y="0"/>
                </a:lnTo>
                <a:lnTo>
                  <a:pt x="518160" y="0"/>
                </a:lnTo>
                <a:lnTo>
                  <a:pt x="518160" y="5334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2965" y="972155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/>
              <p:cNvSpPr txBox="1"/>
              <p:nvPr/>
            </p:nvSpPr>
            <p:spPr>
              <a:xfrm>
                <a:off x="5635520" y="2345732"/>
                <a:ext cx="141321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90" name="テキスト ボックス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520" y="2345732"/>
                <a:ext cx="141321" cy="138499"/>
              </a:xfrm>
              <a:prstGeom prst="rect">
                <a:avLst/>
              </a:prstGeom>
              <a:blipFill rotWithShape="0">
                <a:blip r:embed="rId12"/>
                <a:stretch>
                  <a:fillRect l="-20833" r="-4167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/>
              <p:cNvSpPr txBox="1"/>
              <p:nvPr/>
            </p:nvSpPr>
            <p:spPr>
              <a:xfrm>
                <a:off x="6755300" y="2345525"/>
                <a:ext cx="144463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91" name="テキスト ボックス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300" y="2345525"/>
                <a:ext cx="144463" cy="138499"/>
              </a:xfrm>
              <a:prstGeom prst="rect">
                <a:avLst/>
              </a:prstGeom>
              <a:blipFill rotWithShape="0">
                <a:blip r:embed="rId13"/>
                <a:stretch>
                  <a:fillRect l="-25000" r="-4167" b="-3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正方形/長方形 82"/>
          <p:cNvSpPr/>
          <p:nvPr/>
        </p:nvSpPr>
        <p:spPr>
          <a:xfrm>
            <a:off x="6750333" y="2338440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499609" y="2345525"/>
            <a:ext cx="396000" cy="144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010510" y="2345525"/>
            <a:ext cx="648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6989377" y="2268446"/>
            <a:ext cx="50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観測空間</a:t>
            </a:r>
            <a:endParaRPr lang="en-US" altLang="ja-JP" sz="600" dirty="0" smtClean="0"/>
          </a:p>
          <a:p>
            <a:r>
              <a:rPr lang="ja-JP" altLang="en-US" sz="600" dirty="0" smtClean="0"/>
              <a:t>に写像</a:t>
            </a:r>
            <a:endParaRPr kumimoji="1" lang="ja-JP" altLang="en-US" sz="600" dirty="0"/>
          </a:p>
        </p:txBody>
      </p:sp>
      <p:sp>
        <p:nvSpPr>
          <p:cNvPr id="93" name="正方形/長方形 92"/>
          <p:cNvSpPr/>
          <p:nvPr/>
        </p:nvSpPr>
        <p:spPr>
          <a:xfrm>
            <a:off x="6032695" y="4210885"/>
            <a:ext cx="162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501085" y="4376254"/>
            <a:ext cx="162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>
            <a:off x="8409395" y="2967846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図 10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808" y="2078435"/>
            <a:ext cx="1286054" cy="914528"/>
          </a:xfrm>
          <a:prstGeom prst="rect">
            <a:avLst/>
          </a:prstGeom>
        </p:spPr>
      </p:pic>
      <p:sp>
        <p:nvSpPr>
          <p:cNvPr id="102" name="テキスト ボックス 101"/>
          <p:cNvSpPr txBox="1"/>
          <p:nvPr/>
        </p:nvSpPr>
        <p:spPr>
          <a:xfrm>
            <a:off x="8161966" y="1707263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FastSLAM1.0</a:t>
            </a:r>
            <a:endParaRPr kumimoji="1" lang="ja-JP" altLang="en-US" dirty="0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8777822" y="2079705"/>
            <a:ext cx="933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>
                <a:solidFill>
                  <a:schemeClr val="accent2"/>
                </a:solidFill>
              </a:rPr>
              <a:t>尤度</a:t>
            </a:r>
            <a:r>
              <a:rPr lang="ja-JP" altLang="en-US" sz="1200" b="1" dirty="0" smtClean="0">
                <a:solidFill>
                  <a:schemeClr val="accent2"/>
                </a:solidFill>
              </a:rPr>
              <a:t>のみ</a:t>
            </a:r>
            <a:endParaRPr kumimoji="1" lang="ja-JP" altLang="en-US" sz="1200" b="1" dirty="0">
              <a:solidFill>
                <a:schemeClr val="accent2"/>
              </a:solidFill>
            </a:endParaRPr>
          </a:p>
        </p:txBody>
      </p:sp>
      <p:cxnSp>
        <p:nvCxnSpPr>
          <p:cNvPr id="104" name="直線矢印コネクタ 103"/>
          <p:cNvCxnSpPr/>
          <p:nvPr/>
        </p:nvCxnSpPr>
        <p:spPr>
          <a:xfrm>
            <a:off x="8352879" y="4449882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/>
          <p:cNvSpPr txBox="1"/>
          <p:nvPr/>
        </p:nvSpPr>
        <p:spPr>
          <a:xfrm>
            <a:off x="8175795" y="3160224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FastSLAM2.0</a:t>
            </a:r>
            <a:endParaRPr kumimoji="1" lang="ja-JP" altLang="en-US" dirty="0"/>
          </a:p>
        </p:txBody>
      </p:sp>
      <p:pic>
        <p:nvPicPr>
          <p:cNvPr id="106" name="図 10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38" y="3537314"/>
            <a:ext cx="1286054" cy="914528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679" y="3671166"/>
            <a:ext cx="1581150" cy="788434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54" y="3825002"/>
            <a:ext cx="2352675" cy="626839"/>
          </a:xfrm>
          <a:prstGeom prst="rect">
            <a:avLst/>
          </a:prstGeom>
        </p:spPr>
      </p:pic>
      <p:sp>
        <p:nvSpPr>
          <p:cNvPr id="107" name="テキスト ボックス 106"/>
          <p:cNvSpPr txBox="1"/>
          <p:nvPr/>
        </p:nvSpPr>
        <p:spPr>
          <a:xfrm>
            <a:off x="8956378" y="3494901"/>
            <a:ext cx="59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chemeClr val="accent2"/>
                </a:solidFill>
              </a:rPr>
              <a:t>尤度</a:t>
            </a:r>
            <a:endParaRPr kumimoji="1" lang="ja-JP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9807551" y="3447201"/>
            <a:ext cx="115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50"/>
                </a:solidFill>
              </a:rPr>
              <a:t>ランドマークの</a:t>
            </a:r>
            <a:endParaRPr lang="en-US" altLang="ja-JP" sz="1200" b="1" dirty="0" smtClean="0">
              <a:solidFill>
                <a:srgbClr val="00B050"/>
              </a:solidFill>
            </a:endParaRPr>
          </a:p>
          <a:p>
            <a:r>
              <a:rPr lang="ja-JP" altLang="en-US" sz="1200" b="1" dirty="0" smtClean="0">
                <a:solidFill>
                  <a:srgbClr val="00B050"/>
                </a:solidFill>
              </a:rPr>
              <a:t>事前推定</a:t>
            </a:r>
            <a:endParaRPr kumimoji="1" lang="ja-JP" altLang="en-US" sz="1200" b="1" dirty="0">
              <a:solidFill>
                <a:srgbClr val="00B050"/>
              </a:solidFill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10168461" y="3882394"/>
            <a:ext cx="102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F0"/>
                </a:solidFill>
              </a:rPr>
              <a:t>ロボットの</a:t>
            </a:r>
            <a:endParaRPr lang="en-US" altLang="ja-JP" sz="1200" b="1" dirty="0" smtClean="0">
              <a:solidFill>
                <a:srgbClr val="00B0F0"/>
              </a:solidFill>
            </a:endParaRPr>
          </a:p>
          <a:p>
            <a:r>
              <a:rPr lang="ja-JP" altLang="en-US" sz="1200" b="1" dirty="0" smtClean="0">
                <a:solidFill>
                  <a:srgbClr val="00B0F0"/>
                </a:solidFill>
              </a:rPr>
              <a:t>事前推定</a:t>
            </a:r>
            <a:endParaRPr kumimoji="1" lang="ja-JP" altLang="en-US" sz="1200" b="1" dirty="0">
              <a:solidFill>
                <a:srgbClr val="00B0F0"/>
              </a:solidFill>
            </a:endParaRPr>
          </a:p>
        </p:txBody>
      </p:sp>
      <p:sp>
        <p:nvSpPr>
          <p:cNvPr id="110" name="下矢印 109"/>
          <p:cNvSpPr/>
          <p:nvPr/>
        </p:nvSpPr>
        <p:spPr>
          <a:xfrm>
            <a:off x="9496246" y="4572509"/>
            <a:ext cx="465517" cy="50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1" name="直線矢印コネクタ 110"/>
          <p:cNvCxnSpPr/>
          <p:nvPr/>
        </p:nvCxnSpPr>
        <p:spPr>
          <a:xfrm>
            <a:off x="8321112" y="5805013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図 1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15" y="5458335"/>
            <a:ext cx="2880952" cy="338920"/>
          </a:xfrm>
          <a:prstGeom prst="rect">
            <a:avLst/>
          </a:prstGeom>
        </p:spPr>
      </p:pic>
      <p:sp>
        <p:nvSpPr>
          <p:cNvPr id="118" name="テキスト ボックス 117"/>
          <p:cNvSpPr txBox="1"/>
          <p:nvPr/>
        </p:nvSpPr>
        <p:spPr>
          <a:xfrm>
            <a:off x="9961763" y="5171619"/>
            <a:ext cx="59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FF0000"/>
                </a:solidFill>
              </a:rPr>
              <a:t>重み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10054808" y="4548698"/>
            <a:ext cx="1167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分散の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重ね合わせ</a:t>
            </a:r>
            <a:endParaRPr kumimoji="1" lang="ja-JP" altLang="en-US" sz="14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3237" y="5471952"/>
            <a:ext cx="78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/>
              <a:t>FastSLAM1.0</a:t>
            </a:r>
          </a:p>
          <a:p>
            <a:r>
              <a:rPr kumimoji="1" lang="ja-JP" altLang="en-US" sz="900" dirty="0" err="1" smtClean="0"/>
              <a:t>での</a:t>
            </a:r>
            <a:r>
              <a:rPr kumimoji="1" lang="ja-JP" altLang="en-US" sz="900" dirty="0" smtClean="0"/>
              <a:t>重み</a:t>
            </a:r>
            <a:endParaRPr kumimoji="1" lang="ja-JP" altLang="en-US" sz="900" dirty="0"/>
          </a:p>
        </p:txBody>
      </p:sp>
      <p:sp>
        <p:nvSpPr>
          <p:cNvPr id="95" name="正方形/長方形 94"/>
          <p:cNvSpPr/>
          <p:nvPr/>
        </p:nvSpPr>
        <p:spPr>
          <a:xfrm>
            <a:off x="8172779" y="1726431"/>
            <a:ext cx="3088458" cy="135843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8172778" y="3203123"/>
            <a:ext cx="3088458" cy="27558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241018" y="5819372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2" name="正方形/長方形 111"/>
          <p:cNvSpPr/>
          <p:nvPr/>
        </p:nvSpPr>
        <p:spPr>
          <a:xfrm>
            <a:off x="1666201" y="6379939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4311177" y="5001419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4" name="正方形/長方形 113"/>
          <p:cNvSpPr/>
          <p:nvPr/>
        </p:nvSpPr>
        <p:spPr>
          <a:xfrm>
            <a:off x="5002886" y="2671710"/>
            <a:ext cx="2072344" cy="249392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4086225" y="2757488"/>
            <a:ext cx="900113" cy="1552575"/>
          </a:xfrm>
          <a:custGeom>
            <a:avLst/>
            <a:gdLst>
              <a:gd name="connsiteX0" fmla="*/ 66675 w 900113"/>
              <a:gd name="connsiteY0" fmla="*/ 1552575 h 1552575"/>
              <a:gd name="connsiteX1" fmla="*/ 0 w 900113"/>
              <a:gd name="connsiteY1" fmla="*/ 1552575 h 1552575"/>
              <a:gd name="connsiteX2" fmla="*/ 0 w 900113"/>
              <a:gd name="connsiteY2" fmla="*/ 0 h 1552575"/>
              <a:gd name="connsiteX3" fmla="*/ 900113 w 900113"/>
              <a:gd name="connsiteY3" fmla="*/ 0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113" h="1552575">
                <a:moveTo>
                  <a:pt x="66675" y="1552575"/>
                </a:moveTo>
                <a:lnTo>
                  <a:pt x="0" y="1552575"/>
                </a:lnTo>
                <a:lnTo>
                  <a:pt x="0" y="0"/>
                </a:lnTo>
                <a:lnTo>
                  <a:pt x="900113" y="0"/>
                </a:lnTo>
              </a:path>
            </a:pathLst>
          </a:custGeom>
          <a:noFill/>
          <a:ln w="3175">
            <a:solidFill>
              <a:schemeClr val="accent2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8864702" y="2144583"/>
            <a:ext cx="16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9037144" y="3566001"/>
            <a:ext cx="16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5196121" y="5004426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5228839" y="5592658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2" name="正方形/長方形 121"/>
          <p:cNvSpPr/>
          <p:nvPr/>
        </p:nvSpPr>
        <p:spPr>
          <a:xfrm>
            <a:off x="6565781" y="5595622"/>
            <a:ext cx="576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3" name="正方形/長方形 122"/>
          <p:cNvSpPr/>
          <p:nvPr/>
        </p:nvSpPr>
        <p:spPr>
          <a:xfrm>
            <a:off x="9895617" y="3499824"/>
            <a:ext cx="792000" cy="16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4" name="正方形/長方形 123"/>
          <p:cNvSpPr/>
          <p:nvPr/>
        </p:nvSpPr>
        <p:spPr>
          <a:xfrm>
            <a:off x="10230633" y="3941426"/>
            <a:ext cx="540000" cy="16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5" name="正方形/長方形 124"/>
          <p:cNvSpPr/>
          <p:nvPr/>
        </p:nvSpPr>
        <p:spPr>
          <a:xfrm>
            <a:off x="10137852" y="4821549"/>
            <a:ext cx="360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6" name="正方形/長方形 125"/>
          <p:cNvSpPr/>
          <p:nvPr/>
        </p:nvSpPr>
        <p:spPr>
          <a:xfrm>
            <a:off x="1717357" y="773029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717375" y="1544293"/>
            <a:ext cx="2485551" cy="198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2590986" y="959867"/>
            <a:ext cx="1351338" cy="620844"/>
          </a:xfrm>
          <a:custGeom>
            <a:avLst/>
            <a:gdLst>
              <a:gd name="connsiteX0" fmla="*/ 621388 w 1379178"/>
              <a:gd name="connsiteY0" fmla="*/ 671908 h 671908"/>
              <a:gd name="connsiteX1" fmla="*/ 1379178 w 1379178"/>
              <a:gd name="connsiteY1" fmla="*/ 671908 h 671908"/>
              <a:gd name="connsiteX2" fmla="*/ 1379178 w 1379178"/>
              <a:gd name="connsiteY2" fmla="*/ 0 h 671908"/>
              <a:gd name="connsiteX3" fmla="*/ 0 w 1379178"/>
              <a:gd name="connsiteY3" fmla="*/ 0 h 67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9178" h="671908">
                <a:moveTo>
                  <a:pt x="621388" y="671908"/>
                </a:moveTo>
                <a:lnTo>
                  <a:pt x="1379178" y="671908"/>
                </a:lnTo>
                <a:lnTo>
                  <a:pt x="1379178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3178488" y="1581255"/>
            <a:ext cx="763836" cy="635168"/>
          </a:xfrm>
          <a:custGeom>
            <a:avLst/>
            <a:gdLst>
              <a:gd name="connsiteX0" fmla="*/ 732530 w 732530"/>
              <a:gd name="connsiteY0" fmla="*/ 0 h 656752"/>
              <a:gd name="connsiteX1" fmla="*/ 732530 w 732530"/>
              <a:gd name="connsiteY1" fmla="*/ 656752 h 656752"/>
              <a:gd name="connsiteX2" fmla="*/ 0 w 732530"/>
              <a:gd name="connsiteY2" fmla="*/ 656752 h 65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2530" h="656752">
                <a:moveTo>
                  <a:pt x="732530" y="0"/>
                </a:moveTo>
                <a:lnTo>
                  <a:pt x="732530" y="656752"/>
                </a:lnTo>
                <a:lnTo>
                  <a:pt x="0" y="656752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76585" y="2379907"/>
            <a:ext cx="108000" cy="13984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6" name="直線矢印コネクタ 55"/>
          <p:cNvCxnSpPr>
            <a:endCxn id="18" idx="1"/>
          </p:cNvCxnSpPr>
          <p:nvPr/>
        </p:nvCxnSpPr>
        <p:spPr>
          <a:xfrm flipV="1">
            <a:off x="578439" y="2368975"/>
            <a:ext cx="364301" cy="59122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>
            <a:endCxn id="17" idx="1"/>
          </p:cNvCxnSpPr>
          <p:nvPr/>
        </p:nvCxnSpPr>
        <p:spPr>
          <a:xfrm>
            <a:off x="574238" y="2427749"/>
            <a:ext cx="223285" cy="98200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角丸四角形 130"/>
          <p:cNvSpPr/>
          <p:nvPr/>
        </p:nvSpPr>
        <p:spPr>
          <a:xfrm>
            <a:off x="1646498" y="906055"/>
            <a:ext cx="894881" cy="1150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668691" y="90542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3" name="正方形/長方形 132"/>
          <p:cNvSpPr/>
          <p:nvPr/>
        </p:nvSpPr>
        <p:spPr>
          <a:xfrm>
            <a:off x="977349" y="2923657"/>
            <a:ext cx="11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1059365" y="3231975"/>
            <a:ext cx="11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テキスト ボックス 134"/>
              <p:cNvSpPr txBox="1"/>
              <p:nvPr/>
            </p:nvSpPr>
            <p:spPr>
              <a:xfrm>
                <a:off x="1433" y="2902657"/>
                <a:ext cx="8680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800" i="1">
                        <a:latin typeface="Cambria Math" panose="02040503050406030204" pitchFamily="18" charset="0"/>
                      </a:rPr>
                      <m:t>を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出</m:t>
                    </m:r>
                  </m:oMath>
                </a14:m>
                <a:r>
                  <a:rPr lang="ja-JP" altLang="en-US" sz="800" dirty="0" smtClean="0"/>
                  <a:t>す</a:t>
                </a:r>
                <a:endParaRPr lang="en-US" altLang="ja-JP" sz="800" dirty="0" smtClean="0"/>
              </a:p>
              <a:p>
                <a:r>
                  <a:rPr lang="ja-JP" altLang="en-US" sz="500" dirty="0" smtClean="0"/>
                  <a:t>→後ほど帰結させる</a:t>
                </a:r>
                <a:r>
                  <a:rPr lang="en-US" altLang="ja-JP" sz="500" dirty="0" smtClean="0"/>
                  <a:t/>
                </a:r>
                <a:br>
                  <a:rPr lang="en-US" altLang="ja-JP" sz="500" dirty="0" smtClean="0"/>
                </a:br>
                <a:r>
                  <a:rPr lang="ja-JP" altLang="en-US" sz="500" dirty="0" smtClean="0"/>
                  <a:t>単一ガウス分布において，</a:t>
                </a:r>
                <a:endParaRPr lang="en-US" altLang="ja-JP" sz="500" dirty="0" smtClean="0"/>
              </a:p>
              <a:p>
                <a:r>
                  <a:rPr lang="ja-JP" altLang="en-US" sz="500" dirty="0" smtClean="0"/>
                  <a:t>観測を中心にできる．</a:t>
                </a:r>
                <a:endParaRPr lang="en-US" altLang="ja-JP" sz="500" dirty="0" smtClean="0"/>
              </a:p>
              <a:p>
                <a:r>
                  <a:rPr lang="ja-JP" altLang="en-US" sz="500" dirty="0" smtClean="0"/>
                  <a:t>→尤度として合理的</a:t>
                </a:r>
                <a:endParaRPr lang="en-US" altLang="ja-JP" sz="500" dirty="0" smtClean="0"/>
              </a:p>
            </p:txBody>
          </p:sp>
        </mc:Choice>
        <mc:Fallback xmlns="">
          <p:sp>
            <p:nvSpPr>
              <p:cNvPr id="135" name="テキスト ボックス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" y="2902657"/>
                <a:ext cx="868089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正方形/長方形 135"/>
          <p:cNvSpPr/>
          <p:nvPr/>
        </p:nvSpPr>
        <p:spPr>
          <a:xfrm>
            <a:off x="76585" y="2950474"/>
            <a:ext cx="10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91265" y="3225320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正方形/長方形 137"/>
          <p:cNvSpPr/>
          <p:nvPr/>
        </p:nvSpPr>
        <p:spPr>
          <a:xfrm>
            <a:off x="141565" y="3304073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9" name="正方形/長方形 128"/>
          <p:cNvSpPr/>
          <p:nvPr/>
        </p:nvSpPr>
        <p:spPr>
          <a:xfrm>
            <a:off x="4109747" y="27493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9" name="正方形/長方形 138"/>
          <p:cNvSpPr/>
          <p:nvPr/>
        </p:nvSpPr>
        <p:spPr>
          <a:xfrm>
            <a:off x="7457729" y="566910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7591703" y="563307"/>
            <a:ext cx="118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8316879" y="662811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2" name="正方形/長方形 141"/>
          <p:cNvSpPr/>
          <p:nvPr/>
        </p:nvSpPr>
        <p:spPr>
          <a:xfrm>
            <a:off x="8036039" y="751780"/>
            <a:ext cx="118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3" name="正方形/長方形 142"/>
          <p:cNvSpPr/>
          <p:nvPr/>
        </p:nvSpPr>
        <p:spPr>
          <a:xfrm>
            <a:off x="4614032" y="1795613"/>
            <a:ext cx="32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4" name="正方形/長方形 143"/>
          <p:cNvSpPr/>
          <p:nvPr/>
        </p:nvSpPr>
        <p:spPr>
          <a:xfrm>
            <a:off x="5975342" y="171153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5" name="正方形/長方形 144"/>
          <p:cNvSpPr/>
          <p:nvPr/>
        </p:nvSpPr>
        <p:spPr>
          <a:xfrm>
            <a:off x="6644852" y="1759454"/>
            <a:ext cx="54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6" name="正方形/長方形 145"/>
          <p:cNvSpPr/>
          <p:nvPr/>
        </p:nvSpPr>
        <p:spPr>
          <a:xfrm>
            <a:off x="7075977" y="2315346"/>
            <a:ext cx="152398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4573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377955" cy="191687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" b="33225"/>
          <a:stretch/>
        </p:blipFill>
        <p:spPr>
          <a:xfrm>
            <a:off x="0" y="1916880"/>
            <a:ext cx="4394200" cy="37314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672" y="2066291"/>
            <a:ext cx="4353588" cy="137268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42615"/>
          <a:stretch/>
        </p:blipFill>
        <p:spPr>
          <a:xfrm>
            <a:off x="4745789" y="3542665"/>
            <a:ext cx="3943353" cy="189547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7455"/>
          <a:stretch/>
        </p:blipFill>
        <p:spPr>
          <a:xfrm>
            <a:off x="4540672" y="247650"/>
            <a:ext cx="4394200" cy="18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498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4253" cy="40257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5701"/>
            <a:ext cx="4171950" cy="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206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70919" cy="203693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36935"/>
            <a:ext cx="3970918" cy="526514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804" y="0"/>
            <a:ext cx="3963565" cy="522837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158" y="5373777"/>
            <a:ext cx="3956211" cy="27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97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5444"/>
          <a:stretch/>
        </p:blipFill>
        <p:spPr>
          <a:xfrm>
            <a:off x="0" y="0"/>
            <a:ext cx="3985626" cy="4867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8839"/>
          <a:stretch/>
        </p:blipFill>
        <p:spPr>
          <a:xfrm>
            <a:off x="14708" y="4867275"/>
            <a:ext cx="3970918" cy="44780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721" b="5600"/>
          <a:stretch/>
        </p:blipFill>
        <p:spPr>
          <a:xfrm>
            <a:off x="4099079" y="0"/>
            <a:ext cx="3970918" cy="4953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7962"/>
          <a:stretch/>
        </p:blipFill>
        <p:spPr>
          <a:xfrm>
            <a:off x="4128493" y="4953000"/>
            <a:ext cx="3941504" cy="4798556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434340" y="917574"/>
            <a:ext cx="7589520" cy="1132205"/>
          </a:xfrm>
          <a:custGeom>
            <a:avLst/>
            <a:gdLst>
              <a:gd name="connsiteX0" fmla="*/ 0 w 7589520"/>
              <a:gd name="connsiteY0" fmla="*/ 0 h 1150620"/>
              <a:gd name="connsiteX1" fmla="*/ 3619500 w 7589520"/>
              <a:gd name="connsiteY1" fmla="*/ 0 h 1150620"/>
              <a:gd name="connsiteX2" fmla="*/ 3619500 w 7589520"/>
              <a:gd name="connsiteY2" fmla="*/ 1150620 h 1150620"/>
              <a:gd name="connsiteX3" fmla="*/ 7589520 w 7589520"/>
              <a:gd name="connsiteY3" fmla="*/ 1150620 h 115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9520" h="1150620">
                <a:moveTo>
                  <a:pt x="0" y="0"/>
                </a:moveTo>
                <a:lnTo>
                  <a:pt x="3619500" y="0"/>
                </a:lnTo>
                <a:lnTo>
                  <a:pt x="3619500" y="1150620"/>
                </a:lnTo>
                <a:lnTo>
                  <a:pt x="7589520" y="11506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34340" y="2065020"/>
            <a:ext cx="7589520" cy="472440"/>
          </a:xfrm>
          <a:custGeom>
            <a:avLst/>
            <a:gdLst>
              <a:gd name="connsiteX0" fmla="*/ 0 w 7589520"/>
              <a:gd name="connsiteY0" fmla="*/ 0 h 419100"/>
              <a:gd name="connsiteX1" fmla="*/ 3436620 w 7589520"/>
              <a:gd name="connsiteY1" fmla="*/ 0 h 419100"/>
              <a:gd name="connsiteX2" fmla="*/ 3436620 w 7589520"/>
              <a:gd name="connsiteY2" fmla="*/ 419100 h 419100"/>
              <a:gd name="connsiteX3" fmla="*/ 7589520 w 7589520"/>
              <a:gd name="connsiteY3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9520" h="419100">
                <a:moveTo>
                  <a:pt x="0" y="0"/>
                </a:moveTo>
                <a:lnTo>
                  <a:pt x="3436620" y="0"/>
                </a:lnTo>
                <a:lnTo>
                  <a:pt x="3436620" y="419100"/>
                </a:lnTo>
                <a:lnTo>
                  <a:pt x="7589520" y="4191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151711" y="1742003"/>
            <a:ext cx="890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尤度がそのまま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重みになっている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236720" y="5049009"/>
            <a:ext cx="5824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重みを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再計算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↓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事前推定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を考慮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3771900" y="2004060"/>
            <a:ext cx="922020" cy="3695700"/>
          </a:xfrm>
          <a:custGeom>
            <a:avLst/>
            <a:gdLst>
              <a:gd name="connsiteX0" fmla="*/ 0 w 922020"/>
              <a:gd name="connsiteY0" fmla="*/ 0 h 3627120"/>
              <a:gd name="connsiteX1" fmla="*/ 0 w 922020"/>
              <a:gd name="connsiteY1" fmla="*/ 2697480 h 3627120"/>
              <a:gd name="connsiteX2" fmla="*/ 274320 w 922020"/>
              <a:gd name="connsiteY2" fmla="*/ 2697480 h 3627120"/>
              <a:gd name="connsiteX3" fmla="*/ 266700 w 922020"/>
              <a:gd name="connsiteY3" fmla="*/ 2773680 h 3627120"/>
              <a:gd name="connsiteX4" fmla="*/ 266700 w 922020"/>
              <a:gd name="connsiteY4" fmla="*/ 3627120 h 3627120"/>
              <a:gd name="connsiteX5" fmla="*/ 922020 w 922020"/>
              <a:gd name="connsiteY5" fmla="*/ 3627120 h 362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" h="3627120">
                <a:moveTo>
                  <a:pt x="0" y="0"/>
                </a:moveTo>
                <a:lnTo>
                  <a:pt x="0" y="2697480"/>
                </a:lnTo>
                <a:lnTo>
                  <a:pt x="274320" y="2697480"/>
                </a:lnTo>
                <a:lnTo>
                  <a:pt x="266700" y="2773680"/>
                </a:lnTo>
                <a:lnTo>
                  <a:pt x="266700" y="3627120"/>
                </a:lnTo>
                <a:lnTo>
                  <a:pt x="922020" y="362712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438150" y="3986213"/>
            <a:ext cx="7510463" cy="485775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434340" y="4882515"/>
            <a:ext cx="7423785" cy="913328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434340" y="7007542"/>
            <a:ext cx="7423785" cy="726757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34340" y="5811083"/>
            <a:ext cx="6980873" cy="823079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240577" y="1797466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25735" y="5097156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415735" y="5421312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548313" y="902333"/>
            <a:ext cx="88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F0"/>
                </a:solidFill>
              </a:rPr>
              <a:t>サンプリングは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単純な動作モデル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52013" y="2025655"/>
            <a:ext cx="889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F0"/>
                </a:solidFill>
              </a:rPr>
              <a:t>サンプリングは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動作モデルと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観測予測を考慮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1891202" y="1059852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837727" y="2180917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37727" y="2292454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2564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5444"/>
          <a:stretch/>
        </p:blipFill>
        <p:spPr>
          <a:xfrm>
            <a:off x="0" y="0"/>
            <a:ext cx="3985626" cy="4867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8839"/>
          <a:stretch/>
        </p:blipFill>
        <p:spPr>
          <a:xfrm>
            <a:off x="14708" y="4867275"/>
            <a:ext cx="3970918" cy="44780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721" b="5600"/>
          <a:stretch/>
        </p:blipFill>
        <p:spPr>
          <a:xfrm>
            <a:off x="4099079" y="0"/>
            <a:ext cx="3970918" cy="4953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7962"/>
          <a:stretch/>
        </p:blipFill>
        <p:spPr>
          <a:xfrm>
            <a:off x="4128493" y="4953000"/>
            <a:ext cx="3941504" cy="4798556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434340" y="917574"/>
            <a:ext cx="7589520" cy="1132205"/>
          </a:xfrm>
          <a:custGeom>
            <a:avLst/>
            <a:gdLst>
              <a:gd name="connsiteX0" fmla="*/ 0 w 7589520"/>
              <a:gd name="connsiteY0" fmla="*/ 0 h 1150620"/>
              <a:gd name="connsiteX1" fmla="*/ 3619500 w 7589520"/>
              <a:gd name="connsiteY1" fmla="*/ 0 h 1150620"/>
              <a:gd name="connsiteX2" fmla="*/ 3619500 w 7589520"/>
              <a:gd name="connsiteY2" fmla="*/ 1150620 h 1150620"/>
              <a:gd name="connsiteX3" fmla="*/ 7589520 w 7589520"/>
              <a:gd name="connsiteY3" fmla="*/ 1150620 h 115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9520" h="1150620">
                <a:moveTo>
                  <a:pt x="0" y="0"/>
                </a:moveTo>
                <a:lnTo>
                  <a:pt x="3619500" y="0"/>
                </a:lnTo>
                <a:lnTo>
                  <a:pt x="3619500" y="1150620"/>
                </a:lnTo>
                <a:lnTo>
                  <a:pt x="7589520" y="11506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34340" y="2065020"/>
            <a:ext cx="7589520" cy="472440"/>
          </a:xfrm>
          <a:custGeom>
            <a:avLst/>
            <a:gdLst>
              <a:gd name="connsiteX0" fmla="*/ 0 w 7589520"/>
              <a:gd name="connsiteY0" fmla="*/ 0 h 419100"/>
              <a:gd name="connsiteX1" fmla="*/ 3436620 w 7589520"/>
              <a:gd name="connsiteY1" fmla="*/ 0 h 419100"/>
              <a:gd name="connsiteX2" fmla="*/ 3436620 w 7589520"/>
              <a:gd name="connsiteY2" fmla="*/ 419100 h 419100"/>
              <a:gd name="connsiteX3" fmla="*/ 7589520 w 7589520"/>
              <a:gd name="connsiteY3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9520" h="419100">
                <a:moveTo>
                  <a:pt x="0" y="0"/>
                </a:moveTo>
                <a:lnTo>
                  <a:pt x="3436620" y="0"/>
                </a:lnTo>
                <a:lnTo>
                  <a:pt x="3436620" y="419100"/>
                </a:lnTo>
                <a:lnTo>
                  <a:pt x="7589520" y="4191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151711" y="1742003"/>
            <a:ext cx="890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尤度がそのまま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重みになっている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236720" y="5049009"/>
            <a:ext cx="5824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重みを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再計算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↓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事前推定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を考慮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3771900" y="2004060"/>
            <a:ext cx="922020" cy="3695700"/>
          </a:xfrm>
          <a:custGeom>
            <a:avLst/>
            <a:gdLst>
              <a:gd name="connsiteX0" fmla="*/ 0 w 922020"/>
              <a:gd name="connsiteY0" fmla="*/ 0 h 3627120"/>
              <a:gd name="connsiteX1" fmla="*/ 0 w 922020"/>
              <a:gd name="connsiteY1" fmla="*/ 2697480 h 3627120"/>
              <a:gd name="connsiteX2" fmla="*/ 274320 w 922020"/>
              <a:gd name="connsiteY2" fmla="*/ 2697480 h 3627120"/>
              <a:gd name="connsiteX3" fmla="*/ 266700 w 922020"/>
              <a:gd name="connsiteY3" fmla="*/ 2773680 h 3627120"/>
              <a:gd name="connsiteX4" fmla="*/ 266700 w 922020"/>
              <a:gd name="connsiteY4" fmla="*/ 3627120 h 3627120"/>
              <a:gd name="connsiteX5" fmla="*/ 922020 w 922020"/>
              <a:gd name="connsiteY5" fmla="*/ 3627120 h 362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" h="3627120">
                <a:moveTo>
                  <a:pt x="0" y="0"/>
                </a:moveTo>
                <a:lnTo>
                  <a:pt x="0" y="2697480"/>
                </a:lnTo>
                <a:lnTo>
                  <a:pt x="274320" y="2697480"/>
                </a:lnTo>
                <a:lnTo>
                  <a:pt x="266700" y="2773680"/>
                </a:lnTo>
                <a:lnTo>
                  <a:pt x="266700" y="3627120"/>
                </a:lnTo>
                <a:lnTo>
                  <a:pt x="922020" y="362712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438150" y="3986213"/>
            <a:ext cx="7510463" cy="485775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434340" y="4882515"/>
            <a:ext cx="7423785" cy="913328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434340" y="7007542"/>
            <a:ext cx="7423785" cy="726757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34340" y="5811083"/>
            <a:ext cx="6980873" cy="823079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240577" y="1797466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25735" y="5097156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415735" y="5421312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548313" y="902333"/>
            <a:ext cx="88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F0"/>
                </a:solidFill>
              </a:rPr>
              <a:t>サンプリングは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単純な動作モデル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52013" y="2025655"/>
            <a:ext cx="889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F0"/>
                </a:solidFill>
              </a:rPr>
              <a:t>サンプリングは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動作モデルと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観測予測を考慮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1891202" y="1059852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837727" y="2180917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37727" y="2292454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83052" y="56552"/>
            <a:ext cx="1652098" cy="1339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275629" y="56552"/>
            <a:ext cx="1652098" cy="13394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141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42134"/>
          <a:stretch/>
        </p:blipFill>
        <p:spPr>
          <a:xfrm>
            <a:off x="3387634" y="0"/>
            <a:ext cx="3300284" cy="24209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3373845" y="899284"/>
            <a:ext cx="3309258" cy="235131"/>
          </a:xfrm>
          <a:custGeom>
            <a:avLst/>
            <a:gdLst>
              <a:gd name="connsiteX0" fmla="*/ 2316480 w 3309258"/>
              <a:gd name="connsiteY0" fmla="*/ 0 h 235131"/>
              <a:gd name="connsiteX1" fmla="*/ 3309258 w 3309258"/>
              <a:gd name="connsiteY1" fmla="*/ 0 h 235131"/>
              <a:gd name="connsiteX2" fmla="*/ 3309258 w 3309258"/>
              <a:gd name="connsiteY2" fmla="*/ 95794 h 235131"/>
              <a:gd name="connsiteX3" fmla="*/ 1602378 w 3309258"/>
              <a:gd name="connsiteY3" fmla="*/ 95794 h 235131"/>
              <a:gd name="connsiteX4" fmla="*/ 1602378 w 3309258"/>
              <a:gd name="connsiteY4" fmla="*/ 235131 h 235131"/>
              <a:gd name="connsiteX5" fmla="*/ 0 w 3309258"/>
              <a:gd name="connsiteY5" fmla="*/ 235131 h 235131"/>
              <a:gd name="connsiteX6" fmla="*/ 0 w 3309258"/>
              <a:gd name="connsiteY6" fmla="*/ 95794 h 235131"/>
              <a:gd name="connsiteX7" fmla="*/ 2325189 w 3309258"/>
              <a:gd name="connsiteY7" fmla="*/ 95794 h 235131"/>
              <a:gd name="connsiteX8" fmla="*/ 2316480 w 3309258"/>
              <a:gd name="connsiteY8" fmla="*/ 0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9258" h="235131">
                <a:moveTo>
                  <a:pt x="2316480" y="0"/>
                </a:moveTo>
                <a:lnTo>
                  <a:pt x="3309258" y="0"/>
                </a:lnTo>
                <a:lnTo>
                  <a:pt x="3309258" y="95794"/>
                </a:lnTo>
                <a:lnTo>
                  <a:pt x="1602378" y="95794"/>
                </a:lnTo>
                <a:lnTo>
                  <a:pt x="1602378" y="235131"/>
                </a:lnTo>
                <a:lnTo>
                  <a:pt x="0" y="235131"/>
                </a:lnTo>
                <a:lnTo>
                  <a:pt x="0" y="95794"/>
                </a:lnTo>
                <a:lnTo>
                  <a:pt x="2325189" y="95794"/>
                </a:lnTo>
                <a:lnTo>
                  <a:pt x="231648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382554" y="1012495"/>
            <a:ext cx="3300549" cy="243840"/>
          </a:xfrm>
          <a:custGeom>
            <a:avLst/>
            <a:gdLst>
              <a:gd name="connsiteX0" fmla="*/ 1619794 w 3300549"/>
              <a:gd name="connsiteY0" fmla="*/ 8709 h 243840"/>
              <a:gd name="connsiteX1" fmla="*/ 1619794 w 3300549"/>
              <a:gd name="connsiteY1" fmla="*/ 148046 h 243840"/>
              <a:gd name="connsiteX2" fmla="*/ 0 w 3300549"/>
              <a:gd name="connsiteY2" fmla="*/ 148046 h 243840"/>
              <a:gd name="connsiteX3" fmla="*/ 0 w 3300549"/>
              <a:gd name="connsiteY3" fmla="*/ 243840 h 243840"/>
              <a:gd name="connsiteX4" fmla="*/ 783771 w 3300549"/>
              <a:gd name="connsiteY4" fmla="*/ 243840 h 243840"/>
              <a:gd name="connsiteX5" fmla="*/ 783771 w 3300549"/>
              <a:gd name="connsiteY5" fmla="*/ 148046 h 243840"/>
              <a:gd name="connsiteX6" fmla="*/ 3300549 w 3300549"/>
              <a:gd name="connsiteY6" fmla="*/ 148046 h 243840"/>
              <a:gd name="connsiteX7" fmla="*/ 3300549 w 3300549"/>
              <a:gd name="connsiteY7" fmla="*/ 0 h 243840"/>
              <a:gd name="connsiteX8" fmla="*/ 1619794 w 3300549"/>
              <a:gd name="connsiteY8" fmla="*/ 8709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0549" h="243840">
                <a:moveTo>
                  <a:pt x="1619794" y="8709"/>
                </a:moveTo>
                <a:lnTo>
                  <a:pt x="1619794" y="148046"/>
                </a:lnTo>
                <a:lnTo>
                  <a:pt x="0" y="148046"/>
                </a:lnTo>
                <a:lnTo>
                  <a:pt x="0" y="243840"/>
                </a:lnTo>
                <a:lnTo>
                  <a:pt x="783771" y="243840"/>
                </a:lnTo>
                <a:lnTo>
                  <a:pt x="783771" y="148046"/>
                </a:lnTo>
                <a:lnTo>
                  <a:pt x="3300549" y="148046"/>
                </a:lnTo>
                <a:lnTo>
                  <a:pt x="3300549" y="0"/>
                </a:lnTo>
                <a:lnTo>
                  <a:pt x="1619794" y="8709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3391263" y="1169249"/>
            <a:ext cx="3300548" cy="217714"/>
          </a:xfrm>
          <a:custGeom>
            <a:avLst/>
            <a:gdLst>
              <a:gd name="connsiteX0" fmla="*/ 792480 w 3300548"/>
              <a:gd name="connsiteY0" fmla="*/ 0 h 217714"/>
              <a:gd name="connsiteX1" fmla="*/ 792480 w 3300548"/>
              <a:gd name="connsiteY1" fmla="*/ 104503 h 217714"/>
              <a:gd name="connsiteX2" fmla="*/ 0 w 3300548"/>
              <a:gd name="connsiteY2" fmla="*/ 104503 h 217714"/>
              <a:gd name="connsiteX3" fmla="*/ 0 w 3300548"/>
              <a:gd name="connsiteY3" fmla="*/ 217714 h 217714"/>
              <a:gd name="connsiteX4" fmla="*/ 2978331 w 3300548"/>
              <a:gd name="connsiteY4" fmla="*/ 217714 h 217714"/>
              <a:gd name="connsiteX5" fmla="*/ 2978331 w 3300548"/>
              <a:gd name="connsiteY5" fmla="*/ 78377 h 217714"/>
              <a:gd name="connsiteX6" fmla="*/ 3300548 w 3300548"/>
              <a:gd name="connsiteY6" fmla="*/ 78377 h 217714"/>
              <a:gd name="connsiteX7" fmla="*/ 3300548 w 3300548"/>
              <a:gd name="connsiteY7" fmla="*/ 0 h 217714"/>
              <a:gd name="connsiteX8" fmla="*/ 792480 w 3300548"/>
              <a:gd name="connsiteY8" fmla="*/ 0 h 2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0548" h="217714">
                <a:moveTo>
                  <a:pt x="792480" y="0"/>
                </a:moveTo>
                <a:lnTo>
                  <a:pt x="792480" y="104503"/>
                </a:lnTo>
                <a:lnTo>
                  <a:pt x="0" y="104503"/>
                </a:lnTo>
                <a:lnTo>
                  <a:pt x="0" y="217714"/>
                </a:lnTo>
                <a:lnTo>
                  <a:pt x="2978331" y="217714"/>
                </a:lnTo>
                <a:lnTo>
                  <a:pt x="2978331" y="78377"/>
                </a:lnTo>
                <a:lnTo>
                  <a:pt x="3300548" y="78377"/>
                </a:lnTo>
                <a:lnTo>
                  <a:pt x="3300548" y="0"/>
                </a:lnTo>
                <a:lnTo>
                  <a:pt x="79248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387634" y="1273752"/>
            <a:ext cx="3295469" cy="252549"/>
          </a:xfrm>
          <a:custGeom>
            <a:avLst/>
            <a:gdLst>
              <a:gd name="connsiteX0" fmla="*/ 2960914 w 3257006"/>
              <a:gd name="connsiteY0" fmla="*/ 0 h 269966"/>
              <a:gd name="connsiteX1" fmla="*/ 2960914 w 3257006"/>
              <a:gd name="connsiteY1" fmla="*/ 156754 h 269966"/>
              <a:gd name="connsiteX2" fmla="*/ 0 w 3257006"/>
              <a:gd name="connsiteY2" fmla="*/ 156754 h 269966"/>
              <a:gd name="connsiteX3" fmla="*/ 0 w 3257006"/>
              <a:gd name="connsiteY3" fmla="*/ 269966 h 269966"/>
              <a:gd name="connsiteX4" fmla="*/ 1584960 w 3257006"/>
              <a:gd name="connsiteY4" fmla="*/ 269966 h 269966"/>
              <a:gd name="connsiteX5" fmla="*/ 1584960 w 3257006"/>
              <a:gd name="connsiteY5" fmla="*/ 165463 h 269966"/>
              <a:gd name="connsiteX6" fmla="*/ 3257006 w 3257006"/>
              <a:gd name="connsiteY6" fmla="*/ 165463 h 269966"/>
              <a:gd name="connsiteX7" fmla="*/ 3257006 w 3257006"/>
              <a:gd name="connsiteY7" fmla="*/ 17417 h 269966"/>
              <a:gd name="connsiteX8" fmla="*/ 2960914 w 3257006"/>
              <a:gd name="connsiteY8" fmla="*/ 0 h 269966"/>
              <a:gd name="connsiteX0" fmla="*/ 2960914 w 3257006"/>
              <a:gd name="connsiteY0" fmla="*/ 1633 h 252549"/>
              <a:gd name="connsiteX1" fmla="*/ 2960914 w 3257006"/>
              <a:gd name="connsiteY1" fmla="*/ 139337 h 252549"/>
              <a:gd name="connsiteX2" fmla="*/ 0 w 3257006"/>
              <a:gd name="connsiteY2" fmla="*/ 139337 h 252549"/>
              <a:gd name="connsiteX3" fmla="*/ 0 w 3257006"/>
              <a:gd name="connsiteY3" fmla="*/ 252549 h 252549"/>
              <a:gd name="connsiteX4" fmla="*/ 1584960 w 3257006"/>
              <a:gd name="connsiteY4" fmla="*/ 252549 h 252549"/>
              <a:gd name="connsiteX5" fmla="*/ 1584960 w 3257006"/>
              <a:gd name="connsiteY5" fmla="*/ 148046 h 252549"/>
              <a:gd name="connsiteX6" fmla="*/ 3257006 w 3257006"/>
              <a:gd name="connsiteY6" fmla="*/ 148046 h 252549"/>
              <a:gd name="connsiteX7" fmla="*/ 3257006 w 3257006"/>
              <a:gd name="connsiteY7" fmla="*/ 0 h 252549"/>
              <a:gd name="connsiteX8" fmla="*/ 2960914 w 3257006"/>
              <a:gd name="connsiteY8" fmla="*/ 1633 h 252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7006" h="252549">
                <a:moveTo>
                  <a:pt x="2960914" y="1633"/>
                </a:moveTo>
                <a:lnTo>
                  <a:pt x="2960914" y="139337"/>
                </a:lnTo>
                <a:lnTo>
                  <a:pt x="0" y="139337"/>
                </a:lnTo>
                <a:lnTo>
                  <a:pt x="0" y="252549"/>
                </a:lnTo>
                <a:lnTo>
                  <a:pt x="1584960" y="252549"/>
                </a:lnTo>
                <a:lnTo>
                  <a:pt x="1584960" y="148046"/>
                </a:lnTo>
                <a:lnTo>
                  <a:pt x="3257006" y="148046"/>
                </a:lnTo>
                <a:lnTo>
                  <a:pt x="3257006" y="0"/>
                </a:lnTo>
                <a:lnTo>
                  <a:pt x="2960914" y="1633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71345" y="1268955"/>
            <a:ext cx="3073919" cy="25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中かっこ 19"/>
          <p:cNvSpPr/>
          <p:nvPr/>
        </p:nvSpPr>
        <p:spPr>
          <a:xfrm>
            <a:off x="3222820" y="1526301"/>
            <a:ext cx="105280" cy="2340000"/>
          </a:xfrm>
          <a:prstGeom prst="rightBrace">
            <a:avLst>
              <a:gd name="adj1" fmla="val 8333"/>
              <a:gd name="adj2" fmla="val 2307"/>
            </a:avLst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3393984" y="1550975"/>
            <a:ext cx="3295650" cy="234950"/>
          </a:xfrm>
          <a:custGeom>
            <a:avLst/>
            <a:gdLst>
              <a:gd name="connsiteX0" fmla="*/ 781050 w 3295650"/>
              <a:gd name="connsiteY0" fmla="*/ 0 h 234950"/>
              <a:gd name="connsiteX1" fmla="*/ 781050 w 3295650"/>
              <a:gd name="connsiteY1" fmla="*/ 133350 h 234950"/>
              <a:gd name="connsiteX2" fmla="*/ 0 w 3295650"/>
              <a:gd name="connsiteY2" fmla="*/ 133350 h 234950"/>
              <a:gd name="connsiteX3" fmla="*/ 0 w 3295650"/>
              <a:gd name="connsiteY3" fmla="*/ 234950 h 234950"/>
              <a:gd name="connsiteX4" fmla="*/ 3295650 w 3295650"/>
              <a:gd name="connsiteY4" fmla="*/ 234950 h 234950"/>
              <a:gd name="connsiteX5" fmla="*/ 3295650 w 3295650"/>
              <a:gd name="connsiteY5" fmla="*/ 0 h 234950"/>
              <a:gd name="connsiteX6" fmla="*/ 781050 w 3295650"/>
              <a:gd name="connsiteY6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5650" h="234950">
                <a:moveTo>
                  <a:pt x="781050" y="0"/>
                </a:moveTo>
                <a:lnTo>
                  <a:pt x="781050" y="133350"/>
                </a:lnTo>
                <a:lnTo>
                  <a:pt x="0" y="133350"/>
                </a:lnTo>
                <a:lnTo>
                  <a:pt x="0" y="234950"/>
                </a:lnTo>
                <a:lnTo>
                  <a:pt x="3295650" y="234950"/>
                </a:lnTo>
                <a:lnTo>
                  <a:pt x="3295650" y="0"/>
                </a:lnTo>
                <a:lnTo>
                  <a:pt x="78105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3387634" y="1804975"/>
            <a:ext cx="3302000" cy="234950"/>
          </a:xfrm>
          <a:custGeom>
            <a:avLst/>
            <a:gdLst>
              <a:gd name="connsiteX0" fmla="*/ 0 w 3302000"/>
              <a:gd name="connsiteY0" fmla="*/ 0 h 234950"/>
              <a:gd name="connsiteX1" fmla="*/ 0 w 3302000"/>
              <a:gd name="connsiteY1" fmla="*/ 234950 h 234950"/>
              <a:gd name="connsiteX2" fmla="*/ 431800 w 3302000"/>
              <a:gd name="connsiteY2" fmla="*/ 234950 h 234950"/>
              <a:gd name="connsiteX3" fmla="*/ 431800 w 3302000"/>
              <a:gd name="connsiteY3" fmla="*/ 95250 h 234950"/>
              <a:gd name="connsiteX4" fmla="*/ 3302000 w 3302000"/>
              <a:gd name="connsiteY4" fmla="*/ 95250 h 234950"/>
              <a:gd name="connsiteX5" fmla="*/ 3302000 w 3302000"/>
              <a:gd name="connsiteY5" fmla="*/ 0 h 234950"/>
              <a:gd name="connsiteX6" fmla="*/ 0 w 3302000"/>
              <a:gd name="connsiteY6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2000" h="234950">
                <a:moveTo>
                  <a:pt x="0" y="0"/>
                </a:moveTo>
                <a:lnTo>
                  <a:pt x="0" y="234950"/>
                </a:lnTo>
                <a:lnTo>
                  <a:pt x="431800" y="234950"/>
                </a:lnTo>
                <a:lnTo>
                  <a:pt x="431800" y="95250"/>
                </a:lnTo>
                <a:lnTo>
                  <a:pt x="3302000" y="95250"/>
                </a:lnTo>
                <a:lnTo>
                  <a:pt x="330200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1345" y="2941650"/>
            <a:ext cx="2193939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3838484" y="1930387"/>
            <a:ext cx="1587500" cy="104775"/>
          </a:xfrm>
          <a:custGeom>
            <a:avLst/>
            <a:gdLst>
              <a:gd name="connsiteX0" fmla="*/ 0 w 1587500"/>
              <a:gd name="connsiteY0" fmla="*/ 0 h 114300"/>
              <a:gd name="connsiteX1" fmla="*/ 0 w 1587500"/>
              <a:gd name="connsiteY1" fmla="*/ 114300 h 114300"/>
              <a:gd name="connsiteX2" fmla="*/ 1587500 w 1587500"/>
              <a:gd name="connsiteY2" fmla="*/ 114300 h 114300"/>
              <a:gd name="connsiteX3" fmla="*/ 1587500 w 1587500"/>
              <a:gd name="connsiteY3" fmla="*/ 25400 h 114300"/>
              <a:gd name="connsiteX4" fmla="*/ 0 w 1587500"/>
              <a:gd name="connsiteY4" fmla="*/ 0 h 114300"/>
              <a:gd name="connsiteX0" fmla="*/ 0 w 1587500"/>
              <a:gd name="connsiteY0" fmla="*/ 0 h 114300"/>
              <a:gd name="connsiteX1" fmla="*/ 0 w 1587500"/>
              <a:gd name="connsiteY1" fmla="*/ 114300 h 114300"/>
              <a:gd name="connsiteX2" fmla="*/ 1587500 w 1587500"/>
              <a:gd name="connsiteY2" fmla="*/ 114300 h 114300"/>
              <a:gd name="connsiteX3" fmla="*/ 1582738 w 1587500"/>
              <a:gd name="connsiteY3" fmla="*/ 11112 h 114300"/>
              <a:gd name="connsiteX4" fmla="*/ 0 w 1587500"/>
              <a:gd name="connsiteY4" fmla="*/ 0 h 114300"/>
              <a:gd name="connsiteX0" fmla="*/ 0 w 1587500"/>
              <a:gd name="connsiteY0" fmla="*/ 0 h 104775"/>
              <a:gd name="connsiteX1" fmla="*/ 0 w 1587500"/>
              <a:gd name="connsiteY1" fmla="*/ 104775 h 104775"/>
              <a:gd name="connsiteX2" fmla="*/ 1587500 w 1587500"/>
              <a:gd name="connsiteY2" fmla="*/ 104775 h 104775"/>
              <a:gd name="connsiteX3" fmla="*/ 1582738 w 1587500"/>
              <a:gd name="connsiteY3" fmla="*/ 1587 h 104775"/>
              <a:gd name="connsiteX4" fmla="*/ 0 w 1587500"/>
              <a:gd name="connsiteY4" fmla="*/ 0 h 104775"/>
              <a:gd name="connsiteX0" fmla="*/ 0 w 1587500"/>
              <a:gd name="connsiteY0" fmla="*/ 0 h 104775"/>
              <a:gd name="connsiteX1" fmla="*/ 0 w 1587500"/>
              <a:gd name="connsiteY1" fmla="*/ 104775 h 104775"/>
              <a:gd name="connsiteX2" fmla="*/ 1587500 w 1587500"/>
              <a:gd name="connsiteY2" fmla="*/ 104775 h 104775"/>
              <a:gd name="connsiteX3" fmla="*/ 1587500 w 1587500"/>
              <a:gd name="connsiteY3" fmla="*/ 1587 h 104775"/>
              <a:gd name="connsiteX4" fmla="*/ 0 w 1587500"/>
              <a:gd name="connsiteY4" fmla="*/ 0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0" h="104775">
                <a:moveTo>
                  <a:pt x="0" y="0"/>
                </a:moveTo>
                <a:lnTo>
                  <a:pt x="0" y="104775"/>
                </a:lnTo>
                <a:lnTo>
                  <a:pt x="1587500" y="104775"/>
                </a:lnTo>
                <a:lnTo>
                  <a:pt x="1587500" y="158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3381284" y="1925625"/>
            <a:ext cx="3314700" cy="228600"/>
          </a:xfrm>
          <a:custGeom>
            <a:avLst/>
            <a:gdLst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14700 w 3314700"/>
              <a:gd name="connsiteY7" fmla="*/ 12700 h 228600"/>
              <a:gd name="connsiteX8" fmla="*/ 2076450 w 3314700"/>
              <a:gd name="connsiteY8" fmla="*/ 0 h 228600"/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09938 w 3314700"/>
              <a:gd name="connsiteY7" fmla="*/ 7937 h 228600"/>
              <a:gd name="connsiteX8" fmla="*/ 2076450 w 3314700"/>
              <a:gd name="connsiteY8" fmla="*/ 0 h 228600"/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14700 w 3314700"/>
              <a:gd name="connsiteY7" fmla="*/ 7937 h 228600"/>
              <a:gd name="connsiteX8" fmla="*/ 2076450 w 331470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228600">
                <a:moveTo>
                  <a:pt x="2076450" y="0"/>
                </a:moveTo>
                <a:lnTo>
                  <a:pt x="2076450" y="127000"/>
                </a:lnTo>
                <a:lnTo>
                  <a:pt x="0" y="127000"/>
                </a:lnTo>
                <a:lnTo>
                  <a:pt x="0" y="228600"/>
                </a:lnTo>
                <a:lnTo>
                  <a:pt x="1162050" y="228600"/>
                </a:lnTo>
                <a:lnTo>
                  <a:pt x="1162050" y="127000"/>
                </a:lnTo>
                <a:lnTo>
                  <a:pt x="3314700" y="127000"/>
                </a:lnTo>
                <a:lnTo>
                  <a:pt x="3314700" y="7937"/>
                </a:lnTo>
                <a:lnTo>
                  <a:pt x="2076450" y="0"/>
                </a:lnTo>
                <a:close/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3387634" y="2058975"/>
            <a:ext cx="3321050" cy="254000"/>
          </a:xfrm>
          <a:custGeom>
            <a:avLst/>
            <a:gdLst>
              <a:gd name="connsiteX0" fmla="*/ 1174750 w 3321050"/>
              <a:gd name="connsiteY0" fmla="*/ 0 h 254000"/>
              <a:gd name="connsiteX1" fmla="*/ 1174750 w 3321050"/>
              <a:gd name="connsiteY1" fmla="*/ 120650 h 254000"/>
              <a:gd name="connsiteX2" fmla="*/ 0 w 3321050"/>
              <a:gd name="connsiteY2" fmla="*/ 120650 h 254000"/>
              <a:gd name="connsiteX3" fmla="*/ 0 w 3321050"/>
              <a:gd name="connsiteY3" fmla="*/ 254000 h 254000"/>
              <a:gd name="connsiteX4" fmla="*/ 730250 w 3321050"/>
              <a:gd name="connsiteY4" fmla="*/ 254000 h 254000"/>
              <a:gd name="connsiteX5" fmla="*/ 730250 w 3321050"/>
              <a:gd name="connsiteY5" fmla="*/ 120650 h 254000"/>
              <a:gd name="connsiteX6" fmla="*/ 3321050 w 3321050"/>
              <a:gd name="connsiteY6" fmla="*/ 120650 h 254000"/>
              <a:gd name="connsiteX7" fmla="*/ 3321050 w 3321050"/>
              <a:gd name="connsiteY7" fmla="*/ 6350 h 254000"/>
              <a:gd name="connsiteX8" fmla="*/ 1174750 w 3321050"/>
              <a:gd name="connsiteY8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1050" h="254000">
                <a:moveTo>
                  <a:pt x="1174750" y="0"/>
                </a:moveTo>
                <a:lnTo>
                  <a:pt x="1174750" y="120650"/>
                </a:lnTo>
                <a:lnTo>
                  <a:pt x="0" y="120650"/>
                </a:lnTo>
                <a:lnTo>
                  <a:pt x="0" y="254000"/>
                </a:lnTo>
                <a:lnTo>
                  <a:pt x="730250" y="254000"/>
                </a:lnTo>
                <a:lnTo>
                  <a:pt x="730250" y="120650"/>
                </a:lnTo>
                <a:lnTo>
                  <a:pt x="3321050" y="120650"/>
                </a:lnTo>
                <a:lnTo>
                  <a:pt x="3321050" y="6350"/>
                </a:lnTo>
                <a:lnTo>
                  <a:pt x="1174750" y="0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1345" y="3471115"/>
            <a:ext cx="2193939" cy="36152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2339884" y="1722425"/>
            <a:ext cx="1054100" cy="336550"/>
          </a:xfrm>
          <a:custGeom>
            <a:avLst/>
            <a:gdLst>
              <a:gd name="connsiteX0" fmla="*/ 1054100 w 1054100"/>
              <a:gd name="connsiteY0" fmla="*/ 0 h 336550"/>
              <a:gd name="connsiteX1" fmla="*/ 0 w 1054100"/>
              <a:gd name="connsiteY1" fmla="*/ 0 h 336550"/>
              <a:gd name="connsiteX2" fmla="*/ 0 w 1054100"/>
              <a:gd name="connsiteY2" fmla="*/ 33655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100" h="336550">
                <a:moveTo>
                  <a:pt x="1054100" y="0"/>
                </a:moveTo>
                <a:lnTo>
                  <a:pt x="0" y="0"/>
                </a:lnTo>
                <a:lnTo>
                  <a:pt x="0" y="3365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2365284" y="1957375"/>
            <a:ext cx="1009650" cy="901700"/>
          </a:xfrm>
          <a:custGeom>
            <a:avLst/>
            <a:gdLst>
              <a:gd name="connsiteX0" fmla="*/ 1009650 w 1009650"/>
              <a:gd name="connsiteY0" fmla="*/ 0 h 901700"/>
              <a:gd name="connsiteX1" fmla="*/ 101600 w 1009650"/>
              <a:gd name="connsiteY1" fmla="*/ 0 h 901700"/>
              <a:gd name="connsiteX2" fmla="*/ 101600 w 1009650"/>
              <a:gd name="connsiteY2" fmla="*/ 901700 h 901700"/>
              <a:gd name="connsiteX3" fmla="*/ 0 w 1009650"/>
              <a:gd name="connsiteY3" fmla="*/ 901700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650" h="901700">
                <a:moveTo>
                  <a:pt x="1009650" y="0"/>
                </a:moveTo>
                <a:lnTo>
                  <a:pt x="101600" y="0"/>
                </a:lnTo>
                <a:lnTo>
                  <a:pt x="101600" y="901700"/>
                </a:lnTo>
                <a:lnTo>
                  <a:pt x="0" y="9017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2365284" y="2027225"/>
            <a:ext cx="1473200" cy="965200"/>
          </a:xfrm>
          <a:custGeom>
            <a:avLst/>
            <a:gdLst>
              <a:gd name="connsiteX0" fmla="*/ 1473200 w 1473200"/>
              <a:gd name="connsiteY0" fmla="*/ 0 h 965200"/>
              <a:gd name="connsiteX1" fmla="*/ 165100 w 1473200"/>
              <a:gd name="connsiteY1" fmla="*/ 0 h 965200"/>
              <a:gd name="connsiteX2" fmla="*/ 165100 w 1473200"/>
              <a:gd name="connsiteY2" fmla="*/ 965200 h 965200"/>
              <a:gd name="connsiteX3" fmla="*/ 0 w 1473200"/>
              <a:gd name="connsiteY3" fmla="*/ 9652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965200">
                <a:moveTo>
                  <a:pt x="1473200" y="0"/>
                </a:moveTo>
                <a:lnTo>
                  <a:pt x="165100" y="0"/>
                </a:lnTo>
                <a:lnTo>
                  <a:pt x="165100" y="965200"/>
                </a:lnTo>
                <a:lnTo>
                  <a:pt x="0" y="96520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2365284" y="2109775"/>
            <a:ext cx="1016000" cy="1073150"/>
          </a:xfrm>
          <a:custGeom>
            <a:avLst/>
            <a:gdLst>
              <a:gd name="connsiteX0" fmla="*/ 1016000 w 1016000"/>
              <a:gd name="connsiteY0" fmla="*/ 0 h 1073150"/>
              <a:gd name="connsiteX1" fmla="*/ 254000 w 1016000"/>
              <a:gd name="connsiteY1" fmla="*/ 0 h 1073150"/>
              <a:gd name="connsiteX2" fmla="*/ 254000 w 1016000"/>
              <a:gd name="connsiteY2" fmla="*/ 1073150 h 1073150"/>
              <a:gd name="connsiteX3" fmla="*/ 0 w 1016000"/>
              <a:gd name="connsiteY3" fmla="*/ 107315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1073150">
                <a:moveTo>
                  <a:pt x="1016000" y="0"/>
                </a:moveTo>
                <a:lnTo>
                  <a:pt x="254000" y="0"/>
                </a:lnTo>
                <a:lnTo>
                  <a:pt x="254000" y="1073150"/>
                </a:lnTo>
                <a:lnTo>
                  <a:pt x="0" y="107315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2368459" y="2243125"/>
            <a:ext cx="1022350" cy="1403350"/>
          </a:xfrm>
          <a:custGeom>
            <a:avLst/>
            <a:gdLst>
              <a:gd name="connsiteX0" fmla="*/ 1022350 w 1022350"/>
              <a:gd name="connsiteY0" fmla="*/ 0 h 1403350"/>
              <a:gd name="connsiteX1" fmla="*/ 330200 w 1022350"/>
              <a:gd name="connsiteY1" fmla="*/ 0 h 1403350"/>
              <a:gd name="connsiteX2" fmla="*/ 330200 w 1022350"/>
              <a:gd name="connsiteY2" fmla="*/ 1403350 h 1403350"/>
              <a:gd name="connsiteX3" fmla="*/ 0 w 1022350"/>
              <a:gd name="connsiteY3" fmla="*/ 140335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350" h="1403350">
                <a:moveTo>
                  <a:pt x="1022350" y="0"/>
                </a:moveTo>
                <a:lnTo>
                  <a:pt x="330200" y="0"/>
                </a:lnTo>
                <a:lnTo>
                  <a:pt x="330200" y="1403350"/>
                </a:lnTo>
                <a:lnTo>
                  <a:pt x="0" y="140335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/>
          <p:cNvCxnSpPr/>
          <p:nvPr/>
        </p:nvCxnSpPr>
        <p:spPr>
          <a:xfrm flipH="1">
            <a:off x="3245264" y="1322375"/>
            <a:ext cx="14237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H="1">
            <a:off x="3245264" y="1205535"/>
            <a:ext cx="13729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 flipH="1">
            <a:off x="3245264" y="1009535"/>
            <a:ext cx="128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3990531" y="1024456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458653" y="1037515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588703" y="1286985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387001" y="1297060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574518" y="1678151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531452" y="1809521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538657" y="2063521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592486" y="2077475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398468" y="2198125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603250" y="1530350"/>
            <a:ext cx="2095500" cy="717550"/>
          </a:xfrm>
          <a:custGeom>
            <a:avLst/>
            <a:gdLst>
              <a:gd name="connsiteX0" fmla="*/ 2095500 w 2095500"/>
              <a:gd name="connsiteY0" fmla="*/ 717550 h 717550"/>
              <a:gd name="connsiteX1" fmla="*/ 2095500 w 2095500"/>
              <a:gd name="connsiteY1" fmla="*/ 88900 h 717550"/>
              <a:gd name="connsiteX2" fmla="*/ 374650 w 2095500"/>
              <a:gd name="connsiteY2" fmla="*/ 88900 h 717550"/>
              <a:gd name="connsiteX3" fmla="*/ 285750 w 2095500"/>
              <a:gd name="connsiteY3" fmla="*/ 0 h 717550"/>
              <a:gd name="connsiteX4" fmla="*/ 0 w 2095500"/>
              <a:gd name="connsiteY4" fmla="*/ 0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717550">
                <a:moveTo>
                  <a:pt x="2095500" y="717550"/>
                </a:moveTo>
                <a:lnTo>
                  <a:pt x="2095500" y="88900"/>
                </a:lnTo>
                <a:lnTo>
                  <a:pt x="374650" y="88900"/>
                </a:lnTo>
                <a:lnTo>
                  <a:pt x="2857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360162" y="1599314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002153" y="30566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15120" y="2951025"/>
            <a:ext cx="72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11815" y="2944540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799604" y="377069"/>
            <a:ext cx="23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145680" y="377285"/>
            <a:ext cx="190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530190" y="1101720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447244" y="1635337"/>
            <a:ext cx="25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752837" y="1640040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42494" y="206951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790484" y="206951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400529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766852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33825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389279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570149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883599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088691" y="309359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86080" y="3176861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506644" y="3093599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506644" y="317799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blipFill rotWithShape="0">
                <a:blip r:embed="rId4"/>
                <a:stretch>
                  <a:fillRect l="-495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コネクタ 42"/>
          <p:cNvCxnSpPr>
            <a:stCxn id="34" idx="2"/>
            <a:endCxn id="34" idx="2"/>
          </p:cNvCxnSpPr>
          <p:nvPr/>
        </p:nvCxnSpPr>
        <p:spPr>
          <a:xfrm>
            <a:off x="2530384" y="29924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>
            <a:stCxn id="34" idx="2"/>
            <a:endCxn id="41" idx="0"/>
          </p:cNvCxnSpPr>
          <p:nvPr/>
        </p:nvCxnSpPr>
        <p:spPr>
          <a:xfrm>
            <a:off x="2530384" y="2992425"/>
            <a:ext cx="1588" cy="289179"/>
          </a:xfrm>
          <a:prstGeom prst="line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/>
          <p:cNvSpPr/>
          <p:nvPr/>
        </p:nvSpPr>
        <p:spPr>
          <a:xfrm>
            <a:off x="2722798" y="32997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25435" y="2949586"/>
            <a:ext cx="108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66335" y="3076833"/>
            <a:ext cx="828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フリーフォーム 100"/>
          <p:cNvSpPr/>
          <p:nvPr/>
        </p:nvSpPr>
        <p:spPr>
          <a:xfrm>
            <a:off x="750094" y="31456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2383340" y="3301089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2494950" y="3290980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2227040" y="3321806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2410114" y="340579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9" name="正方形/長方形 108"/>
          <p:cNvSpPr/>
          <p:nvPr/>
        </p:nvSpPr>
        <p:spPr>
          <a:xfrm>
            <a:off x="2412016" y="330321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0" name="正方形/長方形 109"/>
          <p:cNvSpPr/>
          <p:nvPr/>
        </p:nvSpPr>
        <p:spPr>
          <a:xfrm>
            <a:off x="2517588" y="340572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1" name="正方形/長方形 110"/>
          <p:cNvSpPr/>
          <p:nvPr/>
        </p:nvSpPr>
        <p:spPr>
          <a:xfrm>
            <a:off x="2259614" y="3358047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2" name="正方形/長方形 111"/>
          <p:cNvSpPr/>
          <p:nvPr/>
        </p:nvSpPr>
        <p:spPr>
          <a:xfrm>
            <a:off x="2753446" y="330092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2749075" y="339635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2650178" y="3093361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15" name="正方形/長方形 114"/>
          <p:cNvSpPr/>
          <p:nvPr/>
        </p:nvSpPr>
        <p:spPr>
          <a:xfrm>
            <a:off x="2738797" y="313845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2919667" y="313845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9384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861647" y="706158"/>
                <a:ext cx="2736005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</m:nary>
                  </m:oMath>
                </a14:m>
                <a:r>
                  <a:rPr kumimoji="1" lang="ja-JP" altLang="en-US" dirty="0" smtClean="0"/>
                  <a:t> 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47" y="706158"/>
                <a:ext cx="2736005" cy="391133"/>
              </a:xfrm>
              <a:prstGeom prst="rect">
                <a:avLst/>
              </a:prstGeom>
              <a:blipFill rotWithShape="0">
                <a:blip r:embed="rId2"/>
                <a:stretch>
                  <a:fillRect l="-3118" t="-110938" r="-1114" b="-1734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60470" y="-52156"/>
                <a:ext cx="3167662" cy="610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pt-BR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70" y="-52156"/>
                <a:ext cx="3167662" cy="610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763903" y="825997"/>
                <a:ext cx="1741482" cy="18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 sz="1200" dirty="0" smtClean="0"/>
                  <a:t>クロネッカーのデルタ</a:t>
                </a:r>
                <a:endParaRPr kumimoji="1" lang="en-US" altLang="ja-JP" sz="1200" dirty="0" smtClean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903" y="825997"/>
                <a:ext cx="1741482" cy="189168"/>
              </a:xfrm>
              <a:prstGeom prst="rect">
                <a:avLst/>
              </a:prstGeom>
              <a:blipFill rotWithShape="0">
                <a:blip r:embed="rId4"/>
                <a:stretch>
                  <a:fillRect l="-3147" t="-28125" b="-406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/>
          <p:cNvSpPr/>
          <p:nvPr/>
        </p:nvSpPr>
        <p:spPr>
          <a:xfrm>
            <a:off x="2776441" y="-36916"/>
            <a:ext cx="586531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957781" y="293104"/>
            <a:ext cx="586531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38787" y="695404"/>
            <a:ext cx="2705525" cy="450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5" name="グループ化 74"/>
          <p:cNvGrpSpPr/>
          <p:nvPr/>
        </p:nvGrpSpPr>
        <p:grpSpPr>
          <a:xfrm>
            <a:off x="86286" y="1293840"/>
            <a:ext cx="6157996" cy="5635991"/>
            <a:chOff x="5609447" y="268980"/>
            <a:chExt cx="6157996" cy="563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テキスト ボックス 6"/>
                <p:cNvSpPr txBox="1"/>
                <p:nvPr/>
              </p:nvSpPr>
              <p:spPr>
                <a:xfrm>
                  <a:off x="5609447" y="268980"/>
                  <a:ext cx="4404154" cy="92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7" name="テキスト ボックス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447" y="268980"/>
                  <a:ext cx="4404154" cy="92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/>
                <p:cNvSpPr txBox="1"/>
                <p:nvPr/>
              </p:nvSpPr>
              <p:spPr>
                <a:xfrm>
                  <a:off x="6544864" y="1349864"/>
                  <a:ext cx="3213765" cy="6572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8" name="テキスト ボックス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864" y="1349864"/>
                  <a:ext cx="3213765" cy="6572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/>
                <p:cNvSpPr txBox="1"/>
                <p:nvPr/>
              </p:nvSpPr>
              <p:spPr>
                <a:xfrm>
                  <a:off x="6529624" y="2166508"/>
                  <a:ext cx="3456395" cy="6572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9" name="テキスト ボックス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9624" y="2166508"/>
                  <a:ext cx="3456395" cy="6572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6541966" y="2983152"/>
                  <a:ext cx="3390800" cy="6383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0" name="テキスト ボックス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966" y="2983152"/>
                  <a:ext cx="3390800" cy="638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/>
                <p:cNvSpPr txBox="1"/>
                <p:nvPr/>
              </p:nvSpPr>
              <p:spPr>
                <a:xfrm>
                  <a:off x="6534346" y="3775251"/>
                  <a:ext cx="3533211" cy="61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den>
                            </m:f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1" name="テキスト ボックス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346" y="3775251"/>
                  <a:ext cx="3533211" cy="61125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6534346" y="4576056"/>
                  <a:ext cx="4890634" cy="61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den>
                            </m:f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2" name="テキスト ボックス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346" y="4576056"/>
                  <a:ext cx="4890634" cy="61125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6519106" y="5338021"/>
                  <a:ext cx="2616935" cy="5669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3" name="テキスト ボックス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9106" y="5338021"/>
                  <a:ext cx="2616935" cy="56695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正方形/長方形 19"/>
            <p:cNvSpPr/>
            <p:nvPr/>
          </p:nvSpPr>
          <p:spPr>
            <a:xfrm>
              <a:off x="7881339" y="280571"/>
              <a:ext cx="1908000" cy="43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8097981" y="2193450"/>
              <a:ext cx="252000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082741" y="771666"/>
              <a:ext cx="1908000" cy="43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300951" y="2536968"/>
              <a:ext cx="252000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10171157" y="2319450"/>
                  <a:ext cx="1062791" cy="307777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10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ja-JP" altLang="en-US" sz="1000" dirty="0" smtClean="0"/>
                    <a:t> があるので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kumimoji="1" lang="en-US" altLang="ja-JP" sz="1000" dirty="0" smtClean="0"/>
                </a:p>
                <a:p>
                  <a:r>
                    <a:rPr kumimoji="1" lang="ja-JP" altLang="en-US" sz="1000" dirty="0" smtClean="0"/>
                    <a:t>でしか値を持たない</a:t>
                  </a:r>
                  <a:endParaRPr kumimoji="1" lang="ja-JP" altLang="en-US" sz="1000" dirty="0"/>
                </a:p>
              </p:txBody>
            </p:sp>
          </mc:Choice>
          <mc:Fallback xmlns="">
            <p:sp>
              <p:nvSpPr>
                <p:cNvPr id="25" name="テキスト ボックス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1157" y="2319450"/>
                  <a:ext cx="1062791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780" t="-13462" r="-5650" b="-21154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フリーフォーム 25"/>
            <p:cNvSpPr/>
            <p:nvPr/>
          </p:nvSpPr>
          <p:spPr>
            <a:xfrm>
              <a:off x="8364800" y="2193930"/>
              <a:ext cx="1958340" cy="125519"/>
            </a:xfrm>
            <a:custGeom>
              <a:avLst/>
              <a:gdLst>
                <a:gd name="connsiteX0" fmla="*/ 1958340 w 1958340"/>
                <a:gd name="connsiteY0" fmla="*/ 114300 h 114300"/>
                <a:gd name="connsiteX1" fmla="*/ 1958340 w 1958340"/>
                <a:gd name="connsiteY1" fmla="*/ 0 h 114300"/>
                <a:gd name="connsiteX2" fmla="*/ 0 w 1958340"/>
                <a:gd name="connsiteY2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114300">
                  <a:moveTo>
                    <a:pt x="1958340" y="114300"/>
                  </a:moveTo>
                  <a:lnTo>
                    <a:pt x="195834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/>
            <p:cNvSpPr/>
            <p:nvPr/>
          </p:nvSpPr>
          <p:spPr>
            <a:xfrm flipV="1">
              <a:off x="8552951" y="2627226"/>
              <a:ext cx="1764000" cy="166221"/>
            </a:xfrm>
            <a:custGeom>
              <a:avLst/>
              <a:gdLst>
                <a:gd name="connsiteX0" fmla="*/ 1958340 w 1958340"/>
                <a:gd name="connsiteY0" fmla="*/ 114300 h 114300"/>
                <a:gd name="connsiteX1" fmla="*/ 1958340 w 1958340"/>
                <a:gd name="connsiteY1" fmla="*/ 0 h 114300"/>
                <a:gd name="connsiteX2" fmla="*/ 0 w 1958340"/>
                <a:gd name="connsiteY2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114300">
                  <a:moveTo>
                    <a:pt x="1958340" y="114300"/>
                  </a:moveTo>
                  <a:lnTo>
                    <a:pt x="195834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6967451" y="3495468"/>
              <a:ext cx="109569" cy="126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テキスト ボックス 28"/>
                <p:cNvSpPr txBox="1"/>
                <p:nvPr/>
              </p:nvSpPr>
              <p:spPr>
                <a:xfrm>
                  <a:off x="10010720" y="3159803"/>
                  <a:ext cx="1756723" cy="461665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ja-JP" altLang="en-US" sz="1000" dirty="0" smtClean="0"/>
                    <a:t>全ての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kumimoji="1" lang="ja-JP" altLang="en-US" sz="1000" dirty="0" smtClean="0"/>
                    <a:t>とはいえ，</a:t>
                  </a:r>
                  <a:endParaRPr kumimoji="1" lang="en-US" altLang="ja-JP" sz="1000" dirty="0" smtClean="0"/>
                </a:p>
                <a:p>
                  <a:r>
                    <a:rPr kumimoji="1" lang="ja-JP" altLang="en-US" sz="1000" dirty="0" smtClean="0"/>
                    <a:t>結局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ja-JP" altLang="en-US" sz="1000" dirty="0"/>
                    <a:t>でしか値を</a:t>
                  </a:r>
                  <a:r>
                    <a:rPr lang="ja-JP" altLang="en-US" sz="1000" dirty="0" smtClean="0"/>
                    <a:t>持たない</a:t>
                  </a:r>
                  <a:endParaRPr lang="en-US" altLang="ja-JP" sz="1000" dirty="0" smtClean="0"/>
                </a:p>
                <a:p>
                  <a:r>
                    <a:rPr lang="ja-JP" altLang="en-US" sz="1000" dirty="0"/>
                    <a:t>ので</a:t>
                  </a:r>
                  <a:r>
                    <a:rPr lang="ja-JP" altLang="en-US" sz="1000" dirty="0" smtClean="0"/>
                    <a:t>，</a:t>
                  </a:r>
                  <a:r>
                    <a:rPr lang="en-US" altLang="ja-JP" sz="10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1" lang="ja-JP" altLang="en-US" sz="1000" dirty="0" smtClean="0"/>
                    <a:t> について和をとればよい</a:t>
                  </a:r>
                  <a:endParaRPr kumimoji="1" lang="ja-JP" altLang="en-US" sz="1000" dirty="0"/>
                </a:p>
              </p:txBody>
            </p:sp>
          </mc:Choice>
          <mc:Fallback xmlns="">
            <p:sp>
              <p:nvSpPr>
                <p:cNvPr id="29" name="テキスト ボックス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0720" y="3159803"/>
                  <a:ext cx="1756723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4138" t="-7692" r="-2414" b="-12821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フリーフォーム 29"/>
            <p:cNvSpPr/>
            <p:nvPr/>
          </p:nvSpPr>
          <p:spPr>
            <a:xfrm>
              <a:off x="7077020" y="3611251"/>
              <a:ext cx="2933700" cy="0"/>
            </a:xfrm>
            <a:custGeom>
              <a:avLst/>
              <a:gdLst>
                <a:gd name="connsiteX0" fmla="*/ 2933700 w 2933700"/>
                <a:gd name="connsiteY0" fmla="*/ 0 h 0"/>
                <a:gd name="connsiteX1" fmla="*/ 0 w 2933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3700">
                  <a:moveTo>
                    <a:pt x="293370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967451" y="2969937"/>
              <a:ext cx="322929" cy="312744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798366" y="3344874"/>
              <a:ext cx="322929" cy="312744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6798366" y="3794055"/>
              <a:ext cx="450000" cy="576000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/>
            <p:cNvSpPr/>
            <p:nvPr/>
          </p:nvSpPr>
          <p:spPr>
            <a:xfrm>
              <a:off x="7282760" y="3748411"/>
              <a:ext cx="2750820" cy="624840"/>
            </a:xfrm>
            <a:custGeom>
              <a:avLst/>
              <a:gdLst>
                <a:gd name="connsiteX0" fmla="*/ 0 w 2750820"/>
                <a:gd name="connsiteY0" fmla="*/ 38100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38100 h 624840"/>
                <a:gd name="connsiteX0" fmla="*/ 0 w 2750820"/>
                <a:gd name="connsiteY0" fmla="*/ 9525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9525 h 624840"/>
                <a:gd name="connsiteX0" fmla="*/ 0 w 2750820"/>
                <a:gd name="connsiteY0" fmla="*/ 0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0 h 62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0820" h="624840">
                  <a:moveTo>
                    <a:pt x="0" y="0"/>
                  </a:moveTo>
                  <a:lnTo>
                    <a:pt x="0" y="624840"/>
                  </a:lnTo>
                  <a:lnTo>
                    <a:pt x="2750820" y="624840"/>
                  </a:lnTo>
                  <a:lnTo>
                    <a:pt x="2750820" y="304800"/>
                  </a:lnTo>
                  <a:lnTo>
                    <a:pt x="1249680" y="304800"/>
                  </a:lnTo>
                  <a:lnTo>
                    <a:pt x="12496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282760" y="4572979"/>
              <a:ext cx="2750820" cy="66387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242016" y="5516251"/>
              <a:ext cx="514454" cy="26440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 flipH="1">
              <a:off x="7881339" y="280571"/>
              <a:ext cx="216000" cy="432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 flipH="1">
              <a:off x="8084902" y="790593"/>
              <a:ext cx="216000" cy="432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8479380" y="5516251"/>
              <a:ext cx="514454" cy="26440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9156226" y="5433009"/>
              <a:ext cx="20777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dirty="0" smtClean="0"/>
                <a:t>くし形関数のようなスペクトル</a:t>
              </a:r>
              <a:endParaRPr kumimoji="1" lang="en-US" altLang="ja-JP" sz="1100" dirty="0" smtClean="0"/>
            </a:p>
            <a:p>
              <a:r>
                <a:rPr lang="ja-JP" altLang="en-US" sz="1100" dirty="0" smtClean="0"/>
                <a:t>（一定間隔ではない）</a:t>
              </a:r>
              <a:endParaRPr kumimoji="1" lang="ja-JP" altLang="en-US" sz="1100" dirty="0"/>
            </a:p>
          </p:txBody>
        </p:sp>
      </p:grpSp>
      <p:grpSp>
        <p:nvGrpSpPr>
          <p:cNvPr id="74" name="グループ化 73"/>
          <p:cNvGrpSpPr/>
          <p:nvPr/>
        </p:nvGrpSpPr>
        <p:grpSpPr>
          <a:xfrm>
            <a:off x="6070946" y="110226"/>
            <a:ext cx="4925270" cy="2822610"/>
            <a:chOff x="283408" y="2555101"/>
            <a:chExt cx="4925270" cy="2822610"/>
          </a:xfrm>
        </p:grpSpPr>
        <p:cxnSp>
          <p:nvCxnSpPr>
            <p:cNvPr id="41" name="直線矢印コネクタ 40"/>
            <p:cNvCxnSpPr/>
            <p:nvPr/>
          </p:nvCxnSpPr>
          <p:spPr>
            <a:xfrm>
              <a:off x="283408" y="4943251"/>
              <a:ext cx="3672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1064790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1347819" y="4037559"/>
              <a:ext cx="0" cy="905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2823921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>
              <a:off x="2009670" y="4079251"/>
              <a:ext cx="0" cy="86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>
              <a:off x="2162070" y="4151251"/>
              <a:ext cx="0" cy="79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>
              <a:off x="2453808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>
              <a:off x="1683099" y="3431251"/>
              <a:ext cx="0" cy="15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1835499" y="3503251"/>
              <a:ext cx="0" cy="144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>
              <a:off x="1587304" y="3611251"/>
              <a:ext cx="0" cy="133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490024" y="2992840"/>
              <a:ext cx="0" cy="2272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3972147" y="4726157"/>
                  <a:ext cx="475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147" y="4726157"/>
                  <a:ext cx="47583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467806" y="2675841"/>
                  <a:ext cx="5213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06" y="2675841"/>
                  <a:ext cx="52136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2221514" y="5008379"/>
                  <a:ext cx="7184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7" name="正方形/長方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514" y="5008379"/>
                  <a:ext cx="718466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2328912" y="3896438"/>
                  <a:ext cx="763991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8" name="正方形/長方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912" y="3896438"/>
                  <a:ext cx="763991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右中かっこ 58"/>
            <p:cNvSpPr/>
            <p:nvPr/>
          </p:nvSpPr>
          <p:spPr>
            <a:xfrm>
              <a:off x="2540704" y="4317876"/>
              <a:ext cx="45719" cy="616666"/>
            </a:xfrm>
            <a:prstGeom prst="rightBrac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2309467" y="5074900"/>
              <a:ext cx="514454" cy="26440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フリーフォーム 61"/>
            <p:cNvSpPr/>
            <p:nvPr/>
          </p:nvSpPr>
          <p:spPr>
            <a:xfrm>
              <a:off x="2641043" y="4220440"/>
              <a:ext cx="67682" cy="400594"/>
            </a:xfrm>
            <a:custGeom>
              <a:avLst/>
              <a:gdLst>
                <a:gd name="connsiteX0" fmla="*/ 0 w 113212"/>
                <a:gd name="connsiteY0" fmla="*/ 400594 h 400594"/>
                <a:gd name="connsiteX1" fmla="*/ 113212 w 113212"/>
                <a:gd name="connsiteY1" fmla="*/ 400594 h 400594"/>
                <a:gd name="connsiteX2" fmla="*/ 113212 w 113212"/>
                <a:gd name="connsiteY2" fmla="*/ 0 h 40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212" h="400594">
                  <a:moveTo>
                    <a:pt x="0" y="400594"/>
                  </a:moveTo>
                  <a:lnTo>
                    <a:pt x="113212" y="400594"/>
                  </a:lnTo>
                  <a:lnTo>
                    <a:pt x="113212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3067311" y="3806726"/>
              <a:ext cx="1177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solidFill>
                    <a:srgbClr val="00B0F0"/>
                  </a:solidFill>
                </a:rPr>
                <a:t>観測分布に</a:t>
              </a:r>
              <a:endParaRPr kumimoji="1" lang="en-US" altLang="ja-JP" sz="1200" dirty="0" smtClean="0">
                <a:solidFill>
                  <a:srgbClr val="00B0F0"/>
                </a:solidFill>
              </a:endParaRPr>
            </a:p>
            <a:p>
              <a:r>
                <a:rPr kumimoji="1" lang="ja-JP" altLang="en-US" sz="1200" dirty="0" smtClean="0">
                  <a:solidFill>
                    <a:srgbClr val="00B0F0"/>
                  </a:solidFill>
                </a:rPr>
                <a:t>適合する確率</a:t>
              </a:r>
              <a:endParaRPr kumimoji="1" lang="en-US" altLang="ja-JP" sz="1200" dirty="0" smtClean="0">
                <a:solidFill>
                  <a:srgbClr val="00B0F0"/>
                </a:solidFill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2823921" y="5081460"/>
              <a:ext cx="929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solidFill>
                    <a:schemeClr val="accent2"/>
                  </a:solidFill>
                </a:rPr>
                <a:t>確率変数</a:t>
              </a:r>
              <a:endParaRPr kumimoji="1" lang="en-US" altLang="ja-JP" sz="1200" dirty="0" smtClean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テキスト ボックス 65"/>
                <p:cNvSpPr txBox="1"/>
                <p:nvPr/>
              </p:nvSpPr>
              <p:spPr>
                <a:xfrm>
                  <a:off x="2221514" y="3206339"/>
                  <a:ext cx="2315185" cy="440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ja-JP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sz="1400" dirty="0" smtClean="0"/>
                </a:p>
              </p:txBody>
            </p:sp>
          </mc:Choice>
          <mc:Fallback xmlns="">
            <p:sp>
              <p:nvSpPr>
                <p:cNvPr id="66" name="テキスト ボックス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514" y="3206339"/>
                  <a:ext cx="2315185" cy="44095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16" t="-175000" r="-17632" b="-2611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正方形/長方形 66"/>
            <p:cNvSpPr/>
            <p:nvPr/>
          </p:nvSpPr>
          <p:spPr>
            <a:xfrm>
              <a:off x="3722950" y="3337210"/>
              <a:ext cx="396000" cy="2160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4137112" y="3337210"/>
              <a:ext cx="360000" cy="216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2412924" y="3955798"/>
              <a:ext cx="576000" cy="26440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2164401" y="2555101"/>
              <a:ext cx="30442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/>
                <a:t>この分布の中心</a:t>
              </a:r>
              <a:endParaRPr lang="en-US" altLang="ja-JP" sz="1600" dirty="0" smtClean="0"/>
            </a:p>
            <a:p>
              <a:r>
                <a:rPr kumimoji="1" lang="ja-JP" altLang="en-US" sz="1600" dirty="0" smtClean="0"/>
                <a:t>　≒粒子による標本による期待値</a:t>
              </a:r>
              <a:endParaRPr kumimoji="1" lang="ja-JP" altLang="en-US" sz="1600" dirty="0"/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4467938" y="2847488"/>
              <a:ext cx="617868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2221514" y="3322221"/>
              <a:ext cx="947274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8" name="正方形/長方形 67"/>
          <p:cNvSpPr/>
          <p:nvPr/>
        </p:nvSpPr>
        <p:spPr>
          <a:xfrm>
            <a:off x="5500232" y="3372198"/>
            <a:ext cx="5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4889040" y="4364089"/>
            <a:ext cx="5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2669730" y="3264903"/>
            <a:ext cx="7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2855644" y="3597699"/>
            <a:ext cx="7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456855" y="4502693"/>
            <a:ext cx="7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4826565" y="6483787"/>
            <a:ext cx="61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513424" y="1570185"/>
            <a:ext cx="360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8683446" y="2672462"/>
            <a:ext cx="324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10275125" y="414332"/>
            <a:ext cx="360000" cy="21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9531724" y="939377"/>
            <a:ext cx="126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9941993" y="939377"/>
            <a:ext cx="7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61730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861647" y="706158"/>
                <a:ext cx="2736005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</m:nary>
                  </m:oMath>
                </a14:m>
                <a:r>
                  <a:rPr kumimoji="1" lang="ja-JP" altLang="en-US" dirty="0" smtClean="0"/>
                  <a:t> 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47" y="706158"/>
                <a:ext cx="2736005" cy="391133"/>
              </a:xfrm>
              <a:prstGeom prst="rect">
                <a:avLst/>
              </a:prstGeom>
              <a:blipFill rotWithShape="0">
                <a:blip r:embed="rId2"/>
                <a:stretch>
                  <a:fillRect l="-3118" t="-110938" r="-1114" b="-1734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60470" y="-52156"/>
                <a:ext cx="3167662" cy="610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pt-BR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70" y="-52156"/>
                <a:ext cx="3167662" cy="610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763903" y="825997"/>
                <a:ext cx="1741482" cy="18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 sz="1200" dirty="0" smtClean="0"/>
                  <a:t>クロネッカーのデルタ</a:t>
                </a:r>
                <a:endParaRPr kumimoji="1" lang="en-US" altLang="ja-JP" sz="1200" dirty="0" smtClean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903" y="825997"/>
                <a:ext cx="1741482" cy="189168"/>
              </a:xfrm>
              <a:prstGeom prst="rect">
                <a:avLst/>
              </a:prstGeom>
              <a:blipFill rotWithShape="0">
                <a:blip r:embed="rId4"/>
                <a:stretch>
                  <a:fillRect l="-3147" t="-28125" b="-406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/>
          <p:cNvSpPr/>
          <p:nvPr/>
        </p:nvSpPr>
        <p:spPr>
          <a:xfrm>
            <a:off x="2776441" y="-36916"/>
            <a:ext cx="586531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957781" y="293104"/>
            <a:ext cx="586531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38787" y="695404"/>
            <a:ext cx="2705525" cy="450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5" name="グループ化 74"/>
          <p:cNvGrpSpPr/>
          <p:nvPr/>
        </p:nvGrpSpPr>
        <p:grpSpPr>
          <a:xfrm>
            <a:off x="86286" y="1293840"/>
            <a:ext cx="6157996" cy="5635991"/>
            <a:chOff x="5609447" y="268980"/>
            <a:chExt cx="6157996" cy="563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テキスト ボックス 6"/>
                <p:cNvSpPr txBox="1"/>
                <p:nvPr/>
              </p:nvSpPr>
              <p:spPr>
                <a:xfrm>
                  <a:off x="5609447" y="268980"/>
                  <a:ext cx="4404154" cy="92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7" name="テキスト ボックス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447" y="268980"/>
                  <a:ext cx="4404154" cy="92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/>
                <p:cNvSpPr txBox="1"/>
                <p:nvPr/>
              </p:nvSpPr>
              <p:spPr>
                <a:xfrm>
                  <a:off x="6544864" y="1349864"/>
                  <a:ext cx="3213765" cy="6572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8" name="テキスト ボックス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864" y="1349864"/>
                  <a:ext cx="3213765" cy="6572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/>
                <p:cNvSpPr txBox="1"/>
                <p:nvPr/>
              </p:nvSpPr>
              <p:spPr>
                <a:xfrm>
                  <a:off x="6529624" y="2166508"/>
                  <a:ext cx="3456395" cy="6572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9" name="テキスト ボックス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9624" y="2166508"/>
                  <a:ext cx="3456395" cy="6572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6541966" y="2983152"/>
                  <a:ext cx="3390800" cy="6383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0" name="テキスト ボックス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966" y="2983152"/>
                  <a:ext cx="3390800" cy="638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/>
                <p:cNvSpPr txBox="1"/>
                <p:nvPr/>
              </p:nvSpPr>
              <p:spPr>
                <a:xfrm>
                  <a:off x="6534346" y="3775251"/>
                  <a:ext cx="3533211" cy="61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den>
                            </m:f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1" name="テキスト ボックス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346" y="3775251"/>
                  <a:ext cx="3533211" cy="61125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6534346" y="4576056"/>
                  <a:ext cx="4890634" cy="61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den>
                            </m:f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2" name="テキスト ボックス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346" y="4576056"/>
                  <a:ext cx="4890634" cy="61125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6519106" y="5338021"/>
                  <a:ext cx="2616935" cy="5669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3" name="テキスト ボックス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9106" y="5338021"/>
                  <a:ext cx="2616935" cy="56695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正方形/長方形 19"/>
            <p:cNvSpPr/>
            <p:nvPr/>
          </p:nvSpPr>
          <p:spPr>
            <a:xfrm>
              <a:off x="7881339" y="280571"/>
              <a:ext cx="1908000" cy="43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8097981" y="2193450"/>
              <a:ext cx="252000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082741" y="771666"/>
              <a:ext cx="1908000" cy="43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300951" y="2536968"/>
              <a:ext cx="252000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10171157" y="2319450"/>
                  <a:ext cx="1062791" cy="307777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10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ja-JP" altLang="en-US" sz="1000" dirty="0" smtClean="0"/>
                    <a:t> があるので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kumimoji="1" lang="en-US" altLang="ja-JP" sz="1000" dirty="0" smtClean="0"/>
                </a:p>
                <a:p>
                  <a:r>
                    <a:rPr kumimoji="1" lang="ja-JP" altLang="en-US" sz="1000" dirty="0" smtClean="0"/>
                    <a:t>でしか値を持たない</a:t>
                  </a:r>
                  <a:endParaRPr kumimoji="1" lang="ja-JP" altLang="en-US" sz="1000" dirty="0"/>
                </a:p>
              </p:txBody>
            </p:sp>
          </mc:Choice>
          <mc:Fallback xmlns="">
            <p:sp>
              <p:nvSpPr>
                <p:cNvPr id="25" name="テキスト ボックス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1157" y="2319450"/>
                  <a:ext cx="1062791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780" t="-13462" r="-5650" b="-21154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フリーフォーム 25"/>
            <p:cNvSpPr/>
            <p:nvPr/>
          </p:nvSpPr>
          <p:spPr>
            <a:xfrm>
              <a:off x="8364800" y="2193930"/>
              <a:ext cx="1958340" cy="125519"/>
            </a:xfrm>
            <a:custGeom>
              <a:avLst/>
              <a:gdLst>
                <a:gd name="connsiteX0" fmla="*/ 1958340 w 1958340"/>
                <a:gd name="connsiteY0" fmla="*/ 114300 h 114300"/>
                <a:gd name="connsiteX1" fmla="*/ 1958340 w 1958340"/>
                <a:gd name="connsiteY1" fmla="*/ 0 h 114300"/>
                <a:gd name="connsiteX2" fmla="*/ 0 w 1958340"/>
                <a:gd name="connsiteY2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114300">
                  <a:moveTo>
                    <a:pt x="1958340" y="114300"/>
                  </a:moveTo>
                  <a:lnTo>
                    <a:pt x="195834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/>
            <p:cNvSpPr/>
            <p:nvPr/>
          </p:nvSpPr>
          <p:spPr>
            <a:xfrm flipV="1">
              <a:off x="8552951" y="2627226"/>
              <a:ext cx="1764000" cy="166221"/>
            </a:xfrm>
            <a:custGeom>
              <a:avLst/>
              <a:gdLst>
                <a:gd name="connsiteX0" fmla="*/ 1958340 w 1958340"/>
                <a:gd name="connsiteY0" fmla="*/ 114300 h 114300"/>
                <a:gd name="connsiteX1" fmla="*/ 1958340 w 1958340"/>
                <a:gd name="connsiteY1" fmla="*/ 0 h 114300"/>
                <a:gd name="connsiteX2" fmla="*/ 0 w 1958340"/>
                <a:gd name="connsiteY2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114300">
                  <a:moveTo>
                    <a:pt x="1958340" y="114300"/>
                  </a:moveTo>
                  <a:lnTo>
                    <a:pt x="195834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6967451" y="3495468"/>
              <a:ext cx="109569" cy="126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テキスト ボックス 28"/>
                <p:cNvSpPr txBox="1"/>
                <p:nvPr/>
              </p:nvSpPr>
              <p:spPr>
                <a:xfrm>
                  <a:off x="10010720" y="3159803"/>
                  <a:ext cx="1756723" cy="461665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ja-JP" altLang="en-US" sz="1000" dirty="0" smtClean="0"/>
                    <a:t>全ての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kumimoji="1" lang="ja-JP" altLang="en-US" sz="1000" dirty="0" smtClean="0"/>
                    <a:t>とはいえ，</a:t>
                  </a:r>
                  <a:endParaRPr kumimoji="1" lang="en-US" altLang="ja-JP" sz="1000" dirty="0" smtClean="0"/>
                </a:p>
                <a:p>
                  <a:r>
                    <a:rPr kumimoji="1" lang="ja-JP" altLang="en-US" sz="1000" dirty="0" smtClean="0"/>
                    <a:t>結局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ja-JP" altLang="en-US" sz="1000" dirty="0"/>
                    <a:t>でしか値を</a:t>
                  </a:r>
                  <a:r>
                    <a:rPr lang="ja-JP" altLang="en-US" sz="1000" dirty="0" smtClean="0"/>
                    <a:t>持たない</a:t>
                  </a:r>
                  <a:endParaRPr lang="en-US" altLang="ja-JP" sz="1000" dirty="0" smtClean="0"/>
                </a:p>
                <a:p>
                  <a:r>
                    <a:rPr lang="ja-JP" altLang="en-US" sz="1000" dirty="0"/>
                    <a:t>ので</a:t>
                  </a:r>
                  <a:r>
                    <a:rPr lang="ja-JP" altLang="en-US" sz="1000" dirty="0" smtClean="0"/>
                    <a:t>，</a:t>
                  </a:r>
                  <a:r>
                    <a:rPr lang="en-US" altLang="ja-JP" sz="10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1" lang="ja-JP" altLang="en-US" sz="1000" dirty="0" smtClean="0"/>
                    <a:t> について和をとればよい</a:t>
                  </a:r>
                  <a:endParaRPr kumimoji="1" lang="ja-JP" altLang="en-US" sz="1000" dirty="0"/>
                </a:p>
              </p:txBody>
            </p:sp>
          </mc:Choice>
          <mc:Fallback xmlns="">
            <p:sp>
              <p:nvSpPr>
                <p:cNvPr id="29" name="テキスト ボックス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0720" y="3159803"/>
                  <a:ext cx="1756723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4138" t="-7692" r="-2414" b="-12821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フリーフォーム 29"/>
            <p:cNvSpPr/>
            <p:nvPr/>
          </p:nvSpPr>
          <p:spPr>
            <a:xfrm>
              <a:off x="7077020" y="3611251"/>
              <a:ext cx="2933700" cy="0"/>
            </a:xfrm>
            <a:custGeom>
              <a:avLst/>
              <a:gdLst>
                <a:gd name="connsiteX0" fmla="*/ 2933700 w 2933700"/>
                <a:gd name="connsiteY0" fmla="*/ 0 h 0"/>
                <a:gd name="connsiteX1" fmla="*/ 0 w 2933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3700">
                  <a:moveTo>
                    <a:pt x="293370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967451" y="2969937"/>
              <a:ext cx="322929" cy="312744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798366" y="3344874"/>
              <a:ext cx="322929" cy="312744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6798366" y="3794055"/>
              <a:ext cx="450000" cy="576000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/>
            <p:cNvSpPr/>
            <p:nvPr/>
          </p:nvSpPr>
          <p:spPr>
            <a:xfrm>
              <a:off x="7282760" y="3748411"/>
              <a:ext cx="2750820" cy="624840"/>
            </a:xfrm>
            <a:custGeom>
              <a:avLst/>
              <a:gdLst>
                <a:gd name="connsiteX0" fmla="*/ 0 w 2750820"/>
                <a:gd name="connsiteY0" fmla="*/ 38100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38100 h 624840"/>
                <a:gd name="connsiteX0" fmla="*/ 0 w 2750820"/>
                <a:gd name="connsiteY0" fmla="*/ 9525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9525 h 624840"/>
                <a:gd name="connsiteX0" fmla="*/ 0 w 2750820"/>
                <a:gd name="connsiteY0" fmla="*/ 0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0 h 62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0820" h="624840">
                  <a:moveTo>
                    <a:pt x="0" y="0"/>
                  </a:moveTo>
                  <a:lnTo>
                    <a:pt x="0" y="624840"/>
                  </a:lnTo>
                  <a:lnTo>
                    <a:pt x="2750820" y="624840"/>
                  </a:lnTo>
                  <a:lnTo>
                    <a:pt x="2750820" y="304800"/>
                  </a:lnTo>
                  <a:lnTo>
                    <a:pt x="1249680" y="304800"/>
                  </a:lnTo>
                  <a:lnTo>
                    <a:pt x="12496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282760" y="4572979"/>
              <a:ext cx="2750820" cy="66387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242016" y="5516251"/>
              <a:ext cx="514454" cy="26440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 flipH="1">
              <a:off x="7881339" y="280571"/>
              <a:ext cx="216000" cy="432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 flipH="1">
              <a:off x="8084902" y="790593"/>
              <a:ext cx="216000" cy="432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8479380" y="5516251"/>
              <a:ext cx="514454" cy="26440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9156226" y="5433009"/>
              <a:ext cx="20777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dirty="0" smtClean="0"/>
                <a:t>くし形関数のようなスペクトル</a:t>
              </a:r>
              <a:endParaRPr kumimoji="1" lang="en-US" altLang="ja-JP" sz="1100" dirty="0" smtClean="0"/>
            </a:p>
            <a:p>
              <a:r>
                <a:rPr lang="ja-JP" altLang="en-US" sz="1100" dirty="0" smtClean="0"/>
                <a:t>（一定間隔ではない）</a:t>
              </a:r>
              <a:endParaRPr kumimoji="1" lang="ja-JP" altLang="en-US" sz="1100" dirty="0"/>
            </a:p>
          </p:txBody>
        </p:sp>
      </p:grpSp>
      <p:sp>
        <p:nvSpPr>
          <p:cNvPr id="68" name="正方形/長方形 67"/>
          <p:cNvSpPr/>
          <p:nvPr/>
        </p:nvSpPr>
        <p:spPr>
          <a:xfrm>
            <a:off x="5500232" y="3372198"/>
            <a:ext cx="5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4889040" y="4364089"/>
            <a:ext cx="5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2669730" y="3264903"/>
            <a:ext cx="72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2855644" y="3597699"/>
            <a:ext cx="72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456855" y="4502693"/>
            <a:ext cx="72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4826565" y="6483787"/>
            <a:ext cx="612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6" name="グループ化 75"/>
          <p:cNvGrpSpPr/>
          <p:nvPr/>
        </p:nvGrpSpPr>
        <p:grpSpPr>
          <a:xfrm>
            <a:off x="6070946" y="110226"/>
            <a:ext cx="4925270" cy="2822610"/>
            <a:chOff x="283408" y="2555101"/>
            <a:chExt cx="4925270" cy="2822610"/>
          </a:xfrm>
        </p:grpSpPr>
        <p:cxnSp>
          <p:nvCxnSpPr>
            <p:cNvPr id="81" name="直線矢印コネクタ 80"/>
            <p:cNvCxnSpPr/>
            <p:nvPr/>
          </p:nvCxnSpPr>
          <p:spPr>
            <a:xfrm>
              <a:off x="283408" y="4943251"/>
              <a:ext cx="3672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/>
            <p:nvPr/>
          </p:nvCxnSpPr>
          <p:spPr>
            <a:xfrm>
              <a:off x="1064790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/>
            <p:cNvCxnSpPr/>
            <p:nvPr/>
          </p:nvCxnSpPr>
          <p:spPr>
            <a:xfrm>
              <a:off x="1347819" y="4037559"/>
              <a:ext cx="0" cy="905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2823921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2009670" y="4079251"/>
              <a:ext cx="0" cy="86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>
              <a:off x="2162070" y="4151251"/>
              <a:ext cx="0" cy="79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/>
            <p:nvPr/>
          </p:nvCxnSpPr>
          <p:spPr>
            <a:xfrm>
              <a:off x="2453808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/>
            <p:cNvCxnSpPr/>
            <p:nvPr/>
          </p:nvCxnSpPr>
          <p:spPr>
            <a:xfrm>
              <a:off x="1683099" y="3431251"/>
              <a:ext cx="0" cy="15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>
              <a:off x="1835499" y="3503251"/>
              <a:ext cx="0" cy="144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7304" y="3611251"/>
              <a:ext cx="0" cy="133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/>
            <p:cNvCxnSpPr/>
            <p:nvPr/>
          </p:nvCxnSpPr>
          <p:spPr>
            <a:xfrm flipV="1">
              <a:off x="490024" y="2992840"/>
              <a:ext cx="0" cy="2272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正方形/長方形 97"/>
                <p:cNvSpPr/>
                <p:nvPr/>
              </p:nvSpPr>
              <p:spPr>
                <a:xfrm>
                  <a:off x="3972147" y="4726157"/>
                  <a:ext cx="475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147" y="4726157"/>
                  <a:ext cx="47583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正方形/長方形 98"/>
                <p:cNvSpPr/>
                <p:nvPr/>
              </p:nvSpPr>
              <p:spPr>
                <a:xfrm>
                  <a:off x="467806" y="2675841"/>
                  <a:ext cx="5213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06" y="2675841"/>
                  <a:ext cx="52136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正方形/長方形 99"/>
                <p:cNvSpPr/>
                <p:nvPr/>
              </p:nvSpPr>
              <p:spPr>
                <a:xfrm>
                  <a:off x="2221514" y="5008379"/>
                  <a:ext cx="7184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514" y="5008379"/>
                  <a:ext cx="718466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正方形/長方形 100"/>
                <p:cNvSpPr/>
                <p:nvPr/>
              </p:nvSpPr>
              <p:spPr>
                <a:xfrm>
                  <a:off x="2328912" y="3896438"/>
                  <a:ext cx="763991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101" name="正方形/長方形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912" y="3896438"/>
                  <a:ext cx="763991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右中かっこ 101"/>
            <p:cNvSpPr/>
            <p:nvPr/>
          </p:nvSpPr>
          <p:spPr>
            <a:xfrm>
              <a:off x="2540704" y="4317876"/>
              <a:ext cx="45719" cy="616666"/>
            </a:xfrm>
            <a:prstGeom prst="rightBrac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2309467" y="5074900"/>
              <a:ext cx="514454" cy="26440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フリーフォーム 103"/>
            <p:cNvSpPr/>
            <p:nvPr/>
          </p:nvSpPr>
          <p:spPr>
            <a:xfrm>
              <a:off x="2641043" y="4220440"/>
              <a:ext cx="67682" cy="400594"/>
            </a:xfrm>
            <a:custGeom>
              <a:avLst/>
              <a:gdLst>
                <a:gd name="connsiteX0" fmla="*/ 0 w 113212"/>
                <a:gd name="connsiteY0" fmla="*/ 400594 h 400594"/>
                <a:gd name="connsiteX1" fmla="*/ 113212 w 113212"/>
                <a:gd name="connsiteY1" fmla="*/ 400594 h 400594"/>
                <a:gd name="connsiteX2" fmla="*/ 113212 w 113212"/>
                <a:gd name="connsiteY2" fmla="*/ 0 h 40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212" h="400594">
                  <a:moveTo>
                    <a:pt x="0" y="400594"/>
                  </a:moveTo>
                  <a:lnTo>
                    <a:pt x="113212" y="400594"/>
                  </a:lnTo>
                  <a:lnTo>
                    <a:pt x="113212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テキスト ボックス 104"/>
            <p:cNvSpPr txBox="1"/>
            <p:nvPr/>
          </p:nvSpPr>
          <p:spPr>
            <a:xfrm>
              <a:off x="3067311" y="3806726"/>
              <a:ext cx="1177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solidFill>
                    <a:srgbClr val="00B0F0"/>
                  </a:solidFill>
                </a:rPr>
                <a:t>観測分布に</a:t>
              </a:r>
              <a:endParaRPr kumimoji="1" lang="en-US" altLang="ja-JP" sz="1200" dirty="0" smtClean="0">
                <a:solidFill>
                  <a:srgbClr val="00B0F0"/>
                </a:solidFill>
              </a:endParaRPr>
            </a:p>
            <a:p>
              <a:r>
                <a:rPr kumimoji="1" lang="ja-JP" altLang="en-US" sz="1200" dirty="0" smtClean="0">
                  <a:solidFill>
                    <a:srgbClr val="00B0F0"/>
                  </a:solidFill>
                </a:rPr>
                <a:t>適合する確率</a:t>
              </a:r>
              <a:endParaRPr kumimoji="1" lang="en-US" altLang="ja-JP" sz="1200" dirty="0" smtClean="0">
                <a:solidFill>
                  <a:srgbClr val="00B0F0"/>
                </a:solidFill>
              </a:endParaRPr>
            </a:p>
          </p:txBody>
        </p:sp>
        <p:sp>
          <p:nvSpPr>
            <p:cNvPr id="106" name="テキスト ボックス 105"/>
            <p:cNvSpPr txBox="1"/>
            <p:nvPr/>
          </p:nvSpPr>
          <p:spPr>
            <a:xfrm>
              <a:off x="2823921" y="5081460"/>
              <a:ext cx="929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solidFill>
                    <a:schemeClr val="accent2"/>
                  </a:solidFill>
                </a:rPr>
                <a:t>確率変数</a:t>
              </a:r>
              <a:endParaRPr kumimoji="1" lang="en-US" altLang="ja-JP" sz="1200" dirty="0" smtClean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テキスト ボックス 106"/>
                <p:cNvSpPr txBox="1"/>
                <p:nvPr/>
              </p:nvSpPr>
              <p:spPr>
                <a:xfrm>
                  <a:off x="2221514" y="3206339"/>
                  <a:ext cx="2315185" cy="440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ja-JP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sz="1400" dirty="0" smtClean="0"/>
                </a:p>
              </p:txBody>
            </p:sp>
          </mc:Choice>
          <mc:Fallback xmlns="">
            <p:sp>
              <p:nvSpPr>
                <p:cNvPr id="107" name="テキスト ボックス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514" y="3206339"/>
                  <a:ext cx="2315185" cy="44095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16" t="-175000" r="-17632" b="-2611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正方形/長方形 107"/>
            <p:cNvSpPr/>
            <p:nvPr/>
          </p:nvSpPr>
          <p:spPr>
            <a:xfrm>
              <a:off x="3722950" y="3337210"/>
              <a:ext cx="396000" cy="2160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4137112" y="3337210"/>
              <a:ext cx="360000" cy="216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2412924" y="3955798"/>
              <a:ext cx="576000" cy="26440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テキスト ボックス 110"/>
            <p:cNvSpPr txBox="1"/>
            <p:nvPr/>
          </p:nvSpPr>
          <p:spPr>
            <a:xfrm>
              <a:off x="2164401" y="2555101"/>
              <a:ext cx="30442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/>
                <a:t>この分布の中心</a:t>
              </a:r>
              <a:endParaRPr lang="en-US" altLang="ja-JP" sz="1600" dirty="0" smtClean="0"/>
            </a:p>
            <a:p>
              <a:r>
                <a:rPr kumimoji="1" lang="ja-JP" altLang="en-US" sz="1600" dirty="0" smtClean="0"/>
                <a:t>　≒粒子による標本による期待値</a:t>
              </a:r>
              <a:endParaRPr kumimoji="1" lang="ja-JP" altLang="en-US" sz="1600" dirty="0"/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4467938" y="2847488"/>
              <a:ext cx="617868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2221514" y="3322221"/>
              <a:ext cx="947274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4" name="正方形/長方形 113"/>
          <p:cNvSpPr/>
          <p:nvPr/>
        </p:nvSpPr>
        <p:spPr>
          <a:xfrm>
            <a:off x="9513424" y="1570185"/>
            <a:ext cx="360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5" name="正方形/長方形 114"/>
          <p:cNvSpPr/>
          <p:nvPr/>
        </p:nvSpPr>
        <p:spPr>
          <a:xfrm>
            <a:off x="8683446" y="2672462"/>
            <a:ext cx="324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10275125" y="414332"/>
            <a:ext cx="360000" cy="21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7" name="正方形/長方形 116"/>
          <p:cNvSpPr/>
          <p:nvPr/>
        </p:nvSpPr>
        <p:spPr>
          <a:xfrm>
            <a:off x="9531724" y="939377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9941993" y="939377"/>
            <a:ext cx="7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08842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55272"/>
          <a:stretch/>
        </p:blipFill>
        <p:spPr>
          <a:xfrm>
            <a:off x="1" y="19301"/>
            <a:ext cx="3942396" cy="22666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49292"/>
          <a:stretch/>
        </p:blipFill>
        <p:spPr>
          <a:xfrm>
            <a:off x="8180663" y="1237765"/>
            <a:ext cx="3927875" cy="25808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663" y="3945311"/>
            <a:ext cx="3920614" cy="227250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78380"/>
          <a:stretch/>
        </p:blipFill>
        <p:spPr>
          <a:xfrm>
            <a:off x="21783" y="2292601"/>
            <a:ext cx="3920614" cy="11176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t="45860"/>
          <a:stretch/>
        </p:blipFill>
        <p:spPr>
          <a:xfrm>
            <a:off x="0" y="3474158"/>
            <a:ext cx="3942396" cy="27436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/>
          <a:srcRect t="23110"/>
          <a:stretch/>
        </p:blipFill>
        <p:spPr>
          <a:xfrm>
            <a:off x="4101223" y="0"/>
            <a:ext cx="3920614" cy="39747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54001"/>
          <a:stretch/>
        </p:blipFill>
        <p:spPr>
          <a:xfrm>
            <a:off x="4139323" y="4025222"/>
            <a:ext cx="3927875" cy="234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857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95" b="1085"/>
          <a:stretch/>
        </p:blipFill>
        <p:spPr>
          <a:xfrm>
            <a:off x="505369" y="-41"/>
            <a:ext cx="5358753" cy="684851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3" b="1221"/>
          <a:stretch/>
        </p:blipFill>
        <p:spPr>
          <a:xfrm>
            <a:off x="6159499" y="0"/>
            <a:ext cx="5454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655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8388" y="0"/>
            <a:ext cx="5167724" cy="6858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6112" y="0"/>
            <a:ext cx="5210788" cy="6858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3" b="1221"/>
          <a:stretch/>
        </p:blipFill>
        <p:spPr>
          <a:xfrm>
            <a:off x="-2536303" y="0"/>
            <a:ext cx="5454691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-1295400" y="4638675"/>
            <a:ext cx="866775" cy="1428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68581" y="523875"/>
            <a:ext cx="866775" cy="1428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-1590394" y="4533899"/>
            <a:ext cx="18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36831" y="1100625"/>
            <a:ext cx="18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76710" y="1209187"/>
            <a:ext cx="866775" cy="1428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009629" y="1539387"/>
            <a:ext cx="1152000" cy="142875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43759" y="1869587"/>
            <a:ext cx="1044000" cy="142875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470115" y="533156"/>
            <a:ext cx="1080000" cy="28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1885950" y="812800"/>
            <a:ext cx="647700" cy="1162050"/>
          </a:xfrm>
          <a:custGeom>
            <a:avLst/>
            <a:gdLst>
              <a:gd name="connsiteX0" fmla="*/ 647700 w 647700"/>
              <a:gd name="connsiteY0" fmla="*/ 0 h 1162050"/>
              <a:gd name="connsiteX1" fmla="*/ 647700 w 647700"/>
              <a:gd name="connsiteY1" fmla="*/ 1162050 h 1162050"/>
              <a:gd name="connsiteX2" fmla="*/ 0 w 647700"/>
              <a:gd name="connsiteY2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162050">
                <a:moveTo>
                  <a:pt x="647700" y="0"/>
                </a:moveTo>
                <a:lnTo>
                  <a:pt x="647700" y="1162050"/>
                </a:lnTo>
                <a:lnTo>
                  <a:pt x="0" y="1162050"/>
                </a:lnTo>
              </a:path>
            </a:pathLst>
          </a:custGeom>
          <a:noFill/>
          <a:ln w="63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2161629" y="1612900"/>
            <a:ext cx="372021" cy="0"/>
          </a:xfrm>
          <a:prstGeom prst="straightConnector1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/>
          <p:cNvSpPr/>
          <p:nvPr/>
        </p:nvSpPr>
        <p:spPr>
          <a:xfrm>
            <a:off x="-1422401" y="1155700"/>
            <a:ext cx="1752881" cy="3384550"/>
          </a:xfrm>
          <a:custGeom>
            <a:avLst/>
            <a:gdLst>
              <a:gd name="connsiteX0" fmla="*/ 0 w 1720850"/>
              <a:gd name="connsiteY0" fmla="*/ 3384550 h 3384550"/>
              <a:gd name="connsiteX1" fmla="*/ 0 w 1720850"/>
              <a:gd name="connsiteY1" fmla="*/ 3308350 h 3384550"/>
              <a:gd name="connsiteX2" fmla="*/ 1543050 w 1720850"/>
              <a:gd name="connsiteY2" fmla="*/ 3308350 h 3384550"/>
              <a:gd name="connsiteX3" fmla="*/ 1543050 w 1720850"/>
              <a:gd name="connsiteY3" fmla="*/ 0 h 3384550"/>
              <a:gd name="connsiteX4" fmla="*/ 1720850 w 1720850"/>
              <a:gd name="connsiteY4" fmla="*/ 0 h 338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50" h="3384550">
                <a:moveTo>
                  <a:pt x="0" y="3384550"/>
                </a:moveTo>
                <a:lnTo>
                  <a:pt x="0" y="3308350"/>
                </a:lnTo>
                <a:lnTo>
                  <a:pt x="1543050" y="3308350"/>
                </a:lnTo>
                <a:lnTo>
                  <a:pt x="1543050" y="0"/>
                </a:lnTo>
                <a:lnTo>
                  <a:pt x="172085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-1085850" y="793750"/>
            <a:ext cx="810000" cy="144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129476" y="2338875"/>
            <a:ext cx="18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09629" y="2408849"/>
            <a:ext cx="1080000" cy="142875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144585" y="2447437"/>
            <a:ext cx="792000" cy="142875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2089150" y="2467656"/>
            <a:ext cx="2051050" cy="116794"/>
          </a:xfrm>
          <a:custGeom>
            <a:avLst/>
            <a:gdLst>
              <a:gd name="connsiteX0" fmla="*/ 0 w 2051050"/>
              <a:gd name="connsiteY0" fmla="*/ 0 h 76200"/>
              <a:gd name="connsiteX1" fmla="*/ 876300 w 2051050"/>
              <a:gd name="connsiteY1" fmla="*/ 0 h 76200"/>
              <a:gd name="connsiteX2" fmla="*/ 876300 w 2051050"/>
              <a:gd name="connsiteY2" fmla="*/ 76200 h 76200"/>
              <a:gd name="connsiteX3" fmla="*/ 2051050 w 20510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76200">
                <a:moveTo>
                  <a:pt x="0" y="0"/>
                </a:moveTo>
                <a:lnTo>
                  <a:pt x="876300" y="0"/>
                </a:lnTo>
                <a:lnTo>
                  <a:pt x="876300" y="76200"/>
                </a:lnTo>
                <a:lnTo>
                  <a:pt x="2051050" y="76200"/>
                </a:lnTo>
              </a:path>
            </a:pathLst>
          </a:custGeom>
          <a:noFill/>
          <a:ln w="635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521696" y="2131383"/>
            <a:ext cx="937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プロポーザル分布が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動作モデルと同一の場合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 flipV="1">
            <a:off x="4169984" y="2461236"/>
            <a:ext cx="720000" cy="10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 flipV="1">
            <a:off x="4540585" y="2291225"/>
            <a:ext cx="720000" cy="10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671370" y="281475"/>
            <a:ext cx="18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437769" y="5990737"/>
            <a:ext cx="1116000" cy="142875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631868" y="6171893"/>
            <a:ext cx="1404000" cy="28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493581" y="396776"/>
            <a:ext cx="1152000" cy="144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750701" y="6110897"/>
            <a:ext cx="937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プロポーザル分布が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動作モデルと異なる場合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38" name="フリーフォーム 37"/>
          <p:cNvSpPr/>
          <p:nvPr/>
        </p:nvSpPr>
        <p:spPr>
          <a:xfrm>
            <a:off x="2964180" y="2575560"/>
            <a:ext cx="472440" cy="3482340"/>
          </a:xfrm>
          <a:custGeom>
            <a:avLst/>
            <a:gdLst>
              <a:gd name="connsiteX0" fmla="*/ 0 w 472440"/>
              <a:gd name="connsiteY0" fmla="*/ 0 h 3482340"/>
              <a:gd name="connsiteX1" fmla="*/ 0 w 472440"/>
              <a:gd name="connsiteY1" fmla="*/ 3482340 h 3482340"/>
              <a:gd name="connsiteX2" fmla="*/ 472440 w 472440"/>
              <a:gd name="connsiteY2" fmla="*/ 3482340 h 348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2440" h="3482340">
                <a:moveTo>
                  <a:pt x="0" y="0"/>
                </a:moveTo>
                <a:lnTo>
                  <a:pt x="0" y="3482340"/>
                </a:lnTo>
                <a:lnTo>
                  <a:pt x="472440" y="3482340"/>
                </a:lnTo>
              </a:path>
            </a:pathLst>
          </a:custGeom>
          <a:noFill/>
          <a:ln w="635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508821" y="725560"/>
            <a:ext cx="1080000" cy="216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5036820" y="838200"/>
            <a:ext cx="1463040" cy="5356860"/>
          </a:xfrm>
          <a:custGeom>
            <a:avLst/>
            <a:gdLst>
              <a:gd name="connsiteX0" fmla="*/ 0 w 1463040"/>
              <a:gd name="connsiteY0" fmla="*/ 5356860 h 5356860"/>
              <a:gd name="connsiteX1" fmla="*/ 495300 w 1463040"/>
              <a:gd name="connsiteY1" fmla="*/ 5356860 h 5356860"/>
              <a:gd name="connsiteX2" fmla="*/ 495300 w 1463040"/>
              <a:gd name="connsiteY2" fmla="*/ 0 h 5356860"/>
              <a:gd name="connsiteX3" fmla="*/ 1463040 w 1463040"/>
              <a:gd name="connsiteY3" fmla="*/ 0 h 535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040" h="5356860">
                <a:moveTo>
                  <a:pt x="0" y="5356860"/>
                </a:moveTo>
                <a:lnTo>
                  <a:pt x="495300" y="5356860"/>
                </a:lnTo>
                <a:lnTo>
                  <a:pt x="495300" y="0"/>
                </a:lnTo>
                <a:lnTo>
                  <a:pt x="1463040" y="0"/>
                </a:lnTo>
              </a:path>
            </a:pathLst>
          </a:custGeom>
          <a:noFill/>
          <a:ln w="635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/>
          <p:nvPr/>
        </p:nvCxnSpPr>
        <p:spPr>
          <a:xfrm flipV="1">
            <a:off x="6336462" y="574508"/>
            <a:ext cx="684000" cy="10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 flipV="1">
            <a:off x="6511722" y="742148"/>
            <a:ext cx="504000" cy="72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H="1" flipV="1">
            <a:off x="7045122" y="582128"/>
            <a:ext cx="684000" cy="10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H="1" flipV="1">
            <a:off x="7075602" y="749768"/>
            <a:ext cx="504000" cy="72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6356552" y="976992"/>
            <a:ext cx="1008000" cy="144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923062" y="6084653"/>
            <a:ext cx="1008000" cy="144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219584" y="6051232"/>
            <a:ext cx="18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8037705" y="6280918"/>
            <a:ext cx="60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提案分布の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算出</a:t>
            </a:r>
            <a:r>
              <a:rPr lang="ja-JP" altLang="en-US" sz="500" dirty="0" smtClean="0">
                <a:solidFill>
                  <a:srgbClr val="00B050"/>
                </a:solidFill>
              </a:rPr>
              <a:t>方法．</a:t>
            </a:r>
            <a:endParaRPr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en-US" altLang="ja-JP" sz="500" dirty="0" smtClean="0">
                <a:solidFill>
                  <a:srgbClr val="00B050"/>
                </a:solidFill>
              </a:rPr>
              <a:t>L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を使っている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ところがミソ</a:t>
            </a:r>
            <a:endParaRPr kumimoji="1" lang="en-US" altLang="ja-JP" sz="500" dirty="0" smtClean="0">
              <a:solidFill>
                <a:srgbClr val="00B050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971762" y="6473353"/>
            <a:ext cx="90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886062" y="3421380"/>
            <a:ext cx="756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181731" y="3527425"/>
            <a:ext cx="1008000" cy="126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284182" y="3909447"/>
            <a:ext cx="90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293144" y="4411472"/>
            <a:ext cx="90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469827" y="4061847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147369" y="4065022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191116" y="4329947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776931" y="3318897"/>
            <a:ext cx="54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0562016" y="3276547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390566" y="3650250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804588" y="3767725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695256" y="3989847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694643" y="4501075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122056" y="4082484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262969" y="4169459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946358" y="3993782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401616" y="4259093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122056" y="4587722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779581" y="4497900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400587" y="4763671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394237" y="492138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834768" y="492138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262969" y="4669210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979035" y="4569900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194763" y="4835671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146854" y="4996561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575154" y="5002318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8013665" y="3854801"/>
            <a:ext cx="747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F0"/>
                </a:solidFill>
              </a:rPr>
              <a:t>全粒子について，</a:t>
            </a:r>
            <a:endParaRPr kumimoji="1" lang="en-US" altLang="ja-JP" sz="500" dirty="0" smtClean="0">
              <a:solidFill>
                <a:srgbClr val="00B0F0"/>
              </a:solidFill>
            </a:endParaRPr>
          </a:p>
          <a:p>
            <a:r>
              <a:rPr kumimoji="1" lang="ja-JP" altLang="en-US" sz="500" dirty="0" smtClean="0">
                <a:solidFill>
                  <a:srgbClr val="00B0F0"/>
                </a:solidFill>
              </a:rPr>
              <a:t>平均と分散を求める</a:t>
            </a:r>
            <a:endParaRPr kumimoji="1" lang="ja-JP" altLang="en-US" sz="500" dirty="0">
              <a:solidFill>
                <a:srgbClr val="00B0F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9288187" y="3828293"/>
            <a:ext cx="1458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500" dirty="0" smtClean="0">
                <a:solidFill>
                  <a:srgbClr val="FF66FF"/>
                </a:solidFill>
              </a:rPr>
              <a:t>その中心を評価するために使う粒子が，</a:t>
            </a:r>
            <a:r>
              <a:rPr lang="en-US" altLang="ja-JP" sz="500" i="1" dirty="0" smtClean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ja-JP" altLang="en-US" sz="500" dirty="0" smtClean="0">
                <a:solidFill>
                  <a:srgbClr val="FF66FF"/>
                </a:solidFill>
              </a:rPr>
              <a:t>内の</a:t>
            </a:r>
            <a:r>
              <a:rPr lang="en-US" altLang="ja-JP" sz="500" i="1" dirty="0" smtClean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ja-JP" altLang="en-US" sz="500" i="1" dirty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500" dirty="0" smtClean="0">
                <a:solidFill>
                  <a:srgbClr val="FF66FF"/>
                </a:solidFill>
              </a:rPr>
              <a:t>個の粒子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8330918" y="607861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8765592" y="6079660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8765592" y="656729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8765585" y="6270163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455538" y="6557770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151606" y="6557770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932588" y="6730882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9647967" y="6629140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938747" y="6631173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9409062" y="6272985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0081588" y="6265781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553119" y="6288180"/>
            <a:ext cx="90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832049" y="6288544"/>
            <a:ext cx="90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474684" y="6287459"/>
            <a:ext cx="126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941334" y="6246608"/>
            <a:ext cx="108000" cy="216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8359122" y="5218759"/>
            <a:ext cx="2052000" cy="36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1468984" y="53516"/>
            <a:ext cx="180000" cy="183599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0730753" y="838200"/>
            <a:ext cx="2492188" cy="601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8587918" y="4212306"/>
            <a:ext cx="540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</a:t>
            </a:r>
            <a:endParaRPr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 smtClean="0">
                <a:solidFill>
                  <a:srgbClr val="00B050"/>
                </a:solidFill>
              </a:rPr>
              <a:t>との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一致度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0" name="正方形/長方形 99"/>
          <p:cNvSpPr/>
          <p:nvPr/>
        </p:nvSpPr>
        <p:spPr>
          <a:xfrm>
            <a:off x="9055228" y="4253223"/>
            <a:ext cx="729323" cy="166452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9567996" y="3989847"/>
            <a:ext cx="677391" cy="17398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0043934" y="4152930"/>
            <a:ext cx="3448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8624494" y="4728723"/>
            <a:ext cx="540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</a:t>
            </a:r>
            <a:endParaRPr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 smtClean="0">
                <a:solidFill>
                  <a:srgbClr val="00B050"/>
                </a:solidFill>
              </a:rPr>
              <a:t>との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一致度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4" name="正方形/長方形 103"/>
          <p:cNvSpPr/>
          <p:nvPr/>
        </p:nvSpPr>
        <p:spPr>
          <a:xfrm>
            <a:off x="9039106" y="4756194"/>
            <a:ext cx="729323" cy="166452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9414437" y="4484376"/>
            <a:ext cx="677391" cy="17398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9890375" y="4647459"/>
            <a:ext cx="3448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9722066" y="6406069"/>
            <a:ext cx="87152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モデルとの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一致度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9724311" y="6258819"/>
            <a:ext cx="729323" cy="166452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9049266" y="6258819"/>
            <a:ext cx="648000" cy="17398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9233555" y="6399680"/>
            <a:ext cx="3448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11" name="正方形/長方形 110"/>
          <p:cNvSpPr/>
          <p:nvPr/>
        </p:nvSpPr>
        <p:spPr>
          <a:xfrm>
            <a:off x="9087732" y="6547043"/>
            <a:ext cx="648000" cy="17398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9792514" y="6556810"/>
            <a:ext cx="729323" cy="166452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フリーフォーム 112"/>
          <p:cNvSpPr/>
          <p:nvPr/>
        </p:nvSpPr>
        <p:spPr>
          <a:xfrm>
            <a:off x="10408024" y="237115"/>
            <a:ext cx="1066800" cy="5025167"/>
          </a:xfrm>
          <a:custGeom>
            <a:avLst/>
            <a:gdLst>
              <a:gd name="connsiteX0" fmla="*/ 0 w 1066800"/>
              <a:gd name="connsiteY0" fmla="*/ 5020235 h 5020235"/>
              <a:gd name="connsiteX1" fmla="*/ 277905 w 1066800"/>
              <a:gd name="connsiteY1" fmla="*/ 5020235 h 5020235"/>
              <a:gd name="connsiteX2" fmla="*/ 277905 w 1066800"/>
              <a:gd name="connsiteY2" fmla="*/ 0 h 5020235"/>
              <a:gd name="connsiteX3" fmla="*/ 1066800 w 1066800"/>
              <a:gd name="connsiteY3" fmla="*/ 0 h 502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800" h="5020235">
                <a:moveTo>
                  <a:pt x="0" y="5020235"/>
                </a:moveTo>
                <a:lnTo>
                  <a:pt x="277905" y="5020235"/>
                </a:lnTo>
                <a:lnTo>
                  <a:pt x="277905" y="0"/>
                </a:lnTo>
                <a:lnTo>
                  <a:pt x="1066800" y="0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8848289" y="5227602"/>
            <a:ext cx="90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8482458" y="5325408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9332065" y="5312019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10028133" y="5312019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8809115" y="5485131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9524494" y="5383389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9815274" y="5385422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602154" y="5185761"/>
            <a:ext cx="87152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モデルとの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一致度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9248895" y="5185762"/>
            <a:ext cx="3448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23" name="正方形/長方形 122"/>
          <p:cNvSpPr/>
          <p:nvPr/>
        </p:nvSpPr>
        <p:spPr>
          <a:xfrm>
            <a:off x="8964259" y="5301292"/>
            <a:ext cx="648000" cy="17398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9669041" y="5311059"/>
            <a:ext cx="729323" cy="166452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フリーフォーム 124"/>
          <p:cNvSpPr/>
          <p:nvPr/>
        </p:nvSpPr>
        <p:spPr>
          <a:xfrm>
            <a:off x="7368540" y="1104900"/>
            <a:ext cx="1981200" cy="4975860"/>
          </a:xfrm>
          <a:custGeom>
            <a:avLst/>
            <a:gdLst>
              <a:gd name="connsiteX0" fmla="*/ 0 w 1981200"/>
              <a:gd name="connsiteY0" fmla="*/ 0 h 4975860"/>
              <a:gd name="connsiteX1" fmla="*/ 762000 w 1981200"/>
              <a:gd name="connsiteY1" fmla="*/ 0 h 4975860"/>
              <a:gd name="connsiteX2" fmla="*/ 762000 w 1981200"/>
              <a:gd name="connsiteY2" fmla="*/ 4930140 h 4975860"/>
              <a:gd name="connsiteX3" fmla="*/ 1981200 w 1981200"/>
              <a:gd name="connsiteY3" fmla="*/ 4930140 h 4975860"/>
              <a:gd name="connsiteX4" fmla="*/ 1981200 w 1981200"/>
              <a:gd name="connsiteY4" fmla="*/ 4975860 h 497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4975860">
                <a:moveTo>
                  <a:pt x="0" y="0"/>
                </a:moveTo>
                <a:lnTo>
                  <a:pt x="762000" y="0"/>
                </a:lnTo>
                <a:lnTo>
                  <a:pt x="762000" y="4930140"/>
                </a:lnTo>
                <a:lnTo>
                  <a:pt x="1981200" y="4930140"/>
                </a:lnTo>
                <a:lnTo>
                  <a:pt x="1981200" y="4975860"/>
                </a:lnTo>
              </a:path>
            </a:pathLst>
          </a:cu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2735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14" t="12639" r="1279"/>
          <a:stretch/>
        </p:blipFill>
        <p:spPr>
          <a:xfrm>
            <a:off x="0" y="0"/>
            <a:ext cx="2543175" cy="5991225"/>
          </a:xfrm>
          <a:prstGeom prst="rect">
            <a:avLst/>
          </a:prstGeom>
        </p:spPr>
      </p:pic>
      <p:sp>
        <p:nvSpPr>
          <p:cNvPr id="5" name="フリーフォーム 4"/>
          <p:cNvSpPr/>
          <p:nvPr/>
        </p:nvSpPr>
        <p:spPr>
          <a:xfrm>
            <a:off x="22860" y="3009900"/>
            <a:ext cx="2522220" cy="807720"/>
          </a:xfrm>
          <a:custGeom>
            <a:avLst/>
            <a:gdLst>
              <a:gd name="connsiteX0" fmla="*/ 1371600 w 2522220"/>
              <a:gd name="connsiteY0" fmla="*/ 807720 h 807720"/>
              <a:gd name="connsiteX1" fmla="*/ 0 w 2522220"/>
              <a:gd name="connsiteY1" fmla="*/ 807720 h 807720"/>
              <a:gd name="connsiteX2" fmla="*/ 0 w 2522220"/>
              <a:gd name="connsiteY2" fmla="*/ 106680 h 807720"/>
              <a:gd name="connsiteX3" fmla="*/ 556260 w 2522220"/>
              <a:gd name="connsiteY3" fmla="*/ 106680 h 807720"/>
              <a:gd name="connsiteX4" fmla="*/ 556260 w 2522220"/>
              <a:gd name="connsiteY4" fmla="*/ 0 h 807720"/>
              <a:gd name="connsiteX5" fmla="*/ 2522220 w 2522220"/>
              <a:gd name="connsiteY5" fmla="*/ 0 h 807720"/>
              <a:gd name="connsiteX6" fmla="*/ 2522220 w 2522220"/>
              <a:gd name="connsiteY6" fmla="*/ 693420 h 807720"/>
              <a:gd name="connsiteX7" fmla="*/ 1356360 w 2522220"/>
              <a:gd name="connsiteY7" fmla="*/ 693420 h 807720"/>
              <a:gd name="connsiteX8" fmla="*/ 1371600 w 2522220"/>
              <a:gd name="connsiteY8" fmla="*/ 807720 h 807720"/>
              <a:gd name="connsiteX0" fmla="*/ 1343025 w 2522220"/>
              <a:gd name="connsiteY0" fmla="*/ 807720 h 807720"/>
              <a:gd name="connsiteX1" fmla="*/ 0 w 2522220"/>
              <a:gd name="connsiteY1" fmla="*/ 807720 h 807720"/>
              <a:gd name="connsiteX2" fmla="*/ 0 w 2522220"/>
              <a:gd name="connsiteY2" fmla="*/ 106680 h 807720"/>
              <a:gd name="connsiteX3" fmla="*/ 556260 w 2522220"/>
              <a:gd name="connsiteY3" fmla="*/ 106680 h 807720"/>
              <a:gd name="connsiteX4" fmla="*/ 556260 w 2522220"/>
              <a:gd name="connsiteY4" fmla="*/ 0 h 807720"/>
              <a:gd name="connsiteX5" fmla="*/ 2522220 w 2522220"/>
              <a:gd name="connsiteY5" fmla="*/ 0 h 807720"/>
              <a:gd name="connsiteX6" fmla="*/ 2522220 w 2522220"/>
              <a:gd name="connsiteY6" fmla="*/ 693420 h 807720"/>
              <a:gd name="connsiteX7" fmla="*/ 1356360 w 2522220"/>
              <a:gd name="connsiteY7" fmla="*/ 693420 h 807720"/>
              <a:gd name="connsiteX8" fmla="*/ 1343025 w 2522220"/>
              <a:gd name="connsiteY8" fmla="*/ 807720 h 807720"/>
              <a:gd name="connsiteX0" fmla="*/ 1352550 w 2522220"/>
              <a:gd name="connsiteY0" fmla="*/ 807720 h 807720"/>
              <a:gd name="connsiteX1" fmla="*/ 0 w 2522220"/>
              <a:gd name="connsiteY1" fmla="*/ 807720 h 807720"/>
              <a:gd name="connsiteX2" fmla="*/ 0 w 2522220"/>
              <a:gd name="connsiteY2" fmla="*/ 106680 h 807720"/>
              <a:gd name="connsiteX3" fmla="*/ 556260 w 2522220"/>
              <a:gd name="connsiteY3" fmla="*/ 106680 h 807720"/>
              <a:gd name="connsiteX4" fmla="*/ 556260 w 2522220"/>
              <a:gd name="connsiteY4" fmla="*/ 0 h 807720"/>
              <a:gd name="connsiteX5" fmla="*/ 2522220 w 2522220"/>
              <a:gd name="connsiteY5" fmla="*/ 0 h 807720"/>
              <a:gd name="connsiteX6" fmla="*/ 2522220 w 2522220"/>
              <a:gd name="connsiteY6" fmla="*/ 693420 h 807720"/>
              <a:gd name="connsiteX7" fmla="*/ 1356360 w 2522220"/>
              <a:gd name="connsiteY7" fmla="*/ 693420 h 807720"/>
              <a:gd name="connsiteX8" fmla="*/ 1352550 w 2522220"/>
              <a:gd name="connsiteY8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2220" h="807720">
                <a:moveTo>
                  <a:pt x="1352550" y="807720"/>
                </a:moveTo>
                <a:lnTo>
                  <a:pt x="0" y="807720"/>
                </a:lnTo>
                <a:lnTo>
                  <a:pt x="0" y="106680"/>
                </a:lnTo>
                <a:lnTo>
                  <a:pt x="556260" y="106680"/>
                </a:lnTo>
                <a:lnTo>
                  <a:pt x="556260" y="0"/>
                </a:lnTo>
                <a:lnTo>
                  <a:pt x="2522220" y="0"/>
                </a:lnTo>
                <a:lnTo>
                  <a:pt x="2522220" y="693420"/>
                </a:lnTo>
                <a:lnTo>
                  <a:pt x="1356360" y="693420"/>
                </a:lnTo>
                <a:lnTo>
                  <a:pt x="1352550" y="80772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-937895" y="3288000"/>
            <a:ext cx="10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多峰性分布を相手に，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ガウス分布を仮定する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とうまくいかない．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7" name="フリーフォーム 6"/>
          <p:cNvSpPr/>
          <p:nvPr/>
        </p:nvSpPr>
        <p:spPr>
          <a:xfrm>
            <a:off x="31750" y="3830638"/>
            <a:ext cx="2489200" cy="357187"/>
          </a:xfrm>
          <a:custGeom>
            <a:avLst/>
            <a:gdLst>
              <a:gd name="connsiteX0" fmla="*/ 533400 w 2489200"/>
              <a:gd name="connsiteY0" fmla="*/ 12700 h 355600"/>
              <a:gd name="connsiteX1" fmla="*/ 533400 w 2489200"/>
              <a:gd name="connsiteY1" fmla="*/ 101600 h 355600"/>
              <a:gd name="connsiteX2" fmla="*/ 0 w 2489200"/>
              <a:gd name="connsiteY2" fmla="*/ 101600 h 355600"/>
              <a:gd name="connsiteX3" fmla="*/ 0 w 2489200"/>
              <a:gd name="connsiteY3" fmla="*/ 355600 h 355600"/>
              <a:gd name="connsiteX4" fmla="*/ 2489200 w 2489200"/>
              <a:gd name="connsiteY4" fmla="*/ 355600 h 355600"/>
              <a:gd name="connsiteX5" fmla="*/ 2489200 w 2489200"/>
              <a:gd name="connsiteY5" fmla="*/ 0 h 355600"/>
              <a:gd name="connsiteX6" fmla="*/ 533400 w 2489200"/>
              <a:gd name="connsiteY6" fmla="*/ 12700 h 355600"/>
              <a:gd name="connsiteX0" fmla="*/ 538163 w 2489200"/>
              <a:gd name="connsiteY0" fmla="*/ 0 h 359568"/>
              <a:gd name="connsiteX1" fmla="*/ 533400 w 2489200"/>
              <a:gd name="connsiteY1" fmla="*/ 105568 h 359568"/>
              <a:gd name="connsiteX2" fmla="*/ 0 w 2489200"/>
              <a:gd name="connsiteY2" fmla="*/ 105568 h 359568"/>
              <a:gd name="connsiteX3" fmla="*/ 0 w 2489200"/>
              <a:gd name="connsiteY3" fmla="*/ 359568 h 359568"/>
              <a:gd name="connsiteX4" fmla="*/ 2489200 w 2489200"/>
              <a:gd name="connsiteY4" fmla="*/ 359568 h 359568"/>
              <a:gd name="connsiteX5" fmla="*/ 2489200 w 2489200"/>
              <a:gd name="connsiteY5" fmla="*/ 3968 h 359568"/>
              <a:gd name="connsiteX6" fmla="*/ 538163 w 2489200"/>
              <a:gd name="connsiteY6" fmla="*/ 0 h 359568"/>
              <a:gd name="connsiteX0" fmla="*/ 528638 w 2489200"/>
              <a:gd name="connsiteY0" fmla="*/ 0 h 359568"/>
              <a:gd name="connsiteX1" fmla="*/ 533400 w 2489200"/>
              <a:gd name="connsiteY1" fmla="*/ 105568 h 359568"/>
              <a:gd name="connsiteX2" fmla="*/ 0 w 2489200"/>
              <a:gd name="connsiteY2" fmla="*/ 105568 h 359568"/>
              <a:gd name="connsiteX3" fmla="*/ 0 w 2489200"/>
              <a:gd name="connsiteY3" fmla="*/ 359568 h 359568"/>
              <a:gd name="connsiteX4" fmla="*/ 2489200 w 2489200"/>
              <a:gd name="connsiteY4" fmla="*/ 359568 h 359568"/>
              <a:gd name="connsiteX5" fmla="*/ 2489200 w 2489200"/>
              <a:gd name="connsiteY5" fmla="*/ 3968 h 359568"/>
              <a:gd name="connsiteX6" fmla="*/ 528638 w 2489200"/>
              <a:gd name="connsiteY6" fmla="*/ 0 h 359568"/>
              <a:gd name="connsiteX0" fmla="*/ 533400 w 2489200"/>
              <a:gd name="connsiteY0" fmla="*/ 0 h 357187"/>
              <a:gd name="connsiteX1" fmla="*/ 533400 w 2489200"/>
              <a:gd name="connsiteY1" fmla="*/ 103187 h 357187"/>
              <a:gd name="connsiteX2" fmla="*/ 0 w 2489200"/>
              <a:gd name="connsiteY2" fmla="*/ 103187 h 357187"/>
              <a:gd name="connsiteX3" fmla="*/ 0 w 2489200"/>
              <a:gd name="connsiteY3" fmla="*/ 357187 h 357187"/>
              <a:gd name="connsiteX4" fmla="*/ 2489200 w 2489200"/>
              <a:gd name="connsiteY4" fmla="*/ 357187 h 357187"/>
              <a:gd name="connsiteX5" fmla="*/ 2489200 w 2489200"/>
              <a:gd name="connsiteY5" fmla="*/ 1587 h 357187"/>
              <a:gd name="connsiteX6" fmla="*/ 533400 w 2489200"/>
              <a:gd name="connsiteY6" fmla="*/ 0 h 35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9200" h="357187">
                <a:moveTo>
                  <a:pt x="533400" y="0"/>
                </a:moveTo>
                <a:lnTo>
                  <a:pt x="533400" y="103187"/>
                </a:lnTo>
                <a:lnTo>
                  <a:pt x="0" y="103187"/>
                </a:lnTo>
                <a:lnTo>
                  <a:pt x="0" y="357187"/>
                </a:lnTo>
                <a:lnTo>
                  <a:pt x="2489200" y="357187"/>
                </a:lnTo>
                <a:lnTo>
                  <a:pt x="2489200" y="1587"/>
                </a:lnTo>
                <a:lnTo>
                  <a:pt x="533400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709930" y="3968898"/>
            <a:ext cx="7194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50"/>
                </a:solidFill>
              </a:rPr>
              <a:t>PF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だと大丈夫</a:t>
            </a:r>
            <a:endParaRPr kumimoji="1" lang="en-US" altLang="ja-JP" sz="700" dirty="0" smtClean="0">
              <a:solidFill>
                <a:srgbClr val="00B05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925" y="0"/>
            <a:ext cx="5118100" cy="677215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870" y="0"/>
            <a:ext cx="5086350" cy="6772152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5638800" y="3288000"/>
            <a:ext cx="1495425" cy="20774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953375" y="1478250"/>
            <a:ext cx="1533525" cy="38865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132548" y="902296"/>
            <a:ext cx="1248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66FF"/>
                </a:solidFill>
              </a:rPr>
              <a:t>インターバル</a:t>
            </a:r>
            <a:r>
              <a:rPr kumimoji="1" lang="en-US" altLang="ja-JP" sz="800" i="1" dirty="0" smtClean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ja-JP" altLang="en-US" sz="800" i="1" dirty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800" dirty="0" smtClean="0">
                <a:solidFill>
                  <a:srgbClr val="0070C0"/>
                </a:solidFill>
              </a:rPr>
              <a:t>を決める</a:t>
            </a:r>
            <a:endParaRPr kumimoji="1" lang="en-US" altLang="ja-JP" sz="800" dirty="0" smtClean="0">
              <a:solidFill>
                <a:srgbClr val="0070C0"/>
              </a:solidFill>
            </a:endParaRPr>
          </a:p>
          <a:p>
            <a:r>
              <a:rPr lang="ja-JP" altLang="en-US" sz="800" dirty="0">
                <a:solidFill>
                  <a:srgbClr val="0070C0"/>
                </a:solidFill>
              </a:rPr>
              <a:t>分布の</a:t>
            </a:r>
            <a:r>
              <a:rPr lang="ja-JP" altLang="en-US" sz="800" dirty="0" smtClean="0">
                <a:solidFill>
                  <a:srgbClr val="0070C0"/>
                </a:solidFill>
              </a:rPr>
              <a:t>中心を，</a:t>
            </a:r>
            <a:endParaRPr lang="en-US" altLang="ja-JP" sz="800" dirty="0" smtClean="0">
              <a:solidFill>
                <a:srgbClr val="0070C0"/>
              </a:solidFill>
            </a:endParaRPr>
          </a:p>
          <a:p>
            <a:r>
              <a:rPr kumimoji="1" lang="ja-JP" altLang="en-US" sz="800" dirty="0" smtClean="0">
                <a:solidFill>
                  <a:srgbClr val="0070C0"/>
                </a:solidFill>
              </a:rPr>
              <a:t>事前推定と観測を元に</a:t>
            </a:r>
            <a:endParaRPr kumimoji="1" lang="en-US" altLang="ja-JP" sz="800" dirty="0" smtClean="0">
              <a:solidFill>
                <a:srgbClr val="0070C0"/>
              </a:solidFill>
            </a:endParaRPr>
          </a:p>
          <a:p>
            <a:r>
              <a:rPr lang="ja-JP" altLang="en-US" sz="800" dirty="0">
                <a:solidFill>
                  <a:srgbClr val="0070C0"/>
                </a:solidFill>
              </a:rPr>
              <a:t>計算する</a:t>
            </a:r>
            <a:endParaRPr kumimoji="1" lang="en-US" altLang="ja-JP" sz="800" dirty="0" smtClean="0">
              <a:solidFill>
                <a:srgbClr val="0070C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0317032" y="1252835"/>
            <a:ext cx="2492188" cy="5433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08" t="1086" r="56782" b="83359"/>
          <a:stretch/>
        </p:blipFill>
        <p:spPr>
          <a:xfrm>
            <a:off x="10228955" y="1385232"/>
            <a:ext cx="2572860" cy="1462743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8677275" y="2650107"/>
            <a:ext cx="648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955962" y="2712582"/>
            <a:ext cx="288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11090437" y="1478250"/>
            <a:ext cx="0" cy="11718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9479280" y="1356360"/>
            <a:ext cx="1611157" cy="457200"/>
          </a:xfrm>
          <a:custGeom>
            <a:avLst/>
            <a:gdLst>
              <a:gd name="connsiteX0" fmla="*/ 0 w 1615440"/>
              <a:gd name="connsiteY0" fmla="*/ 457200 h 457200"/>
              <a:gd name="connsiteX1" fmla="*/ 647700 w 1615440"/>
              <a:gd name="connsiteY1" fmla="*/ 457200 h 457200"/>
              <a:gd name="connsiteX2" fmla="*/ 647700 w 1615440"/>
              <a:gd name="connsiteY2" fmla="*/ 0 h 457200"/>
              <a:gd name="connsiteX3" fmla="*/ 1615440 w 1615440"/>
              <a:gd name="connsiteY3" fmla="*/ 0 h 457200"/>
              <a:gd name="connsiteX4" fmla="*/ 1615440 w 1615440"/>
              <a:gd name="connsiteY4" fmla="*/ 10668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5440" h="457200">
                <a:moveTo>
                  <a:pt x="0" y="457200"/>
                </a:moveTo>
                <a:lnTo>
                  <a:pt x="647700" y="457200"/>
                </a:lnTo>
                <a:lnTo>
                  <a:pt x="647700" y="0"/>
                </a:lnTo>
                <a:lnTo>
                  <a:pt x="1615440" y="0"/>
                </a:lnTo>
                <a:lnTo>
                  <a:pt x="1615440" y="106680"/>
                </a:lnTo>
              </a:path>
            </a:pathLst>
          </a:custGeom>
          <a:noFill/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9334500" y="2682240"/>
            <a:ext cx="1620000" cy="152400"/>
          </a:xfrm>
          <a:custGeom>
            <a:avLst/>
            <a:gdLst>
              <a:gd name="connsiteX0" fmla="*/ 0 w 1645920"/>
              <a:gd name="connsiteY0" fmla="*/ 0 h 152400"/>
              <a:gd name="connsiteX1" fmla="*/ 914400 w 1645920"/>
              <a:gd name="connsiteY1" fmla="*/ 0 h 152400"/>
              <a:gd name="connsiteX2" fmla="*/ 914400 w 1645920"/>
              <a:gd name="connsiteY2" fmla="*/ 152400 h 152400"/>
              <a:gd name="connsiteX3" fmla="*/ 1645920 w 1645920"/>
              <a:gd name="connsiteY3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920" h="152400">
                <a:moveTo>
                  <a:pt x="0" y="0"/>
                </a:moveTo>
                <a:lnTo>
                  <a:pt x="914400" y="0"/>
                </a:lnTo>
                <a:lnTo>
                  <a:pt x="914400" y="152400"/>
                </a:lnTo>
                <a:lnTo>
                  <a:pt x="1645920" y="152400"/>
                </a:lnTo>
              </a:path>
            </a:pathLst>
          </a:custGeom>
          <a:noFill/>
          <a:ln w="635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546182" y="3470835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190408" y="3470834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837529" y="3475342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47651" y="3536090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382837" y="3542204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637556" y="3539735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819059" y="3456179"/>
            <a:ext cx="648000" cy="147168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491582" y="3452053"/>
            <a:ext cx="729323" cy="146787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265417" y="3475342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535215" y="3613129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254450" y="361763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746920" y="3608561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552990" y="3667320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071338" y="3604183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263767" y="3675553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714498" y="3611710"/>
            <a:ext cx="648000" cy="147168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387021" y="3607584"/>
            <a:ext cx="729323" cy="146787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561904" y="4196771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281139" y="4201278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480520" y="4325224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286590" y="4383983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804938" y="432084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997367" y="4392216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448098" y="4328373"/>
            <a:ext cx="648000" cy="147168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120621" y="4324247"/>
            <a:ext cx="729323" cy="146787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0228955" y="3638166"/>
            <a:ext cx="834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7030A0"/>
                </a:solidFill>
              </a:rPr>
              <a:t>提案分布</a:t>
            </a:r>
            <a:endParaRPr kumimoji="1" lang="ja-JP" altLang="en-US" sz="1100" dirty="0">
              <a:solidFill>
                <a:srgbClr val="7030A0"/>
              </a:solidFill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8042775" y="3003398"/>
            <a:ext cx="2203267" cy="1924202"/>
          </a:xfrm>
          <a:prstGeom prst="rect">
            <a:avLst/>
          </a:prstGeom>
          <a:noFill/>
          <a:ln w="31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0220905" y="5038349"/>
            <a:ext cx="834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accent2"/>
                </a:solidFill>
              </a:rPr>
              <a:t>提案分布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8042775" y="5013625"/>
            <a:ext cx="2203267" cy="269322"/>
          </a:xfrm>
          <a:prstGeom prst="rect">
            <a:avLst/>
          </a:prstGeom>
          <a:noFill/>
          <a:ln w="31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978412" y="5388416"/>
            <a:ext cx="2268000" cy="249227"/>
          </a:xfrm>
          <a:prstGeom prst="rect">
            <a:avLst/>
          </a:prstGeom>
          <a:noFill/>
          <a:ln w="31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0228954" y="5406716"/>
            <a:ext cx="834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C00000"/>
                </a:solidFill>
              </a:rPr>
              <a:t>提案分布</a:t>
            </a:r>
            <a:endParaRPr kumimoji="1" lang="ja-JP" altLang="en-US" sz="1100" dirty="0">
              <a:solidFill>
                <a:srgbClr val="C0000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7865762" y="6072807"/>
            <a:ext cx="2380280" cy="576000"/>
          </a:xfrm>
          <a:prstGeom prst="rect">
            <a:avLst/>
          </a:prstGeom>
          <a:noFill/>
          <a:ln w="31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220905" y="6190182"/>
            <a:ext cx="1161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accent6">
                    <a:lumMod val="75000"/>
                  </a:schemeClr>
                </a:solidFill>
              </a:rPr>
              <a:t>リサンプリング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9474727" y="1826414"/>
            <a:ext cx="76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70C0"/>
                </a:solidFill>
              </a:rPr>
              <a:t>観測から</a:t>
            </a:r>
            <a:endParaRPr kumimoji="1" lang="en-US" altLang="ja-JP" sz="900" dirty="0" smtClean="0">
              <a:solidFill>
                <a:srgbClr val="0070C0"/>
              </a:solidFill>
            </a:endParaRPr>
          </a:p>
          <a:p>
            <a:r>
              <a:rPr lang="ja-JP" altLang="en-US" sz="900" dirty="0" smtClean="0">
                <a:solidFill>
                  <a:srgbClr val="0070C0"/>
                </a:solidFill>
              </a:rPr>
              <a:t>状態へ射影</a:t>
            </a:r>
            <a:endParaRPr kumimoji="1" lang="ja-JP" altLang="en-US" sz="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161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8" y="-1290964"/>
            <a:ext cx="7737143" cy="100114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321" y="-1024264"/>
            <a:ext cx="7737143" cy="100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81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822" y="-1195714"/>
            <a:ext cx="7737143" cy="100114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128" y="-1195714"/>
            <a:ext cx="7737143" cy="100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90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472" y="-1290964"/>
            <a:ext cx="7737143" cy="100114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671" y="-1290964"/>
            <a:ext cx="7737143" cy="100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45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8825</TotalTime>
  <Words>3338</Words>
  <Application>Microsoft Office PowerPoint</Application>
  <PresentationFormat>ワイド画面</PresentationFormat>
  <Paragraphs>961</Paragraphs>
  <Slides>98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98</vt:i4>
      </vt:variant>
    </vt:vector>
  </HeadingPairs>
  <TitlesOfParts>
    <vt:vector size="105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4 章 ノンパラメトリックフィルタ</vt:lpstr>
      <vt:lpstr>PowerPoint プレゼンテーション</vt:lpstr>
      <vt:lpstr>PowerPoint プレゼンテーション</vt:lpstr>
      <vt:lpstr>5 章 ロボットの動作</vt:lpstr>
      <vt:lpstr>PowerPoint プレゼンテーション</vt:lpstr>
      <vt:lpstr>PowerPoint プレゼンテーション</vt:lpstr>
      <vt:lpstr>7章 移動ロボットの位置推定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9章 占有格子地図の生成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10章 姿勢と地図の同時推定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8章 移動ロボットの位置推定：格子表現とモンテカルロ法による表現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13章 FastSLAMアルゴリズム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10章 姿勢と地図の同時推定</dc:title>
  <dc:creator>morita</dc:creator>
  <cp:lastModifiedBy>森田 賢</cp:lastModifiedBy>
  <cp:revision>1969</cp:revision>
  <dcterms:created xsi:type="dcterms:W3CDTF">2016-03-20T11:27:54Z</dcterms:created>
  <dcterms:modified xsi:type="dcterms:W3CDTF">2016-04-04T04:14:15Z</dcterms:modified>
</cp:coreProperties>
</file>